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66" r:id="rId5"/>
  </p:sldMasterIdLst>
  <p:notesMasterIdLst>
    <p:notesMasterId r:id="rId45"/>
  </p:notesMasterIdLst>
  <p:sldIdLst>
    <p:sldId id="3593" r:id="rId6"/>
    <p:sldId id="3636" r:id="rId7"/>
    <p:sldId id="256" r:id="rId8"/>
    <p:sldId id="792" r:id="rId9"/>
    <p:sldId id="793" r:id="rId10"/>
    <p:sldId id="2441" r:id="rId11"/>
    <p:sldId id="2450" r:id="rId12"/>
    <p:sldId id="2134806660" r:id="rId13"/>
    <p:sldId id="2134806661" r:id="rId14"/>
    <p:sldId id="2134806664" r:id="rId15"/>
    <p:sldId id="2134806665" r:id="rId16"/>
    <p:sldId id="2134806666" r:id="rId17"/>
    <p:sldId id="2134806667" r:id="rId18"/>
    <p:sldId id="2442" r:id="rId19"/>
    <p:sldId id="2443" r:id="rId20"/>
    <p:sldId id="2134806668" r:id="rId21"/>
    <p:sldId id="2425" r:id="rId22"/>
    <p:sldId id="2461" r:id="rId23"/>
    <p:sldId id="2463" r:id="rId24"/>
    <p:sldId id="2464" r:id="rId25"/>
    <p:sldId id="2465" r:id="rId26"/>
    <p:sldId id="267" r:id="rId27"/>
    <p:sldId id="2134806669" r:id="rId28"/>
    <p:sldId id="2134806652" r:id="rId29"/>
    <p:sldId id="2134806642" r:id="rId30"/>
    <p:sldId id="3898" r:id="rId31"/>
    <p:sldId id="369" r:id="rId32"/>
    <p:sldId id="3365" r:id="rId33"/>
    <p:sldId id="2061" r:id="rId34"/>
    <p:sldId id="3705" r:id="rId35"/>
    <p:sldId id="2134806655" r:id="rId36"/>
    <p:sldId id="3475" r:id="rId37"/>
    <p:sldId id="3363" r:id="rId38"/>
    <p:sldId id="288" r:id="rId39"/>
    <p:sldId id="275" r:id="rId40"/>
    <p:sldId id="3464" r:id="rId41"/>
    <p:sldId id="3858" r:id="rId42"/>
    <p:sldId id="3476" r:id="rId43"/>
    <p:sldId id="2134806670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51A18DE2-1A64-504D-944B-DE442BA311BC}">
          <p14:sldIdLst>
            <p14:sldId id="3593"/>
            <p14:sldId id="3636"/>
            <p14:sldId id="256"/>
            <p14:sldId id="792"/>
            <p14:sldId id="793"/>
            <p14:sldId id="2441"/>
            <p14:sldId id="2450"/>
            <p14:sldId id="2134806660"/>
            <p14:sldId id="2134806661"/>
            <p14:sldId id="2134806664"/>
            <p14:sldId id="2134806665"/>
            <p14:sldId id="2134806666"/>
            <p14:sldId id="2134806667"/>
            <p14:sldId id="2442"/>
            <p14:sldId id="2443"/>
            <p14:sldId id="2134806668"/>
            <p14:sldId id="2425"/>
            <p14:sldId id="2461"/>
            <p14:sldId id="2463"/>
            <p14:sldId id="2464"/>
            <p14:sldId id="2465"/>
            <p14:sldId id="267"/>
            <p14:sldId id="2134806669"/>
            <p14:sldId id="2134806652"/>
            <p14:sldId id="2134806642"/>
            <p14:sldId id="3898"/>
            <p14:sldId id="369"/>
            <p14:sldId id="3365"/>
            <p14:sldId id="2061"/>
            <p14:sldId id="3705"/>
            <p14:sldId id="2134806655"/>
            <p14:sldId id="3475"/>
            <p14:sldId id="3363"/>
            <p14:sldId id="288"/>
            <p14:sldId id="275"/>
            <p14:sldId id="3464"/>
            <p14:sldId id="3858"/>
            <p14:sldId id="3476"/>
            <p14:sldId id="21348066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8256" userDrawn="1">
          <p15:clr>
            <a:srgbClr val="A4A3A4"/>
          </p15:clr>
        </p15:guide>
        <p15:guide id="4" orient="horz" pos="77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er Peters" initials="AP" lastIdx="1" clrIdx="0">
    <p:extLst>
      <p:ext uri="{19B8F6BF-5375-455C-9EA6-DF929625EA0E}">
        <p15:presenceInfo xmlns:p15="http://schemas.microsoft.com/office/powerpoint/2012/main" userId="S::ambpet@on.sinch.com::da33e589-a800-4f93-92b4-c2f4bf6c7ef2" providerId="AD"/>
      </p:ext>
    </p:extLst>
  </p:cmAuthor>
  <p:cmAuthor id="2" name="Michael Ricci" initials="MR" lastIdx="146" clrIdx="1">
    <p:extLst>
      <p:ext uri="{19B8F6BF-5375-455C-9EA6-DF929625EA0E}">
        <p15:presenceInfo xmlns:p15="http://schemas.microsoft.com/office/powerpoint/2012/main" userId="S::micric@on.sinch.com::d5e61809-4ff9-4ce9-9dd0-388b5bb0201b" providerId="AD"/>
      </p:ext>
    </p:extLst>
  </p:cmAuthor>
  <p:cmAuthor id="3" name="Hanna Johannesson" initials="HJ" lastIdx="27" clrIdx="2">
    <p:extLst>
      <p:ext uri="{19B8F6BF-5375-455C-9EA6-DF929625EA0E}">
        <p15:presenceInfo xmlns:p15="http://schemas.microsoft.com/office/powerpoint/2012/main" userId="S::hanjoh@on.sinch.com::f6f3df9d-77f2-4dbb-b5b0-5ac411feeeff" providerId="AD"/>
      </p:ext>
    </p:extLst>
  </p:cmAuthor>
  <p:cmAuthor id="4" name="Mikael Brunnberg" initials="MB" lastIdx="9" clrIdx="3">
    <p:extLst>
      <p:ext uri="{19B8F6BF-5375-455C-9EA6-DF929625EA0E}">
        <p15:presenceInfo xmlns:p15="http://schemas.microsoft.com/office/powerpoint/2012/main" userId="S::mikbru@on.sinch.com::c505ee08-caed-4333-bc44-fa465cad498f" providerId="AD"/>
      </p:ext>
    </p:extLst>
  </p:cmAuthor>
  <p:cmAuthor id="5" name="Hanna Johannesson" initials="HJ [2]" lastIdx="31" clrIdx="4">
    <p:extLst>
      <p:ext uri="{19B8F6BF-5375-455C-9EA6-DF929625EA0E}">
        <p15:presenceInfo xmlns:p15="http://schemas.microsoft.com/office/powerpoint/2012/main" userId="S::hanjoh@clxnetworks.com::f6f3df9d-77f2-4dbb-b5b0-5ac411feee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DDE"/>
    <a:srgbClr val="B8DDE1"/>
    <a:srgbClr val="16E7CF"/>
    <a:srgbClr val="552481"/>
    <a:srgbClr val="EC1D23"/>
    <a:srgbClr val="F6C3CC"/>
    <a:srgbClr val="04A2FF"/>
    <a:srgbClr val="FB0E00"/>
    <a:srgbClr val="A12017"/>
    <a:srgbClr val="1C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0"/>
    <p:restoredTop sz="96172"/>
  </p:normalViewPr>
  <p:slideViewPr>
    <p:cSldViewPr snapToGrid="0">
      <p:cViewPr varScale="1">
        <p:scale>
          <a:sx n="62" d="100"/>
          <a:sy n="62" d="100"/>
        </p:scale>
        <p:origin x="248" y="576"/>
      </p:cViewPr>
      <p:guideLst>
        <p:guide orient="horz" pos="4320"/>
        <p:guide pos="7680"/>
        <p:guide orient="horz" pos="8256"/>
        <p:guide orient="horz" pos="77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85703740157481"/>
          <c:y val="0.51647467139747383"/>
          <c:w val="0.29334842519685039"/>
          <c:h val="0.4400226513294368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6F-2348-AE5E-516AB7F64E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6F-2348-AE5E-516AB7F64E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6F-2348-AE5E-516AB7F64E81}"/>
              </c:ext>
            </c:extLst>
          </c:dPt>
          <c:cat>
            <c:strRef>
              <c:f>Sheet1!$A$2:$A$4</c:f>
              <c:strCache>
                <c:ptCount val="3"/>
                <c:pt idx="0">
                  <c:v>Very/somewhat appealing</c:v>
                </c:pt>
                <c:pt idx="1">
                  <c:v>Neither appealing nor unappealing</c:v>
                </c:pt>
                <c:pt idx="2">
                  <c:v>Not very/not at all appealing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C-B541-AC2A-F58B6DD1F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F77CB-39D1-49F7-99A2-6DF003448F1C}" type="doc">
      <dgm:prSet loTypeId="urn:microsoft.com/office/officeart/2005/8/layout/hierarchy2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868AAB8-9D77-47C0-8E4A-33DE0C0471E3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r>
            <a:rPr lang="en-US" sz="5400">
              <a:latin typeface="Helvetica" pitchFamily="2" charset="0"/>
            </a:rPr>
            <a:t>There are only two resources to manage:</a:t>
          </a:r>
        </a:p>
      </dgm:t>
    </dgm:pt>
    <dgm:pt modelId="{1B262F18-977F-4881-974F-10AF756B3299}" type="par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BF60877-DA66-4A2B-826E-08D37DAF5C0B}" type="sib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72DFFD6-2E63-4B30-8D4C-AA474CD63FE8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6000">
              <a:latin typeface="Helvetica" pitchFamily="2" charset="0"/>
            </a:rPr>
            <a:t>Human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6000">
              <a:latin typeface="Helvetica" pitchFamily="2" charset="0"/>
            </a:rPr>
            <a:t>Resources</a:t>
          </a:r>
        </a:p>
      </dgm:t>
    </dgm:pt>
    <dgm:pt modelId="{A6CA5B1A-5052-49EC-969B-A5E9920EDD02}" type="parTrans" cxnId="{6FDCA93A-C89C-4881-BFC8-84B1835EE1CA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D791372-D894-4BCE-B1F6-014055E66C9B}" type="sibTrans" cxnId="{6FDCA93A-C89C-4881-BFC8-84B1835EE1C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1C35851D-228F-4095-A2CA-72A83403F1A2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400">
              <a:latin typeface="Helvetica" pitchFamily="2" charset="0"/>
            </a:rPr>
            <a:t>Financial </a:t>
          </a:r>
        </a:p>
        <a:p>
          <a:pPr>
            <a:spcAft>
              <a:spcPts val="0"/>
            </a:spcAft>
          </a:pPr>
          <a:r>
            <a:rPr lang="en-US" sz="5400">
              <a:latin typeface="Helvetica" pitchFamily="2" charset="0"/>
            </a:rPr>
            <a:t>Resources</a:t>
          </a:r>
        </a:p>
      </dgm:t>
    </dgm:pt>
    <dgm:pt modelId="{6C6E5429-34EC-4BD1-84CD-63B65AB6B1FE}" type="parTrans" cxnId="{D3641B69-7E93-4E9B-94EF-A7F0F46BF951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9051B94-EE0F-4A7C-809C-9FB9CAB72183}" type="sibTrans" cxnId="{D3641B69-7E93-4E9B-94EF-A7F0F46BF95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B48F6E4A-272F-4870-B890-FFDB717D815B}" type="pres">
      <dgm:prSet presAssocID="{5A5F77CB-39D1-49F7-99A2-6DF003448F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F598A3-0314-4C17-9D43-86D95CF00498}" type="pres">
      <dgm:prSet presAssocID="{0868AAB8-9D77-47C0-8E4A-33DE0C0471E3}" presName="root1" presStyleCnt="0"/>
      <dgm:spPr/>
    </dgm:pt>
    <dgm:pt modelId="{1B819BE6-6B7D-43D1-AC5F-72548100ED72}" type="pres">
      <dgm:prSet presAssocID="{0868AAB8-9D77-47C0-8E4A-33DE0C0471E3}" presName="LevelOneTextNode" presStyleLbl="node0" presStyleIdx="0" presStyleCnt="1" custScaleX="74242">
        <dgm:presLayoutVars>
          <dgm:chPref val="3"/>
        </dgm:presLayoutVars>
      </dgm:prSet>
      <dgm:spPr/>
    </dgm:pt>
    <dgm:pt modelId="{572A412C-9D82-45AB-956C-AAD005DA5C20}" type="pres">
      <dgm:prSet presAssocID="{0868AAB8-9D77-47C0-8E4A-33DE0C0471E3}" presName="level2hierChild" presStyleCnt="0"/>
      <dgm:spPr/>
    </dgm:pt>
    <dgm:pt modelId="{6CCD6CB7-2AF9-4DD2-B52F-35467B09B479}" type="pres">
      <dgm:prSet presAssocID="{A6CA5B1A-5052-49EC-969B-A5E9920EDD02}" presName="conn2-1" presStyleLbl="parChTrans1D2" presStyleIdx="0" presStyleCnt="2"/>
      <dgm:spPr/>
    </dgm:pt>
    <dgm:pt modelId="{F782C7FA-3822-4FCA-9B0D-D4C3A6C033EC}" type="pres">
      <dgm:prSet presAssocID="{A6CA5B1A-5052-49EC-969B-A5E9920EDD02}" presName="connTx" presStyleLbl="parChTrans1D2" presStyleIdx="0" presStyleCnt="2"/>
      <dgm:spPr/>
    </dgm:pt>
    <dgm:pt modelId="{A0C56FCA-7E5B-4F03-8030-B467FDF1DBEA}" type="pres">
      <dgm:prSet presAssocID="{472DFFD6-2E63-4B30-8D4C-AA474CD63FE8}" presName="root2" presStyleCnt="0"/>
      <dgm:spPr/>
    </dgm:pt>
    <dgm:pt modelId="{D8B00D4A-148B-4C77-8C95-2286C43FCAA2}" type="pres">
      <dgm:prSet presAssocID="{472DFFD6-2E63-4B30-8D4C-AA474CD63FE8}" presName="LevelTwoTextNode" presStyleLbl="node2" presStyleIdx="0" presStyleCnt="2">
        <dgm:presLayoutVars>
          <dgm:chPref val="3"/>
        </dgm:presLayoutVars>
      </dgm:prSet>
      <dgm:spPr/>
    </dgm:pt>
    <dgm:pt modelId="{96BDD5A2-1852-4388-B2AA-B221AD251010}" type="pres">
      <dgm:prSet presAssocID="{472DFFD6-2E63-4B30-8D4C-AA474CD63FE8}" presName="level3hierChild" presStyleCnt="0"/>
      <dgm:spPr/>
    </dgm:pt>
    <dgm:pt modelId="{D56A0458-9344-4251-BF78-F559FE479082}" type="pres">
      <dgm:prSet presAssocID="{6C6E5429-34EC-4BD1-84CD-63B65AB6B1FE}" presName="conn2-1" presStyleLbl="parChTrans1D2" presStyleIdx="1" presStyleCnt="2"/>
      <dgm:spPr/>
    </dgm:pt>
    <dgm:pt modelId="{D8C605C1-DD68-47BF-AACD-4CA09A687A2A}" type="pres">
      <dgm:prSet presAssocID="{6C6E5429-34EC-4BD1-84CD-63B65AB6B1FE}" presName="connTx" presStyleLbl="parChTrans1D2" presStyleIdx="1" presStyleCnt="2"/>
      <dgm:spPr/>
    </dgm:pt>
    <dgm:pt modelId="{0EB70FCC-EB6A-48B5-B694-CD9E5C08B962}" type="pres">
      <dgm:prSet presAssocID="{1C35851D-228F-4095-A2CA-72A83403F1A2}" presName="root2" presStyleCnt="0"/>
      <dgm:spPr/>
    </dgm:pt>
    <dgm:pt modelId="{E37725BC-49FF-4BF0-BA2A-A569998BF3CD}" type="pres">
      <dgm:prSet presAssocID="{1C35851D-228F-4095-A2CA-72A83403F1A2}" presName="LevelTwoTextNode" presStyleLbl="node2" presStyleIdx="1" presStyleCnt="2">
        <dgm:presLayoutVars>
          <dgm:chPref val="3"/>
        </dgm:presLayoutVars>
      </dgm:prSet>
      <dgm:spPr/>
    </dgm:pt>
    <dgm:pt modelId="{24A46790-E75A-474C-B838-DEDCC69E9973}" type="pres">
      <dgm:prSet presAssocID="{1C35851D-228F-4095-A2CA-72A83403F1A2}" presName="level3hierChild" presStyleCnt="0"/>
      <dgm:spPr/>
    </dgm:pt>
  </dgm:ptLst>
  <dgm:cxnLst>
    <dgm:cxn modelId="{6FDCA93A-C89C-4881-BFC8-84B1835EE1CA}" srcId="{0868AAB8-9D77-47C0-8E4A-33DE0C0471E3}" destId="{472DFFD6-2E63-4B30-8D4C-AA474CD63FE8}" srcOrd="0" destOrd="0" parTransId="{A6CA5B1A-5052-49EC-969B-A5E9920EDD02}" sibTransId="{FD791372-D894-4BCE-B1F6-014055E66C9B}"/>
    <dgm:cxn modelId="{3DA6AD48-CA94-428B-BD42-E389E35D2375}" type="presOf" srcId="{A6CA5B1A-5052-49EC-969B-A5E9920EDD02}" destId="{F782C7FA-3822-4FCA-9B0D-D4C3A6C033EC}" srcOrd="1" destOrd="0" presId="urn:microsoft.com/office/officeart/2005/8/layout/hierarchy2"/>
    <dgm:cxn modelId="{D3641B69-7E93-4E9B-94EF-A7F0F46BF951}" srcId="{0868AAB8-9D77-47C0-8E4A-33DE0C0471E3}" destId="{1C35851D-228F-4095-A2CA-72A83403F1A2}" srcOrd="1" destOrd="0" parTransId="{6C6E5429-34EC-4BD1-84CD-63B65AB6B1FE}" sibTransId="{C9051B94-EE0F-4A7C-809C-9FB9CAB72183}"/>
    <dgm:cxn modelId="{8E8E146C-5E8E-4AA6-A6A7-ECBE38EDB2C8}" type="presOf" srcId="{472DFFD6-2E63-4B30-8D4C-AA474CD63FE8}" destId="{D8B00D4A-148B-4C77-8C95-2286C43FCAA2}" srcOrd="0" destOrd="0" presId="urn:microsoft.com/office/officeart/2005/8/layout/hierarchy2"/>
    <dgm:cxn modelId="{6B31239D-EAB0-460E-A91D-87FDFBD24D21}" type="presOf" srcId="{5A5F77CB-39D1-49F7-99A2-6DF003448F1C}" destId="{B48F6E4A-272F-4870-B890-FFDB717D815B}" srcOrd="0" destOrd="0" presId="urn:microsoft.com/office/officeart/2005/8/layout/hierarchy2"/>
    <dgm:cxn modelId="{8B1BC5A2-8EF3-4DA5-9993-54E829686089}" type="presOf" srcId="{6C6E5429-34EC-4BD1-84CD-63B65AB6B1FE}" destId="{D8C605C1-DD68-47BF-AACD-4CA09A687A2A}" srcOrd="1" destOrd="0" presId="urn:microsoft.com/office/officeart/2005/8/layout/hierarchy2"/>
    <dgm:cxn modelId="{148D8FB0-8457-49C5-876E-A5A6F03FD8CB}" type="presOf" srcId="{1C35851D-228F-4095-A2CA-72A83403F1A2}" destId="{E37725BC-49FF-4BF0-BA2A-A569998BF3CD}" srcOrd="0" destOrd="0" presId="urn:microsoft.com/office/officeart/2005/8/layout/hierarchy2"/>
    <dgm:cxn modelId="{2AC4ECB4-8D23-4B2E-B849-F55CFFBF0AAD}" type="presOf" srcId="{A6CA5B1A-5052-49EC-969B-A5E9920EDD02}" destId="{6CCD6CB7-2AF9-4DD2-B52F-35467B09B479}" srcOrd="0" destOrd="0" presId="urn:microsoft.com/office/officeart/2005/8/layout/hierarchy2"/>
    <dgm:cxn modelId="{F3F364D0-63AB-4D26-AC80-CD6D1D4CBEB8}" srcId="{5A5F77CB-39D1-49F7-99A2-6DF003448F1C}" destId="{0868AAB8-9D77-47C0-8E4A-33DE0C0471E3}" srcOrd="0" destOrd="0" parTransId="{1B262F18-977F-4881-974F-10AF756B3299}" sibTransId="{EBF60877-DA66-4A2B-826E-08D37DAF5C0B}"/>
    <dgm:cxn modelId="{21D377D4-D4E9-45A8-A6D7-F6139B5DBE02}" type="presOf" srcId="{0868AAB8-9D77-47C0-8E4A-33DE0C0471E3}" destId="{1B819BE6-6B7D-43D1-AC5F-72548100ED72}" srcOrd="0" destOrd="0" presId="urn:microsoft.com/office/officeart/2005/8/layout/hierarchy2"/>
    <dgm:cxn modelId="{D8B12AEC-D49B-422F-B748-C935805230CD}" type="presOf" srcId="{6C6E5429-34EC-4BD1-84CD-63B65AB6B1FE}" destId="{D56A0458-9344-4251-BF78-F559FE479082}" srcOrd="0" destOrd="0" presId="urn:microsoft.com/office/officeart/2005/8/layout/hierarchy2"/>
    <dgm:cxn modelId="{75036826-473F-4767-9494-72367125482C}" type="presParOf" srcId="{B48F6E4A-272F-4870-B890-FFDB717D815B}" destId="{2CF598A3-0314-4C17-9D43-86D95CF00498}" srcOrd="0" destOrd="0" presId="urn:microsoft.com/office/officeart/2005/8/layout/hierarchy2"/>
    <dgm:cxn modelId="{EA889878-2C05-40C3-AD18-D17A1CD0E414}" type="presParOf" srcId="{2CF598A3-0314-4C17-9D43-86D95CF00498}" destId="{1B819BE6-6B7D-43D1-AC5F-72548100ED72}" srcOrd="0" destOrd="0" presId="urn:microsoft.com/office/officeart/2005/8/layout/hierarchy2"/>
    <dgm:cxn modelId="{C8CD8453-AB40-4EEB-AD12-FCC7A1089A52}" type="presParOf" srcId="{2CF598A3-0314-4C17-9D43-86D95CF00498}" destId="{572A412C-9D82-45AB-956C-AAD005DA5C20}" srcOrd="1" destOrd="0" presId="urn:microsoft.com/office/officeart/2005/8/layout/hierarchy2"/>
    <dgm:cxn modelId="{8D7EE6A8-4EFA-40D1-ADDD-DCCB02114683}" type="presParOf" srcId="{572A412C-9D82-45AB-956C-AAD005DA5C20}" destId="{6CCD6CB7-2AF9-4DD2-B52F-35467B09B479}" srcOrd="0" destOrd="0" presId="urn:microsoft.com/office/officeart/2005/8/layout/hierarchy2"/>
    <dgm:cxn modelId="{B63516FF-4168-437A-8B8F-E12B1EFFE148}" type="presParOf" srcId="{6CCD6CB7-2AF9-4DD2-B52F-35467B09B479}" destId="{F782C7FA-3822-4FCA-9B0D-D4C3A6C033EC}" srcOrd="0" destOrd="0" presId="urn:microsoft.com/office/officeart/2005/8/layout/hierarchy2"/>
    <dgm:cxn modelId="{C79BFB79-16B4-4E7E-A520-70A2A6281D77}" type="presParOf" srcId="{572A412C-9D82-45AB-956C-AAD005DA5C20}" destId="{A0C56FCA-7E5B-4F03-8030-B467FDF1DBEA}" srcOrd="1" destOrd="0" presId="urn:microsoft.com/office/officeart/2005/8/layout/hierarchy2"/>
    <dgm:cxn modelId="{A0624D47-E00D-47F8-8A69-73279B5A8F1B}" type="presParOf" srcId="{A0C56FCA-7E5B-4F03-8030-B467FDF1DBEA}" destId="{D8B00D4A-148B-4C77-8C95-2286C43FCAA2}" srcOrd="0" destOrd="0" presId="urn:microsoft.com/office/officeart/2005/8/layout/hierarchy2"/>
    <dgm:cxn modelId="{DC16639D-F856-42EE-BF59-53C857F55D49}" type="presParOf" srcId="{A0C56FCA-7E5B-4F03-8030-B467FDF1DBEA}" destId="{96BDD5A2-1852-4388-B2AA-B221AD251010}" srcOrd="1" destOrd="0" presId="urn:microsoft.com/office/officeart/2005/8/layout/hierarchy2"/>
    <dgm:cxn modelId="{3CAAD6E5-BF88-471D-8388-DC037BBE3390}" type="presParOf" srcId="{572A412C-9D82-45AB-956C-AAD005DA5C20}" destId="{D56A0458-9344-4251-BF78-F559FE479082}" srcOrd="2" destOrd="0" presId="urn:microsoft.com/office/officeart/2005/8/layout/hierarchy2"/>
    <dgm:cxn modelId="{DB0A1FA1-840B-4046-B376-DCE6B0DC8FF5}" type="presParOf" srcId="{D56A0458-9344-4251-BF78-F559FE479082}" destId="{D8C605C1-DD68-47BF-AACD-4CA09A687A2A}" srcOrd="0" destOrd="0" presId="urn:microsoft.com/office/officeart/2005/8/layout/hierarchy2"/>
    <dgm:cxn modelId="{79CCA699-EEE7-4AED-A410-1DAFBCB610E1}" type="presParOf" srcId="{572A412C-9D82-45AB-956C-AAD005DA5C20}" destId="{0EB70FCC-EB6A-48B5-B694-CD9E5C08B962}" srcOrd="3" destOrd="0" presId="urn:microsoft.com/office/officeart/2005/8/layout/hierarchy2"/>
    <dgm:cxn modelId="{DE1776E6-52ED-4D8A-B60D-2CADCFCBC49A}" type="presParOf" srcId="{0EB70FCC-EB6A-48B5-B694-CD9E5C08B962}" destId="{E37725BC-49FF-4BF0-BA2A-A569998BF3CD}" srcOrd="0" destOrd="0" presId="urn:microsoft.com/office/officeart/2005/8/layout/hierarchy2"/>
    <dgm:cxn modelId="{1AAE7F30-A445-4140-BF42-29DA60ED8E64}" type="presParOf" srcId="{0EB70FCC-EB6A-48B5-B694-CD9E5C08B962}" destId="{24A46790-E75A-474C-B838-DEDCC69E997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5F77CB-39D1-49F7-99A2-6DF003448F1C}" type="doc">
      <dgm:prSet loTypeId="urn:microsoft.com/office/officeart/2005/8/layout/hierarchy2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868AAB8-9D77-47C0-8E4A-33DE0C0471E3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r>
            <a:rPr lang="en-US" sz="5400">
              <a:latin typeface="Helvetica" pitchFamily="2" charset="0"/>
            </a:rPr>
            <a:t>There are only two ways to engage with human resources:</a:t>
          </a:r>
        </a:p>
      </dgm:t>
    </dgm:pt>
    <dgm:pt modelId="{1B262F18-977F-4881-974F-10AF756B3299}" type="par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BF60877-DA66-4A2B-826E-08D37DAF5C0B}" type="sib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72DFFD6-2E63-4B30-8D4C-AA474CD63FE8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6000">
              <a:latin typeface="Helvetica" pitchFamily="2" charset="0"/>
            </a:rPr>
            <a:t>Internally</a:t>
          </a:r>
        </a:p>
      </dgm:t>
    </dgm:pt>
    <dgm:pt modelId="{A6CA5B1A-5052-49EC-969B-A5E9920EDD02}" type="parTrans" cxnId="{6FDCA93A-C89C-4881-BFC8-84B1835EE1CA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D791372-D894-4BCE-B1F6-014055E66C9B}" type="sibTrans" cxnId="{6FDCA93A-C89C-4881-BFC8-84B1835EE1C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1C35851D-228F-4095-A2CA-72A83403F1A2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400">
              <a:latin typeface="Helvetica" pitchFamily="2" charset="0"/>
            </a:rPr>
            <a:t>Externally</a:t>
          </a:r>
        </a:p>
      </dgm:t>
    </dgm:pt>
    <dgm:pt modelId="{6C6E5429-34EC-4BD1-84CD-63B65AB6B1FE}" type="parTrans" cxnId="{D3641B69-7E93-4E9B-94EF-A7F0F46BF951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9051B94-EE0F-4A7C-809C-9FB9CAB72183}" type="sibTrans" cxnId="{D3641B69-7E93-4E9B-94EF-A7F0F46BF95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B48F6E4A-272F-4870-B890-FFDB717D815B}" type="pres">
      <dgm:prSet presAssocID="{5A5F77CB-39D1-49F7-99A2-6DF003448F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F598A3-0314-4C17-9D43-86D95CF00498}" type="pres">
      <dgm:prSet presAssocID="{0868AAB8-9D77-47C0-8E4A-33DE0C0471E3}" presName="root1" presStyleCnt="0"/>
      <dgm:spPr/>
    </dgm:pt>
    <dgm:pt modelId="{1B819BE6-6B7D-43D1-AC5F-72548100ED72}" type="pres">
      <dgm:prSet presAssocID="{0868AAB8-9D77-47C0-8E4A-33DE0C0471E3}" presName="LevelOneTextNode" presStyleLbl="node0" presStyleIdx="0" presStyleCnt="1" custScaleX="86364">
        <dgm:presLayoutVars>
          <dgm:chPref val="3"/>
        </dgm:presLayoutVars>
      </dgm:prSet>
      <dgm:spPr/>
    </dgm:pt>
    <dgm:pt modelId="{572A412C-9D82-45AB-956C-AAD005DA5C20}" type="pres">
      <dgm:prSet presAssocID="{0868AAB8-9D77-47C0-8E4A-33DE0C0471E3}" presName="level2hierChild" presStyleCnt="0"/>
      <dgm:spPr/>
    </dgm:pt>
    <dgm:pt modelId="{6CCD6CB7-2AF9-4DD2-B52F-35467B09B479}" type="pres">
      <dgm:prSet presAssocID="{A6CA5B1A-5052-49EC-969B-A5E9920EDD02}" presName="conn2-1" presStyleLbl="parChTrans1D2" presStyleIdx="0" presStyleCnt="2"/>
      <dgm:spPr/>
    </dgm:pt>
    <dgm:pt modelId="{F782C7FA-3822-4FCA-9B0D-D4C3A6C033EC}" type="pres">
      <dgm:prSet presAssocID="{A6CA5B1A-5052-49EC-969B-A5E9920EDD02}" presName="connTx" presStyleLbl="parChTrans1D2" presStyleIdx="0" presStyleCnt="2"/>
      <dgm:spPr/>
    </dgm:pt>
    <dgm:pt modelId="{A0C56FCA-7E5B-4F03-8030-B467FDF1DBEA}" type="pres">
      <dgm:prSet presAssocID="{472DFFD6-2E63-4B30-8D4C-AA474CD63FE8}" presName="root2" presStyleCnt="0"/>
      <dgm:spPr/>
    </dgm:pt>
    <dgm:pt modelId="{D8B00D4A-148B-4C77-8C95-2286C43FCAA2}" type="pres">
      <dgm:prSet presAssocID="{472DFFD6-2E63-4B30-8D4C-AA474CD63FE8}" presName="LevelTwoTextNode" presStyleLbl="node2" presStyleIdx="0" presStyleCnt="2">
        <dgm:presLayoutVars>
          <dgm:chPref val="3"/>
        </dgm:presLayoutVars>
      </dgm:prSet>
      <dgm:spPr/>
    </dgm:pt>
    <dgm:pt modelId="{96BDD5A2-1852-4388-B2AA-B221AD251010}" type="pres">
      <dgm:prSet presAssocID="{472DFFD6-2E63-4B30-8D4C-AA474CD63FE8}" presName="level3hierChild" presStyleCnt="0"/>
      <dgm:spPr/>
    </dgm:pt>
    <dgm:pt modelId="{D56A0458-9344-4251-BF78-F559FE479082}" type="pres">
      <dgm:prSet presAssocID="{6C6E5429-34EC-4BD1-84CD-63B65AB6B1FE}" presName="conn2-1" presStyleLbl="parChTrans1D2" presStyleIdx="1" presStyleCnt="2"/>
      <dgm:spPr/>
    </dgm:pt>
    <dgm:pt modelId="{D8C605C1-DD68-47BF-AACD-4CA09A687A2A}" type="pres">
      <dgm:prSet presAssocID="{6C6E5429-34EC-4BD1-84CD-63B65AB6B1FE}" presName="connTx" presStyleLbl="parChTrans1D2" presStyleIdx="1" presStyleCnt="2"/>
      <dgm:spPr/>
    </dgm:pt>
    <dgm:pt modelId="{0EB70FCC-EB6A-48B5-B694-CD9E5C08B962}" type="pres">
      <dgm:prSet presAssocID="{1C35851D-228F-4095-A2CA-72A83403F1A2}" presName="root2" presStyleCnt="0"/>
      <dgm:spPr/>
    </dgm:pt>
    <dgm:pt modelId="{E37725BC-49FF-4BF0-BA2A-A569998BF3CD}" type="pres">
      <dgm:prSet presAssocID="{1C35851D-228F-4095-A2CA-72A83403F1A2}" presName="LevelTwoTextNode" presStyleLbl="node2" presStyleIdx="1" presStyleCnt="2">
        <dgm:presLayoutVars>
          <dgm:chPref val="3"/>
        </dgm:presLayoutVars>
      </dgm:prSet>
      <dgm:spPr/>
    </dgm:pt>
    <dgm:pt modelId="{24A46790-E75A-474C-B838-DEDCC69E9973}" type="pres">
      <dgm:prSet presAssocID="{1C35851D-228F-4095-A2CA-72A83403F1A2}" presName="level3hierChild" presStyleCnt="0"/>
      <dgm:spPr/>
    </dgm:pt>
  </dgm:ptLst>
  <dgm:cxnLst>
    <dgm:cxn modelId="{6FDCA93A-C89C-4881-BFC8-84B1835EE1CA}" srcId="{0868AAB8-9D77-47C0-8E4A-33DE0C0471E3}" destId="{472DFFD6-2E63-4B30-8D4C-AA474CD63FE8}" srcOrd="0" destOrd="0" parTransId="{A6CA5B1A-5052-49EC-969B-A5E9920EDD02}" sibTransId="{FD791372-D894-4BCE-B1F6-014055E66C9B}"/>
    <dgm:cxn modelId="{3DA6AD48-CA94-428B-BD42-E389E35D2375}" type="presOf" srcId="{A6CA5B1A-5052-49EC-969B-A5E9920EDD02}" destId="{F782C7FA-3822-4FCA-9B0D-D4C3A6C033EC}" srcOrd="1" destOrd="0" presId="urn:microsoft.com/office/officeart/2005/8/layout/hierarchy2"/>
    <dgm:cxn modelId="{D3641B69-7E93-4E9B-94EF-A7F0F46BF951}" srcId="{0868AAB8-9D77-47C0-8E4A-33DE0C0471E3}" destId="{1C35851D-228F-4095-A2CA-72A83403F1A2}" srcOrd="1" destOrd="0" parTransId="{6C6E5429-34EC-4BD1-84CD-63B65AB6B1FE}" sibTransId="{C9051B94-EE0F-4A7C-809C-9FB9CAB72183}"/>
    <dgm:cxn modelId="{8E8E146C-5E8E-4AA6-A6A7-ECBE38EDB2C8}" type="presOf" srcId="{472DFFD6-2E63-4B30-8D4C-AA474CD63FE8}" destId="{D8B00D4A-148B-4C77-8C95-2286C43FCAA2}" srcOrd="0" destOrd="0" presId="urn:microsoft.com/office/officeart/2005/8/layout/hierarchy2"/>
    <dgm:cxn modelId="{6B31239D-EAB0-460E-A91D-87FDFBD24D21}" type="presOf" srcId="{5A5F77CB-39D1-49F7-99A2-6DF003448F1C}" destId="{B48F6E4A-272F-4870-B890-FFDB717D815B}" srcOrd="0" destOrd="0" presId="urn:microsoft.com/office/officeart/2005/8/layout/hierarchy2"/>
    <dgm:cxn modelId="{8B1BC5A2-8EF3-4DA5-9993-54E829686089}" type="presOf" srcId="{6C6E5429-34EC-4BD1-84CD-63B65AB6B1FE}" destId="{D8C605C1-DD68-47BF-AACD-4CA09A687A2A}" srcOrd="1" destOrd="0" presId="urn:microsoft.com/office/officeart/2005/8/layout/hierarchy2"/>
    <dgm:cxn modelId="{148D8FB0-8457-49C5-876E-A5A6F03FD8CB}" type="presOf" srcId="{1C35851D-228F-4095-A2CA-72A83403F1A2}" destId="{E37725BC-49FF-4BF0-BA2A-A569998BF3CD}" srcOrd="0" destOrd="0" presId="urn:microsoft.com/office/officeart/2005/8/layout/hierarchy2"/>
    <dgm:cxn modelId="{2AC4ECB4-8D23-4B2E-B849-F55CFFBF0AAD}" type="presOf" srcId="{A6CA5B1A-5052-49EC-969B-A5E9920EDD02}" destId="{6CCD6CB7-2AF9-4DD2-B52F-35467B09B479}" srcOrd="0" destOrd="0" presId="urn:microsoft.com/office/officeart/2005/8/layout/hierarchy2"/>
    <dgm:cxn modelId="{F3F364D0-63AB-4D26-AC80-CD6D1D4CBEB8}" srcId="{5A5F77CB-39D1-49F7-99A2-6DF003448F1C}" destId="{0868AAB8-9D77-47C0-8E4A-33DE0C0471E3}" srcOrd="0" destOrd="0" parTransId="{1B262F18-977F-4881-974F-10AF756B3299}" sibTransId="{EBF60877-DA66-4A2B-826E-08D37DAF5C0B}"/>
    <dgm:cxn modelId="{21D377D4-D4E9-45A8-A6D7-F6139B5DBE02}" type="presOf" srcId="{0868AAB8-9D77-47C0-8E4A-33DE0C0471E3}" destId="{1B819BE6-6B7D-43D1-AC5F-72548100ED72}" srcOrd="0" destOrd="0" presId="urn:microsoft.com/office/officeart/2005/8/layout/hierarchy2"/>
    <dgm:cxn modelId="{D8B12AEC-D49B-422F-B748-C935805230CD}" type="presOf" srcId="{6C6E5429-34EC-4BD1-84CD-63B65AB6B1FE}" destId="{D56A0458-9344-4251-BF78-F559FE479082}" srcOrd="0" destOrd="0" presId="urn:microsoft.com/office/officeart/2005/8/layout/hierarchy2"/>
    <dgm:cxn modelId="{75036826-473F-4767-9494-72367125482C}" type="presParOf" srcId="{B48F6E4A-272F-4870-B890-FFDB717D815B}" destId="{2CF598A3-0314-4C17-9D43-86D95CF00498}" srcOrd="0" destOrd="0" presId="urn:microsoft.com/office/officeart/2005/8/layout/hierarchy2"/>
    <dgm:cxn modelId="{EA889878-2C05-40C3-AD18-D17A1CD0E414}" type="presParOf" srcId="{2CF598A3-0314-4C17-9D43-86D95CF00498}" destId="{1B819BE6-6B7D-43D1-AC5F-72548100ED72}" srcOrd="0" destOrd="0" presId="urn:microsoft.com/office/officeart/2005/8/layout/hierarchy2"/>
    <dgm:cxn modelId="{C8CD8453-AB40-4EEB-AD12-FCC7A1089A52}" type="presParOf" srcId="{2CF598A3-0314-4C17-9D43-86D95CF00498}" destId="{572A412C-9D82-45AB-956C-AAD005DA5C20}" srcOrd="1" destOrd="0" presId="urn:microsoft.com/office/officeart/2005/8/layout/hierarchy2"/>
    <dgm:cxn modelId="{8D7EE6A8-4EFA-40D1-ADDD-DCCB02114683}" type="presParOf" srcId="{572A412C-9D82-45AB-956C-AAD005DA5C20}" destId="{6CCD6CB7-2AF9-4DD2-B52F-35467B09B479}" srcOrd="0" destOrd="0" presId="urn:microsoft.com/office/officeart/2005/8/layout/hierarchy2"/>
    <dgm:cxn modelId="{B63516FF-4168-437A-8B8F-E12B1EFFE148}" type="presParOf" srcId="{6CCD6CB7-2AF9-4DD2-B52F-35467B09B479}" destId="{F782C7FA-3822-4FCA-9B0D-D4C3A6C033EC}" srcOrd="0" destOrd="0" presId="urn:microsoft.com/office/officeart/2005/8/layout/hierarchy2"/>
    <dgm:cxn modelId="{C79BFB79-16B4-4E7E-A520-70A2A6281D77}" type="presParOf" srcId="{572A412C-9D82-45AB-956C-AAD005DA5C20}" destId="{A0C56FCA-7E5B-4F03-8030-B467FDF1DBEA}" srcOrd="1" destOrd="0" presId="urn:microsoft.com/office/officeart/2005/8/layout/hierarchy2"/>
    <dgm:cxn modelId="{A0624D47-E00D-47F8-8A69-73279B5A8F1B}" type="presParOf" srcId="{A0C56FCA-7E5B-4F03-8030-B467FDF1DBEA}" destId="{D8B00D4A-148B-4C77-8C95-2286C43FCAA2}" srcOrd="0" destOrd="0" presId="urn:microsoft.com/office/officeart/2005/8/layout/hierarchy2"/>
    <dgm:cxn modelId="{DC16639D-F856-42EE-BF59-53C857F55D49}" type="presParOf" srcId="{A0C56FCA-7E5B-4F03-8030-B467FDF1DBEA}" destId="{96BDD5A2-1852-4388-B2AA-B221AD251010}" srcOrd="1" destOrd="0" presId="urn:microsoft.com/office/officeart/2005/8/layout/hierarchy2"/>
    <dgm:cxn modelId="{3CAAD6E5-BF88-471D-8388-DC037BBE3390}" type="presParOf" srcId="{572A412C-9D82-45AB-956C-AAD005DA5C20}" destId="{D56A0458-9344-4251-BF78-F559FE479082}" srcOrd="2" destOrd="0" presId="urn:microsoft.com/office/officeart/2005/8/layout/hierarchy2"/>
    <dgm:cxn modelId="{DB0A1FA1-840B-4046-B376-DCE6B0DC8FF5}" type="presParOf" srcId="{D56A0458-9344-4251-BF78-F559FE479082}" destId="{D8C605C1-DD68-47BF-AACD-4CA09A687A2A}" srcOrd="0" destOrd="0" presId="urn:microsoft.com/office/officeart/2005/8/layout/hierarchy2"/>
    <dgm:cxn modelId="{79CCA699-EEE7-4AED-A410-1DAFBCB610E1}" type="presParOf" srcId="{572A412C-9D82-45AB-956C-AAD005DA5C20}" destId="{0EB70FCC-EB6A-48B5-B694-CD9E5C08B962}" srcOrd="3" destOrd="0" presId="urn:microsoft.com/office/officeart/2005/8/layout/hierarchy2"/>
    <dgm:cxn modelId="{DE1776E6-52ED-4D8A-B60D-2CADCFCBC49A}" type="presParOf" srcId="{0EB70FCC-EB6A-48B5-B694-CD9E5C08B962}" destId="{E37725BC-49FF-4BF0-BA2A-A569998BF3CD}" srcOrd="0" destOrd="0" presId="urn:microsoft.com/office/officeart/2005/8/layout/hierarchy2"/>
    <dgm:cxn modelId="{1AAE7F30-A445-4140-BF42-29DA60ED8E64}" type="presParOf" srcId="{0EB70FCC-EB6A-48B5-B694-CD9E5C08B962}" destId="{24A46790-E75A-474C-B838-DEDCC69E997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5F77CB-39D1-49F7-99A2-6DF003448F1C}" type="doc">
      <dgm:prSet loTypeId="urn:microsoft.com/office/officeart/2005/8/layout/hierarchy2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868AAB8-9D77-47C0-8E4A-33DE0C0471E3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r>
            <a:rPr lang="en-US" sz="5400">
              <a:latin typeface="Helvetica" pitchFamily="2" charset="0"/>
            </a:rPr>
            <a:t>Similarly, all financial resources fall into 1 of 2 buckets:</a:t>
          </a:r>
        </a:p>
      </dgm:t>
    </dgm:pt>
    <dgm:pt modelId="{1B262F18-977F-4881-974F-10AF756B3299}" type="par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BF60877-DA66-4A2B-826E-08D37DAF5C0B}" type="sibTrans" cxnId="{F3F364D0-63AB-4D26-AC80-CD6D1D4CBEB8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72DFFD6-2E63-4B30-8D4C-AA474CD63FE8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6000">
              <a:latin typeface="Helvetica" pitchFamily="2" charset="0"/>
            </a:rPr>
            <a:t>Knowable ROI</a:t>
          </a:r>
        </a:p>
      </dgm:t>
    </dgm:pt>
    <dgm:pt modelId="{A6CA5B1A-5052-49EC-969B-A5E9920EDD02}" type="parTrans" cxnId="{6FDCA93A-C89C-4881-BFC8-84B1835EE1CA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D791372-D894-4BCE-B1F6-014055E66C9B}" type="sibTrans" cxnId="{6FDCA93A-C89C-4881-BFC8-84B1835EE1C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1C35851D-228F-4095-A2CA-72A83403F1A2}">
      <dgm:prSet phldrT="[Text]" custT="1"/>
      <dgm:spPr>
        <a:solidFill>
          <a:schemeClr val="bg1">
            <a:lumMod val="75000"/>
            <a:alpha val="69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400">
              <a:latin typeface="Helvetica" pitchFamily="2" charset="0"/>
            </a:rPr>
            <a:t>Unknowable ROI</a:t>
          </a:r>
        </a:p>
      </dgm:t>
    </dgm:pt>
    <dgm:pt modelId="{6C6E5429-34EC-4BD1-84CD-63B65AB6B1FE}" type="parTrans" cxnId="{D3641B69-7E93-4E9B-94EF-A7F0F46BF951}">
      <dgm:prSet/>
      <dgm:spPr>
        <a:ln w="57150">
          <a:solidFill>
            <a:schemeClr val="tx1"/>
          </a:solidFill>
          <a:headEnd type="oval" w="med" len="med"/>
          <a:tailEnd type="oval" w="med" len="med"/>
        </a:ln>
      </dgm:spPr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9051B94-EE0F-4A7C-809C-9FB9CAB72183}" type="sibTrans" cxnId="{D3641B69-7E93-4E9B-94EF-A7F0F46BF95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B48F6E4A-272F-4870-B890-FFDB717D815B}" type="pres">
      <dgm:prSet presAssocID="{5A5F77CB-39D1-49F7-99A2-6DF003448F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F598A3-0314-4C17-9D43-86D95CF00498}" type="pres">
      <dgm:prSet presAssocID="{0868AAB8-9D77-47C0-8E4A-33DE0C0471E3}" presName="root1" presStyleCnt="0"/>
      <dgm:spPr/>
    </dgm:pt>
    <dgm:pt modelId="{1B819BE6-6B7D-43D1-AC5F-72548100ED72}" type="pres">
      <dgm:prSet presAssocID="{0868AAB8-9D77-47C0-8E4A-33DE0C0471E3}" presName="LevelOneTextNode" presStyleLbl="node0" presStyleIdx="0" presStyleCnt="1" custScaleX="86364">
        <dgm:presLayoutVars>
          <dgm:chPref val="3"/>
        </dgm:presLayoutVars>
      </dgm:prSet>
      <dgm:spPr/>
    </dgm:pt>
    <dgm:pt modelId="{572A412C-9D82-45AB-956C-AAD005DA5C20}" type="pres">
      <dgm:prSet presAssocID="{0868AAB8-9D77-47C0-8E4A-33DE0C0471E3}" presName="level2hierChild" presStyleCnt="0"/>
      <dgm:spPr/>
    </dgm:pt>
    <dgm:pt modelId="{6CCD6CB7-2AF9-4DD2-B52F-35467B09B479}" type="pres">
      <dgm:prSet presAssocID="{A6CA5B1A-5052-49EC-969B-A5E9920EDD02}" presName="conn2-1" presStyleLbl="parChTrans1D2" presStyleIdx="0" presStyleCnt="2"/>
      <dgm:spPr/>
    </dgm:pt>
    <dgm:pt modelId="{F782C7FA-3822-4FCA-9B0D-D4C3A6C033EC}" type="pres">
      <dgm:prSet presAssocID="{A6CA5B1A-5052-49EC-969B-A5E9920EDD02}" presName="connTx" presStyleLbl="parChTrans1D2" presStyleIdx="0" presStyleCnt="2"/>
      <dgm:spPr/>
    </dgm:pt>
    <dgm:pt modelId="{A0C56FCA-7E5B-4F03-8030-B467FDF1DBEA}" type="pres">
      <dgm:prSet presAssocID="{472DFFD6-2E63-4B30-8D4C-AA474CD63FE8}" presName="root2" presStyleCnt="0"/>
      <dgm:spPr/>
    </dgm:pt>
    <dgm:pt modelId="{D8B00D4A-148B-4C77-8C95-2286C43FCAA2}" type="pres">
      <dgm:prSet presAssocID="{472DFFD6-2E63-4B30-8D4C-AA474CD63FE8}" presName="LevelTwoTextNode" presStyleLbl="node2" presStyleIdx="0" presStyleCnt="2">
        <dgm:presLayoutVars>
          <dgm:chPref val="3"/>
        </dgm:presLayoutVars>
      </dgm:prSet>
      <dgm:spPr/>
    </dgm:pt>
    <dgm:pt modelId="{96BDD5A2-1852-4388-B2AA-B221AD251010}" type="pres">
      <dgm:prSet presAssocID="{472DFFD6-2E63-4B30-8D4C-AA474CD63FE8}" presName="level3hierChild" presStyleCnt="0"/>
      <dgm:spPr/>
    </dgm:pt>
    <dgm:pt modelId="{D56A0458-9344-4251-BF78-F559FE479082}" type="pres">
      <dgm:prSet presAssocID="{6C6E5429-34EC-4BD1-84CD-63B65AB6B1FE}" presName="conn2-1" presStyleLbl="parChTrans1D2" presStyleIdx="1" presStyleCnt="2"/>
      <dgm:spPr/>
    </dgm:pt>
    <dgm:pt modelId="{D8C605C1-DD68-47BF-AACD-4CA09A687A2A}" type="pres">
      <dgm:prSet presAssocID="{6C6E5429-34EC-4BD1-84CD-63B65AB6B1FE}" presName="connTx" presStyleLbl="parChTrans1D2" presStyleIdx="1" presStyleCnt="2"/>
      <dgm:spPr/>
    </dgm:pt>
    <dgm:pt modelId="{0EB70FCC-EB6A-48B5-B694-CD9E5C08B962}" type="pres">
      <dgm:prSet presAssocID="{1C35851D-228F-4095-A2CA-72A83403F1A2}" presName="root2" presStyleCnt="0"/>
      <dgm:spPr/>
    </dgm:pt>
    <dgm:pt modelId="{E37725BC-49FF-4BF0-BA2A-A569998BF3CD}" type="pres">
      <dgm:prSet presAssocID="{1C35851D-228F-4095-A2CA-72A83403F1A2}" presName="LevelTwoTextNode" presStyleLbl="node2" presStyleIdx="1" presStyleCnt="2">
        <dgm:presLayoutVars>
          <dgm:chPref val="3"/>
        </dgm:presLayoutVars>
      </dgm:prSet>
      <dgm:spPr/>
    </dgm:pt>
    <dgm:pt modelId="{24A46790-E75A-474C-B838-DEDCC69E9973}" type="pres">
      <dgm:prSet presAssocID="{1C35851D-228F-4095-A2CA-72A83403F1A2}" presName="level3hierChild" presStyleCnt="0"/>
      <dgm:spPr/>
    </dgm:pt>
  </dgm:ptLst>
  <dgm:cxnLst>
    <dgm:cxn modelId="{6FDCA93A-C89C-4881-BFC8-84B1835EE1CA}" srcId="{0868AAB8-9D77-47C0-8E4A-33DE0C0471E3}" destId="{472DFFD6-2E63-4B30-8D4C-AA474CD63FE8}" srcOrd="0" destOrd="0" parTransId="{A6CA5B1A-5052-49EC-969B-A5E9920EDD02}" sibTransId="{FD791372-D894-4BCE-B1F6-014055E66C9B}"/>
    <dgm:cxn modelId="{3DA6AD48-CA94-428B-BD42-E389E35D2375}" type="presOf" srcId="{A6CA5B1A-5052-49EC-969B-A5E9920EDD02}" destId="{F782C7FA-3822-4FCA-9B0D-D4C3A6C033EC}" srcOrd="1" destOrd="0" presId="urn:microsoft.com/office/officeart/2005/8/layout/hierarchy2"/>
    <dgm:cxn modelId="{D3641B69-7E93-4E9B-94EF-A7F0F46BF951}" srcId="{0868AAB8-9D77-47C0-8E4A-33DE0C0471E3}" destId="{1C35851D-228F-4095-A2CA-72A83403F1A2}" srcOrd="1" destOrd="0" parTransId="{6C6E5429-34EC-4BD1-84CD-63B65AB6B1FE}" sibTransId="{C9051B94-EE0F-4A7C-809C-9FB9CAB72183}"/>
    <dgm:cxn modelId="{8E8E146C-5E8E-4AA6-A6A7-ECBE38EDB2C8}" type="presOf" srcId="{472DFFD6-2E63-4B30-8D4C-AA474CD63FE8}" destId="{D8B00D4A-148B-4C77-8C95-2286C43FCAA2}" srcOrd="0" destOrd="0" presId="urn:microsoft.com/office/officeart/2005/8/layout/hierarchy2"/>
    <dgm:cxn modelId="{6B31239D-EAB0-460E-A91D-87FDFBD24D21}" type="presOf" srcId="{5A5F77CB-39D1-49F7-99A2-6DF003448F1C}" destId="{B48F6E4A-272F-4870-B890-FFDB717D815B}" srcOrd="0" destOrd="0" presId="urn:microsoft.com/office/officeart/2005/8/layout/hierarchy2"/>
    <dgm:cxn modelId="{8B1BC5A2-8EF3-4DA5-9993-54E829686089}" type="presOf" srcId="{6C6E5429-34EC-4BD1-84CD-63B65AB6B1FE}" destId="{D8C605C1-DD68-47BF-AACD-4CA09A687A2A}" srcOrd="1" destOrd="0" presId="urn:microsoft.com/office/officeart/2005/8/layout/hierarchy2"/>
    <dgm:cxn modelId="{148D8FB0-8457-49C5-876E-A5A6F03FD8CB}" type="presOf" srcId="{1C35851D-228F-4095-A2CA-72A83403F1A2}" destId="{E37725BC-49FF-4BF0-BA2A-A569998BF3CD}" srcOrd="0" destOrd="0" presId="urn:microsoft.com/office/officeart/2005/8/layout/hierarchy2"/>
    <dgm:cxn modelId="{2AC4ECB4-8D23-4B2E-B849-F55CFFBF0AAD}" type="presOf" srcId="{A6CA5B1A-5052-49EC-969B-A5E9920EDD02}" destId="{6CCD6CB7-2AF9-4DD2-B52F-35467B09B479}" srcOrd="0" destOrd="0" presId="urn:microsoft.com/office/officeart/2005/8/layout/hierarchy2"/>
    <dgm:cxn modelId="{F3F364D0-63AB-4D26-AC80-CD6D1D4CBEB8}" srcId="{5A5F77CB-39D1-49F7-99A2-6DF003448F1C}" destId="{0868AAB8-9D77-47C0-8E4A-33DE0C0471E3}" srcOrd="0" destOrd="0" parTransId="{1B262F18-977F-4881-974F-10AF756B3299}" sibTransId="{EBF60877-DA66-4A2B-826E-08D37DAF5C0B}"/>
    <dgm:cxn modelId="{21D377D4-D4E9-45A8-A6D7-F6139B5DBE02}" type="presOf" srcId="{0868AAB8-9D77-47C0-8E4A-33DE0C0471E3}" destId="{1B819BE6-6B7D-43D1-AC5F-72548100ED72}" srcOrd="0" destOrd="0" presId="urn:microsoft.com/office/officeart/2005/8/layout/hierarchy2"/>
    <dgm:cxn modelId="{D8B12AEC-D49B-422F-B748-C935805230CD}" type="presOf" srcId="{6C6E5429-34EC-4BD1-84CD-63B65AB6B1FE}" destId="{D56A0458-9344-4251-BF78-F559FE479082}" srcOrd="0" destOrd="0" presId="urn:microsoft.com/office/officeart/2005/8/layout/hierarchy2"/>
    <dgm:cxn modelId="{75036826-473F-4767-9494-72367125482C}" type="presParOf" srcId="{B48F6E4A-272F-4870-B890-FFDB717D815B}" destId="{2CF598A3-0314-4C17-9D43-86D95CF00498}" srcOrd="0" destOrd="0" presId="urn:microsoft.com/office/officeart/2005/8/layout/hierarchy2"/>
    <dgm:cxn modelId="{EA889878-2C05-40C3-AD18-D17A1CD0E414}" type="presParOf" srcId="{2CF598A3-0314-4C17-9D43-86D95CF00498}" destId="{1B819BE6-6B7D-43D1-AC5F-72548100ED72}" srcOrd="0" destOrd="0" presId="urn:microsoft.com/office/officeart/2005/8/layout/hierarchy2"/>
    <dgm:cxn modelId="{C8CD8453-AB40-4EEB-AD12-FCC7A1089A52}" type="presParOf" srcId="{2CF598A3-0314-4C17-9D43-86D95CF00498}" destId="{572A412C-9D82-45AB-956C-AAD005DA5C20}" srcOrd="1" destOrd="0" presId="urn:microsoft.com/office/officeart/2005/8/layout/hierarchy2"/>
    <dgm:cxn modelId="{8D7EE6A8-4EFA-40D1-ADDD-DCCB02114683}" type="presParOf" srcId="{572A412C-9D82-45AB-956C-AAD005DA5C20}" destId="{6CCD6CB7-2AF9-4DD2-B52F-35467B09B479}" srcOrd="0" destOrd="0" presId="urn:microsoft.com/office/officeart/2005/8/layout/hierarchy2"/>
    <dgm:cxn modelId="{B63516FF-4168-437A-8B8F-E12B1EFFE148}" type="presParOf" srcId="{6CCD6CB7-2AF9-4DD2-B52F-35467B09B479}" destId="{F782C7FA-3822-4FCA-9B0D-D4C3A6C033EC}" srcOrd="0" destOrd="0" presId="urn:microsoft.com/office/officeart/2005/8/layout/hierarchy2"/>
    <dgm:cxn modelId="{C79BFB79-16B4-4E7E-A520-70A2A6281D77}" type="presParOf" srcId="{572A412C-9D82-45AB-956C-AAD005DA5C20}" destId="{A0C56FCA-7E5B-4F03-8030-B467FDF1DBEA}" srcOrd="1" destOrd="0" presId="urn:microsoft.com/office/officeart/2005/8/layout/hierarchy2"/>
    <dgm:cxn modelId="{A0624D47-E00D-47F8-8A69-73279B5A8F1B}" type="presParOf" srcId="{A0C56FCA-7E5B-4F03-8030-B467FDF1DBEA}" destId="{D8B00D4A-148B-4C77-8C95-2286C43FCAA2}" srcOrd="0" destOrd="0" presId="urn:microsoft.com/office/officeart/2005/8/layout/hierarchy2"/>
    <dgm:cxn modelId="{DC16639D-F856-42EE-BF59-53C857F55D49}" type="presParOf" srcId="{A0C56FCA-7E5B-4F03-8030-B467FDF1DBEA}" destId="{96BDD5A2-1852-4388-B2AA-B221AD251010}" srcOrd="1" destOrd="0" presId="urn:microsoft.com/office/officeart/2005/8/layout/hierarchy2"/>
    <dgm:cxn modelId="{3CAAD6E5-BF88-471D-8388-DC037BBE3390}" type="presParOf" srcId="{572A412C-9D82-45AB-956C-AAD005DA5C20}" destId="{D56A0458-9344-4251-BF78-F559FE479082}" srcOrd="2" destOrd="0" presId="urn:microsoft.com/office/officeart/2005/8/layout/hierarchy2"/>
    <dgm:cxn modelId="{DB0A1FA1-840B-4046-B376-DCE6B0DC8FF5}" type="presParOf" srcId="{D56A0458-9344-4251-BF78-F559FE479082}" destId="{D8C605C1-DD68-47BF-AACD-4CA09A687A2A}" srcOrd="0" destOrd="0" presId="urn:microsoft.com/office/officeart/2005/8/layout/hierarchy2"/>
    <dgm:cxn modelId="{79CCA699-EEE7-4AED-A410-1DAFBCB610E1}" type="presParOf" srcId="{572A412C-9D82-45AB-956C-AAD005DA5C20}" destId="{0EB70FCC-EB6A-48B5-B694-CD9E5C08B962}" srcOrd="3" destOrd="0" presId="urn:microsoft.com/office/officeart/2005/8/layout/hierarchy2"/>
    <dgm:cxn modelId="{DE1776E6-52ED-4D8A-B60D-2CADCFCBC49A}" type="presParOf" srcId="{0EB70FCC-EB6A-48B5-B694-CD9E5C08B962}" destId="{E37725BC-49FF-4BF0-BA2A-A569998BF3CD}" srcOrd="0" destOrd="0" presId="urn:microsoft.com/office/officeart/2005/8/layout/hierarchy2"/>
    <dgm:cxn modelId="{1AAE7F30-A445-4140-BF42-29DA60ED8E64}" type="presParOf" srcId="{0EB70FCC-EB6A-48B5-B694-CD9E5C08B962}" destId="{24A46790-E75A-474C-B838-DEDCC69E997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9BE6-6B7D-43D1-AC5F-72548100ED72}">
      <dsp:nvSpPr>
        <dsp:cNvPr id="0" name=""/>
        <dsp:cNvSpPr/>
      </dsp:nvSpPr>
      <dsp:spPr>
        <a:xfrm>
          <a:off x="1572946" y="1981317"/>
          <a:ext cx="5110814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latin typeface="Helvetica" pitchFamily="2" charset="0"/>
            </a:rPr>
            <a:t>There are only two resources to manage:</a:t>
          </a:r>
        </a:p>
      </dsp:txBody>
      <dsp:txXfrm>
        <a:off x="1673759" y="2082130"/>
        <a:ext cx="4909188" cy="3240370"/>
      </dsp:txXfrm>
    </dsp:sp>
    <dsp:sp modelId="{6CCD6CB7-2AF9-4DD2-B52F-35467B09B479}">
      <dsp:nvSpPr>
        <dsp:cNvPr id="0" name=""/>
        <dsp:cNvSpPr/>
      </dsp:nvSpPr>
      <dsp:spPr>
        <a:xfrm rot="19457599">
          <a:off x="6365027" y="2670905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7975783" y="2627965"/>
        <a:ext cx="169553" cy="169553"/>
      </dsp:txXfrm>
    </dsp:sp>
    <dsp:sp modelId="{D8B00D4A-148B-4C77-8C95-2286C43FCAA2}">
      <dsp:nvSpPr>
        <dsp:cNvPr id="0" name=""/>
        <dsp:cNvSpPr/>
      </dsp:nvSpPr>
      <dsp:spPr>
        <a:xfrm>
          <a:off x="9437359" y="2169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0" kern="1200">
              <a:latin typeface="Helvetica" pitchFamily="2" charset="0"/>
            </a:rPr>
            <a:t>Human </a:t>
          </a:r>
        </a:p>
        <a:p>
          <a:pPr marL="0" lvl="0" indent="0" algn="ctr" defTabSz="2667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0" kern="1200">
              <a:latin typeface="Helvetica" pitchFamily="2" charset="0"/>
            </a:rPr>
            <a:t>Resources</a:t>
          </a:r>
        </a:p>
      </dsp:txBody>
      <dsp:txXfrm>
        <a:off x="9538172" y="102982"/>
        <a:ext cx="6682367" cy="3240370"/>
      </dsp:txXfrm>
    </dsp:sp>
    <dsp:sp modelId="{D56A0458-9344-4251-BF78-F559FE479082}">
      <dsp:nvSpPr>
        <dsp:cNvPr id="0" name=""/>
        <dsp:cNvSpPr/>
      </dsp:nvSpPr>
      <dsp:spPr>
        <a:xfrm rot="2142401">
          <a:off x="6365027" y="4650054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7975783" y="4607113"/>
        <a:ext cx="169553" cy="169553"/>
      </dsp:txXfrm>
    </dsp:sp>
    <dsp:sp modelId="{E37725BC-49FF-4BF0-BA2A-A569998BF3CD}">
      <dsp:nvSpPr>
        <dsp:cNvPr id="0" name=""/>
        <dsp:cNvSpPr/>
      </dsp:nvSpPr>
      <dsp:spPr>
        <a:xfrm>
          <a:off x="9437359" y="3960465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kern="1200">
              <a:latin typeface="Helvetica" pitchFamily="2" charset="0"/>
            </a:rPr>
            <a:t>Financial 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kern="1200">
              <a:latin typeface="Helvetica" pitchFamily="2" charset="0"/>
            </a:rPr>
            <a:t>Resources</a:t>
          </a:r>
        </a:p>
      </dsp:txBody>
      <dsp:txXfrm>
        <a:off x="9538172" y="4061278"/>
        <a:ext cx="6682367" cy="3240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9BE6-6B7D-43D1-AC5F-72548100ED72}">
      <dsp:nvSpPr>
        <dsp:cNvPr id="0" name=""/>
        <dsp:cNvSpPr/>
      </dsp:nvSpPr>
      <dsp:spPr>
        <a:xfrm>
          <a:off x="1155708" y="1981317"/>
          <a:ext cx="5945292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latin typeface="Helvetica" pitchFamily="2" charset="0"/>
            </a:rPr>
            <a:t>There are only two ways to engage with human resources:</a:t>
          </a:r>
        </a:p>
      </dsp:txBody>
      <dsp:txXfrm>
        <a:off x="1256521" y="2082130"/>
        <a:ext cx="5743666" cy="3240370"/>
      </dsp:txXfrm>
    </dsp:sp>
    <dsp:sp modelId="{6CCD6CB7-2AF9-4DD2-B52F-35467B09B479}">
      <dsp:nvSpPr>
        <dsp:cNvPr id="0" name=""/>
        <dsp:cNvSpPr/>
      </dsp:nvSpPr>
      <dsp:spPr>
        <a:xfrm rot="19457599">
          <a:off x="6782266" y="2670905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8393022" y="2627965"/>
        <a:ext cx="169553" cy="169553"/>
      </dsp:txXfrm>
    </dsp:sp>
    <dsp:sp modelId="{D8B00D4A-148B-4C77-8C95-2286C43FCAA2}">
      <dsp:nvSpPr>
        <dsp:cNvPr id="0" name=""/>
        <dsp:cNvSpPr/>
      </dsp:nvSpPr>
      <dsp:spPr>
        <a:xfrm>
          <a:off x="9854598" y="2169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0" kern="1200">
              <a:latin typeface="Helvetica" pitchFamily="2" charset="0"/>
            </a:rPr>
            <a:t>Internally</a:t>
          </a:r>
        </a:p>
      </dsp:txBody>
      <dsp:txXfrm>
        <a:off x="9955411" y="102982"/>
        <a:ext cx="6682367" cy="3240370"/>
      </dsp:txXfrm>
    </dsp:sp>
    <dsp:sp modelId="{D56A0458-9344-4251-BF78-F559FE479082}">
      <dsp:nvSpPr>
        <dsp:cNvPr id="0" name=""/>
        <dsp:cNvSpPr/>
      </dsp:nvSpPr>
      <dsp:spPr>
        <a:xfrm rot="2142401">
          <a:off x="6782266" y="4650054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8393022" y="4607113"/>
        <a:ext cx="169553" cy="169553"/>
      </dsp:txXfrm>
    </dsp:sp>
    <dsp:sp modelId="{E37725BC-49FF-4BF0-BA2A-A569998BF3CD}">
      <dsp:nvSpPr>
        <dsp:cNvPr id="0" name=""/>
        <dsp:cNvSpPr/>
      </dsp:nvSpPr>
      <dsp:spPr>
        <a:xfrm>
          <a:off x="9854598" y="3960465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kern="1200">
              <a:latin typeface="Helvetica" pitchFamily="2" charset="0"/>
            </a:rPr>
            <a:t>Externally</a:t>
          </a:r>
        </a:p>
      </dsp:txBody>
      <dsp:txXfrm>
        <a:off x="9955411" y="4061278"/>
        <a:ext cx="6682367" cy="3240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9BE6-6B7D-43D1-AC5F-72548100ED72}">
      <dsp:nvSpPr>
        <dsp:cNvPr id="0" name=""/>
        <dsp:cNvSpPr/>
      </dsp:nvSpPr>
      <dsp:spPr>
        <a:xfrm>
          <a:off x="1155708" y="1981317"/>
          <a:ext cx="5945292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latin typeface="Helvetica" pitchFamily="2" charset="0"/>
            </a:rPr>
            <a:t>Similarly, all financial resources fall into 1 of 2 buckets:</a:t>
          </a:r>
        </a:p>
      </dsp:txBody>
      <dsp:txXfrm>
        <a:off x="1256521" y="2082130"/>
        <a:ext cx="5743666" cy="3240370"/>
      </dsp:txXfrm>
    </dsp:sp>
    <dsp:sp modelId="{6CCD6CB7-2AF9-4DD2-B52F-35467B09B479}">
      <dsp:nvSpPr>
        <dsp:cNvPr id="0" name=""/>
        <dsp:cNvSpPr/>
      </dsp:nvSpPr>
      <dsp:spPr>
        <a:xfrm rot="19457599">
          <a:off x="6782266" y="2670905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8393022" y="2627965"/>
        <a:ext cx="169553" cy="169553"/>
      </dsp:txXfrm>
    </dsp:sp>
    <dsp:sp modelId="{D8B00D4A-148B-4C77-8C95-2286C43FCAA2}">
      <dsp:nvSpPr>
        <dsp:cNvPr id="0" name=""/>
        <dsp:cNvSpPr/>
      </dsp:nvSpPr>
      <dsp:spPr>
        <a:xfrm>
          <a:off x="9854598" y="2169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0" kern="1200">
              <a:latin typeface="Helvetica" pitchFamily="2" charset="0"/>
            </a:rPr>
            <a:t>Knowable ROI</a:t>
          </a:r>
        </a:p>
      </dsp:txBody>
      <dsp:txXfrm>
        <a:off x="9955411" y="102982"/>
        <a:ext cx="6682367" cy="3240370"/>
      </dsp:txXfrm>
    </dsp:sp>
    <dsp:sp modelId="{D56A0458-9344-4251-BF78-F559FE479082}">
      <dsp:nvSpPr>
        <dsp:cNvPr id="0" name=""/>
        <dsp:cNvSpPr/>
      </dsp:nvSpPr>
      <dsp:spPr>
        <a:xfrm rot="2142401">
          <a:off x="6782266" y="4650054"/>
          <a:ext cx="339106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391065" y="41835"/>
              </a:lnTo>
            </a:path>
          </a:pathLst>
        </a:custGeom>
        <a:noFill/>
        <a:ln w="57150" cap="flat" cmpd="sng" algn="ctr">
          <a:solidFill>
            <a:schemeClr val="tx1"/>
          </a:solidFill>
          <a:prstDash val="solid"/>
          <a:headEnd type="oval" w="med" len="med"/>
          <a:tailEnd type="oval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Arial Rounded MT Bold" panose="020F0704030504030204" pitchFamily="34" charset="0"/>
          </a:endParaRPr>
        </a:p>
      </dsp:txBody>
      <dsp:txXfrm>
        <a:off x="8393022" y="4607113"/>
        <a:ext cx="169553" cy="169553"/>
      </dsp:txXfrm>
    </dsp:sp>
    <dsp:sp modelId="{E37725BC-49FF-4BF0-BA2A-A569998BF3CD}">
      <dsp:nvSpPr>
        <dsp:cNvPr id="0" name=""/>
        <dsp:cNvSpPr/>
      </dsp:nvSpPr>
      <dsp:spPr>
        <a:xfrm>
          <a:off x="9854598" y="3960465"/>
          <a:ext cx="6883993" cy="3441996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69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kern="1200">
              <a:latin typeface="Helvetica" pitchFamily="2" charset="0"/>
            </a:rPr>
            <a:t>Unknowable ROI</a:t>
          </a:r>
        </a:p>
      </dsp:txBody>
      <dsp:txXfrm>
        <a:off x="9955411" y="4061278"/>
        <a:ext cx="6682367" cy="3240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5" name="Shape 9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Engagement through messaging is our foundation, and today we are 1600+ people strong, with a local presence in over 40 markets.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are consistently profitable and enjoyed a 26% YoY growth 2018-2019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are trusted to deliver 40 billion engagements a year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serve 1000+ enterprise customers globally, including 8/10 of the largest US tech companies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serve 80+ operator customers around the globe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have 370 direct operator connections, offering a way to reach customers in trusted and secure channels every time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have 1600+ employees in 30+ countries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 are publicly listed on NASDAQ in Stockholm</a:t>
            </a:r>
            <a:endParaRPr lang="sv-S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GB" sz="22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125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45366-421F-439E-9326-02E5B3FE78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1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FC21C-CC52-4AF8-A93B-63656B2ACF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3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Video: 54 seconds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7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Video: 1:36</a:t>
            </a:r>
          </a:p>
        </p:txBody>
      </p:sp>
    </p:spTree>
    <p:extLst>
      <p:ext uri="{BB962C8B-B14F-4D97-AF65-F5344CB8AC3E}">
        <p14:creationId xmlns:p14="http://schemas.microsoft.com/office/powerpoint/2010/main" val="3964107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83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3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1828800">
              <a:buFontTx/>
              <a:buNone/>
              <a:defRPr/>
            </a:pPr>
            <a:r>
              <a:rPr lang="en-US" sz="2400" b="0">
                <a:solidFill>
                  <a:srgbClr val="333F48"/>
                </a:solidFill>
                <a:latin typeface="Helvetica" pitchFamily="2" charset="0"/>
                <a:sym typeface="Atlas Grotesk Regular"/>
              </a:rPr>
              <a:t>Adds personalized rich web content to standard SMS driving 25% increased conversion</a:t>
            </a:r>
          </a:p>
        </p:txBody>
      </p:sp>
    </p:spTree>
    <p:extLst>
      <p:ext uri="{BB962C8B-B14F-4D97-AF65-F5344CB8AC3E}">
        <p14:creationId xmlns:p14="http://schemas.microsoft.com/office/powerpoint/2010/main" val="1935901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57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 defTabSz="457200">
              <a:lnSpc>
                <a:spcPct val="100000"/>
              </a:lnSpc>
              <a:buFont typeface="Arial" panose="020B0604020202020204" pitchFamily="34" charset="0"/>
              <a:buChar char="•"/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2400" b="0">
                <a:latin typeface="Helvetica" pitchFamily="2" charset="0"/>
              </a:rPr>
              <a:t>Better visibility and comprehension</a:t>
            </a:r>
          </a:p>
          <a:p>
            <a:pPr marL="342900" indent="-342900" algn="l" defTabSz="457200">
              <a:lnSpc>
                <a:spcPct val="100000"/>
              </a:lnSpc>
              <a:buFont typeface="Arial" panose="020B0604020202020204" pitchFamily="34" charset="0"/>
              <a:buChar char="•"/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2400" b="0">
                <a:latin typeface="Helvetica" pitchFamily="2" charset="0"/>
              </a:rPr>
              <a:t>Fewer abandoned pickups &amp; deliveries </a:t>
            </a:r>
          </a:p>
          <a:p>
            <a:pPr marL="342900" indent="-342900" algn="l" defTabSz="457200">
              <a:lnSpc>
                <a:spcPct val="100000"/>
              </a:lnSpc>
              <a:buFont typeface="Arial" panose="020B0604020202020204" pitchFamily="34" charset="0"/>
              <a:buChar char="•"/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2400" b="0">
                <a:latin typeface="Helvetica" pitchFamily="2" charset="0"/>
              </a:rPr>
              <a:t>Faster checkout</a:t>
            </a:r>
          </a:p>
          <a:p>
            <a:pPr marL="342900" indent="-342900" algn="l" defTabSz="457200">
              <a:lnSpc>
                <a:spcPct val="100000"/>
              </a:lnSpc>
              <a:buFont typeface="Arial" panose="020B0604020202020204" pitchFamily="34" charset="0"/>
              <a:buChar char="•"/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2400" b="0">
                <a:latin typeface="Helvetica" pitchFamily="2" charset="0"/>
              </a:rPr>
              <a:t>Security &amp; validation</a:t>
            </a:r>
          </a:p>
          <a:p>
            <a:pPr marL="342900" indent="-342900" algn="l" defTabSz="457200">
              <a:lnSpc>
                <a:spcPct val="100000"/>
              </a:lnSpc>
              <a:buFont typeface="Arial" panose="020B0604020202020204" pitchFamily="34" charset="0"/>
              <a:buChar char="•"/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2400" b="0">
                <a:latin typeface="Helvetica" pitchFamily="2" charset="0"/>
              </a:rPr>
              <a:t>Exceptional customer experience and service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45366-421F-439E-9326-02E5B3FE78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52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Chatlayer vs Flows</a:t>
            </a:r>
          </a:p>
          <a:p>
            <a:r>
              <a:rPr lang="en-US"/>
              <a:t>Flows more sophisticated and advanced campaign programming and trigger logic, Chatlayer is a bot builder</a:t>
            </a:r>
          </a:p>
          <a:p>
            <a:r>
              <a:rPr lang="en-US"/>
              <a:t>Chatlayer mostly inbound, Flows is 2 way to initiate a conversation…it’s a publisher for outbound</a:t>
            </a:r>
          </a:p>
          <a:p>
            <a:r>
              <a:rPr lang="en-US"/>
              <a:t>Flows can integrate with nodes for integration into third party systems….it’s a stronger platform for third party integration</a:t>
            </a:r>
          </a:p>
          <a:p>
            <a:r>
              <a:rPr lang="en-US"/>
              <a:t>Flows with Conversation API is a more integrated channel optimization platform….better platform match</a:t>
            </a:r>
          </a:p>
          <a:p>
            <a:r>
              <a:rPr lang="en-US"/>
              <a:t>Data needs to reside inside Chatlayer for AI, Flows can keep data off platform if desired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28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2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11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6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81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45366-421F-439E-9326-02E5B3FE78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8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5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4.emf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11" Type="http://schemas.openxmlformats.org/officeDocument/2006/relationships/image" Target="../media/image5.emf"/><Relationship Id="rId5" Type="http://schemas.openxmlformats.org/officeDocument/2006/relationships/image" Target="../media/image60.png"/><Relationship Id="rId10" Type="http://schemas.openxmlformats.org/officeDocument/2006/relationships/image" Target="../media/image4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tiff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5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tif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/>
          <a:p>
            <a:r>
              <a:t>Click to edit subtitle, can span up to 3 lines</a:t>
            </a:r>
          </a:p>
        </p:txBody>
      </p:sp>
      <p:sp>
        <p:nvSpPr>
          <p:cNvPr id="6" name="DATE 2019">
            <a:extLst>
              <a:ext uri="{FF2B5EF4-FFF2-40B4-BE49-F238E27FC236}">
                <a16:creationId xmlns:a16="http://schemas.microsoft.com/office/drawing/2014/main" id="{B9D00468-465D-3C4E-BD3A-1F014FBD16C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/>
            </a:lvl1pPr>
          </a:lstStyle>
          <a:p>
            <a:r>
              <a:t>DATE 2019 </a:t>
            </a:r>
          </a:p>
        </p:txBody>
      </p:sp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DC4E507F-A249-C248-820F-44210D4535D0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23" name="Item 1"/>
          <p:cNvSpPr txBox="1">
            <a:spLocks noGrp="1"/>
          </p:cNvSpPr>
          <p:nvPr>
            <p:ph type="body" sz="quarter" idx="13"/>
          </p:nvPr>
        </p:nvSpPr>
        <p:spPr>
          <a:xfrm>
            <a:off x="2402728" y="3911620"/>
            <a:ext cx="5295083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1</a:t>
            </a:r>
          </a:p>
        </p:txBody>
      </p:sp>
      <p:sp>
        <p:nvSpPr>
          <p:cNvPr id="224" name="Item 2"/>
          <p:cNvSpPr txBox="1">
            <a:spLocks noGrp="1"/>
          </p:cNvSpPr>
          <p:nvPr>
            <p:ph type="body" sz="quarter" idx="14"/>
          </p:nvPr>
        </p:nvSpPr>
        <p:spPr>
          <a:xfrm>
            <a:off x="2402728" y="4977963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2</a:t>
            </a:r>
          </a:p>
        </p:txBody>
      </p:sp>
      <p:sp>
        <p:nvSpPr>
          <p:cNvPr id="225" name="Item 3"/>
          <p:cNvSpPr txBox="1">
            <a:spLocks noGrp="1"/>
          </p:cNvSpPr>
          <p:nvPr>
            <p:ph type="body" sz="quarter" idx="15"/>
          </p:nvPr>
        </p:nvSpPr>
        <p:spPr>
          <a:xfrm>
            <a:off x="2402728" y="605904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3</a:t>
            </a:r>
          </a:p>
        </p:txBody>
      </p:sp>
      <p:sp>
        <p:nvSpPr>
          <p:cNvPr id="226" name="Item 4"/>
          <p:cNvSpPr txBox="1">
            <a:spLocks noGrp="1"/>
          </p:cNvSpPr>
          <p:nvPr>
            <p:ph type="body" sz="quarter" idx="16"/>
          </p:nvPr>
        </p:nvSpPr>
        <p:spPr>
          <a:xfrm>
            <a:off x="2402728" y="7114736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4</a:t>
            </a:r>
          </a:p>
        </p:txBody>
      </p:sp>
      <p:sp>
        <p:nvSpPr>
          <p:cNvPr id="227" name="Item 5"/>
          <p:cNvSpPr txBox="1">
            <a:spLocks noGrp="1"/>
          </p:cNvSpPr>
          <p:nvPr>
            <p:ph type="body" sz="quarter" idx="17"/>
          </p:nvPr>
        </p:nvSpPr>
        <p:spPr>
          <a:xfrm>
            <a:off x="2402728" y="8171248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5</a:t>
            </a:r>
          </a:p>
        </p:txBody>
      </p:sp>
      <p:sp>
        <p:nvSpPr>
          <p:cNvPr id="228" name="Item 8"/>
          <p:cNvSpPr txBox="1">
            <a:spLocks noGrp="1"/>
          </p:cNvSpPr>
          <p:nvPr>
            <p:ph type="body" sz="quarter" idx="18"/>
          </p:nvPr>
        </p:nvSpPr>
        <p:spPr>
          <a:xfrm>
            <a:off x="2402728" y="11306596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8 </a:t>
            </a:r>
          </a:p>
        </p:txBody>
      </p:sp>
      <p:sp>
        <p:nvSpPr>
          <p:cNvPr id="229" name="Line"/>
          <p:cNvSpPr/>
          <p:nvPr/>
        </p:nvSpPr>
        <p:spPr>
          <a:xfrm>
            <a:off x="2431251" y="4723248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0" name="Line"/>
          <p:cNvSpPr/>
          <p:nvPr/>
        </p:nvSpPr>
        <p:spPr>
          <a:xfrm>
            <a:off x="2431251" y="5779649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1" name="Line"/>
          <p:cNvSpPr/>
          <p:nvPr/>
        </p:nvSpPr>
        <p:spPr>
          <a:xfrm>
            <a:off x="2431251" y="6848036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>
            <a:off x="2431251" y="7916422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>
            <a:off x="2431251" y="8972934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>
            <a:off x="2431251" y="11066207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5" name="Item 6"/>
          <p:cNvSpPr txBox="1">
            <a:spLocks noGrp="1"/>
          </p:cNvSpPr>
          <p:nvPr>
            <p:ph type="body" sz="quarter" idx="19"/>
          </p:nvPr>
        </p:nvSpPr>
        <p:spPr>
          <a:xfrm>
            <a:off x="2402728" y="923050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6</a:t>
            </a:r>
          </a:p>
        </p:txBody>
      </p:sp>
      <p:sp>
        <p:nvSpPr>
          <p:cNvPr id="236" name="Line"/>
          <p:cNvSpPr/>
          <p:nvPr/>
        </p:nvSpPr>
        <p:spPr>
          <a:xfrm>
            <a:off x="2431251" y="10024467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7" name="Item 7"/>
          <p:cNvSpPr txBox="1">
            <a:spLocks noGrp="1"/>
          </p:cNvSpPr>
          <p:nvPr>
            <p:ph type="body" sz="quarter" idx="20"/>
          </p:nvPr>
        </p:nvSpPr>
        <p:spPr>
          <a:xfrm>
            <a:off x="2402728" y="1027233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7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119B92-9C61-B243-9301-D2F3689CA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46769-1BC1-CB48-B846-8E6BE47B9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5" name="Rectangle">
            <a:extLst>
              <a:ext uri="{FF2B5EF4-FFF2-40B4-BE49-F238E27FC236}">
                <a16:creationId xmlns:a16="http://schemas.microsoft.com/office/drawing/2014/main" id="{548497F4-F1B6-5748-865F-073B1EF8A075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3592724" y="7265749"/>
            <a:ext cx="5616000" cy="4068000"/>
          </a:xfrm>
          <a:prstGeom prst="rect">
            <a:avLst/>
          </a:prstGeom>
          <a:solidFill>
            <a:srgbClr val="E7F3D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9383924" y="7265749"/>
            <a:ext cx="5616000" cy="4068000"/>
          </a:xfrm>
          <a:prstGeom prst="rect">
            <a:avLst/>
          </a:prstGeom>
          <a:solidFill>
            <a:srgbClr val="BDEAF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15175124" y="7265749"/>
            <a:ext cx="5616000" cy="4068000"/>
          </a:xfrm>
          <a:prstGeom prst="rect">
            <a:avLst/>
          </a:prstGeom>
          <a:solidFill>
            <a:srgbClr val="FCE7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15175124" y="4604507"/>
            <a:ext cx="5616151" cy="2708135"/>
          </a:xfrm>
          <a:prstGeom prst="rect">
            <a:avLst/>
          </a:prstGeom>
          <a:solidFill>
            <a:srgbClr val="F5C2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3593034" y="4617561"/>
            <a:ext cx="5616151" cy="2708135"/>
          </a:xfrm>
          <a:prstGeom prst="rect">
            <a:avLst/>
          </a:prstGeom>
          <a:solidFill>
            <a:srgbClr val="C3E1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9383924" y="4617561"/>
            <a:ext cx="5616151" cy="2708135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4071027" y="7819277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3593040" y="5480599"/>
            <a:ext cx="5608575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9391185" y="5480599"/>
            <a:ext cx="560857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15183734" y="5480599"/>
            <a:ext cx="560722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854651" y="7819277"/>
            <a:ext cx="4842486" cy="34065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638276" y="7819277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2429443" y="2877401"/>
            <a:ext cx="7360841" cy="5588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50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34D83010-D998-2A45-B67C-B88D178AEF1B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730883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1825785" y="4147017"/>
            <a:ext cx="6540749" cy="6540749"/>
          </a:xfrm>
          <a:prstGeom prst="ellipse">
            <a:avLst/>
          </a:prstGeom>
          <a:solidFill>
            <a:srgbClr val="FFC556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8921625" y="4147017"/>
            <a:ext cx="6540749" cy="6540749"/>
          </a:xfrm>
          <a:prstGeom prst="ellipse">
            <a:avLst/>
          </a:prstGeom>
          <a:solidFill>
            <a:srgbClr val="58CAE8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16166633" y="4147017"/>
            <a:ext cx="6540749" cy="6540749"/>
          </a:xfrm>
          <a:prstGeom prst="ellipse">
            <a:avLst/>
          </a:prstGeom>
          <a:solidFill>
            <a:srgbClr val="5C078B"/>
          </a:solidFill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4144F2B1-A684-904C-80B1-5CAE8FD8A5F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21345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1825785" y="4147017"/>
            <a:ext cx="6540749" cy="6540749"/>
          </a:xfrm>
          <a:prstGeom prst="ellipse">
            <a:avLst/>
          </a:prstGeom>
          <a:solidFill>
            <a:srgbClr val="F5C2CC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8921625" y="4147017"/>
            <a:ext cx="6540749" cy="6540749"/>
          </a:xfrm>
          <a:prstGeom prst="ellipse">
            <a:avLst/>
          </a:prstGeom>
          <a:solidFill>
            <a:srgbClr val="323D47"/>
          </a:solidFill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16166633" y="4147017"/>
            <a:ext cx="6540749" cy="6540749"/>
          </a:xfrm>
          <a:prstGeom prst="ellipse">
            <a:avLst/>
          </a:prstGeom>
          <a:solidFill>
            <a:srgbClr val="C4E288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50796C8-16DD-6545-A689-E800A655EED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62638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at slide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351" name="Double-click to add text, can span over a few lines"/>
          <p:cNvSpPr txBox="1">
            <a:spLocks noGrp="1"/>
          </p:cNvSpPr>
          <p:nvPr>
            <p:ph type="body" sz="quarter" idx="13"/>
          </p:nvPr>
        </p:nvSpPr>
        <p:spPr>
          <a:xfrm>
            <a:off x="2812866" y="7942716"/>
            <a:ext cx="4312263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2" name="Double-click to add text, can span over a few lines"/>
          <p:cNvSpPr txBox="1">
            <a:spLocks noGrp="1"/>
          </p:cNvSpPr>
          <p:nvPr>
            <p:ph type="body" sz="quarter" idx="14"/>
          </p:nvPr>
        </p:nvSpPr>
        <p:spPr>
          <a:xfrm>
            <a:off x="10069203" y="7939111"/>
            <a:ext cx="4312262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3" name="Double-click to add text, can span over a few lines"/>
          <p:cNvSpPr txBox="1">
            <a:spLocks noGrp="1"/>
          </p:cNvSpPr>
          <p:nvPr>
            <p:ph type="body" sz="quarter" idx="15"/>
          </p:nvPr>
        </p:nvSpPr>
        <p:spPr>
          <a:xfrm>
            <a:off x="17754928" y="7928392"/>
            <a:ext cx="4312263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4" name="89%"/>
          <p:cNvSpPr txBox="1">
            <a:spLocks noGrp="1"/>
          </p:cNvSpPr>
          <p:nvPr>
            <p:ph type="body" sz="quarter" idx="16"/>
          </p:nvPr>
        </p:nvSpPr>
        <p:spPr>
          <a:xfrm>
            <a:off x="2797755" y="5978173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89%</a:t>
            </a:r>
          </a:p>
        </p:txBody>
      </p:sp>
      <p:sp>
        <p:nvSpPr>
          <p:cNvPr id="355" name="80%"/>
          <p:cNvSpPr txBox="1">
            <a:spLocks noGrp="1"/>
          </p:cNvSpPr>
          <p:nvPr>
            <p:ph type="body" sz="quarter" idx="17"/>
          </p:nvPr>
        </p:nvSpPr>
        <p:spPr>
          <a:xfrm>
            <a:off x="10002535" y="5978173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80%</a:t>
            </a:r>
          </a:p>
        </p:txBody>
      </p:sp>
      <p:sp>
        <p:nvSpPr>
          <p:cNvPr id="356" name="52%"/>
          <p:cNvSpPr txBox="1">
            <a:spLocks noGrp="1"/>
          </p:cNvSpPr>
          <p:nvPr>
            <p:ph type="body" sz="quarter" idx="18"/>
          </p:nvPr>
        </p:nvSpPr>
        <p:spPr>
          <a:xfrm>
            <a:off x="17754928" y="5964845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52%</a:t>
            </a:r>
          </a:p>
        </p:txBody>
      </p:sp>
      <p:sp>
        <p:nvSpPr>
          <p:cNvPr id="357" name="Image"/>
          <p:cNvSpPr>
            <a:spLocks noGrp="1"/>
          </p:cNvSpPr>
          <p:nvPr>
            <p:ph type="pic" sz="quarter" idx="19"/>
          </p:nvPr>
        </p:nvSpPr>
        <p:spPr>
          <a:xfrm>
            <a:off x="2814480" y="3388916"/>
            <a:ext cx="2555115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8" name="Image"/>
          <p:cNvSpPr>
            <a:spLocks noGrp="1"/>
          </p:cNvSpPr>
          <p:nvPr>
            <p:ph type="pic" sz="quarter" idx="20"/>
          </p:nvPr>
        </p:nvSpPr>
        <p:spPr>
          <a:xfrm>
            <a:off x="17728474" y="3388916"/>
            <a:ext cx="2555114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9" name="Image"/>
          <p:cNvSpPr>
            <a:spLocks noGrp="1"/>
          </p:cNvSpPr>
          <p:nvPr>
            <p:ph type="pic" sz="quarter" idx="21"/>
          </p:nvPr>
        </p:nvSpPr>
        <p:spPr>
          <a:xfrm>
            <a:off x="10030929" y="3388916"/>
            <a:ext cx="2555115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06E046-57E1-4346-9B25-563870C7C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C8ACF7-3386-C442-BE3B-5532A59B1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8" name="Rectangle">
            <a:extLst>
              <a:ext uri="{FF2B5EF4-FFF2-40B4-BE49-F238E27FC236}">
                <a16:creationId xmlns:a16="http://schemas.microsoft.com/office/drawing/2014/main" id="{596DB123-3DF9-F94B-891E-5C4E7BC9E1C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53805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 Red">
    <p:bg>
      <p:bgPr>
        <a:solidFill>
          <a:srgbClr val="DF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6D96-4621-864F-B871-9C7242011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E7BDC522-D45B-DD40-9A32-C6FCE4D4375A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4501510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68700C0-7DF6-B94A-B8EB-75DEC0F4E5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4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6799490" y="5518707"/>
            <a:ext cx="10785019" cy="1320801"/>
          </a:xfrm>
          <a:prstGeom prst="rect">
            <a:avLst/>
          </a:prstGeom>
        </p:spPr>
        <p:txBody>
          <a:bodyPr/>
          <a:lstStyle>
            <a:lvl1pPr algn="ctr">
              <a:lnSpc>
                <a:spcPts val="105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20EA2-D083-2C4F-B17E-98BEB2A29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6" y="808483"/>
            <a:ext cx="914401" cy="471638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770CE41A-5E01-664A-93B8-55B19657D1D9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09882294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88" name="Click to edit subtitle"/>
          <p:cNvSpPr txBox="1">
            <a:spLocks noGrp="1"/>
          </p:cNvSpPr>
          <p:nvPr>
            <p:ph type="body" sz="quarter" idx="17"/>
          </p:nvPr>
        </p:nvSpPr>
        <p:spPr>
          <a:xfrm>
            <a:off x="13454819" y="2575500"/>
            <a:ext cx="8301319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Click to edit subtitle</a:t>
            </a:r>
          </a:p>
        </p:txBody>
      </p:sp>
      <p:sp>
        <p:nvSpPr>
          <p:cNvPr id="289" name="Click to edit title…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3467250" y="4696290"/>
            <a:ext cx="9212702" cy="150515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1" name="Click to edit title…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3467250" y="7432251"/>
            <a:ext cx="9212703" cy="150515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3" name="Click to edit titl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467250" y="10173133"/>
            <a:ext cx="9212702" cy="15051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5" name="Title Text"/>
          <p:cNvSpPr txBox="1">
            <a:spLocks noGrp="1"/>
          </p:cNvSpPr>
          <p:nvPr>
            <p:ph type="title"/>
          </p:nvPr>
        </p:nvSpPr>
        <p:spPr>
          <a:xfrm>
            <a:off x="13436600" y="1437105"/>
            <a:ext cx="9332318" cy="115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D5855B-403C-5E44-8858-2B2EFC4BD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67250" y="6793989"/>
            <a:ext cx="2880297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ED46C4-A3E0-5541-8903-4397CDD03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36600" y="9530758"/>
            <a:ext cx="2880297" cy="45719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8AD84C7-B9C8-174D-92DB-4BA4260F32E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34494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18675C1D-BE09-694C-B6AF-A42DA9285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209602"/>
            <a:ext cx="793382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Double-Click to edit subtitle">
            <a:extLst>
              <a:ext uri="{FF2B5EF4-FFF2-40B4-BE49-F238E27FC236}">
                <a16:creationId xmlns:a16="http://schemas.microsoft.com/office/drawing/2014/main" id="{397F2D8A-9F18-9E4B-BEB5-53292B9D6583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402728" y="1431495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77263D6D-6422-7E4B-9CE3-2EADA75089F7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FD7A1C95-78B4-0A4F-B849-747FE340EC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4745470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96F5B-ED26-0444-B43C-A6D41AEB5EC1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5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8DC7E-25A2-CD4B-8D4E-DB8923759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C8285-5692-3646-AF20-01D78CD0FC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42B0A6F-F28E-8443-A133-41702AC615A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B6305302-FEB2-3F45-82AA-B7F9A3A0C1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6272540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7253DF-09F9-9448-BF14-B4D5DFEFE177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03C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31242498-E16B-844D-9F81-DA209D9E22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9D4EF0-3A17-EE4A-B585-6674E10F0201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A0694-6314-FC40-8FC1-956D83758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59FE7B-169D-404A-8270-BBDE24422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509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lumn with s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ne"/>
          <p:cNvSpPr/>
          <p:nvPr/>
        </p:nvSpPr>
        <p:spPr>
          <a:xfrm>
            <a:off x="8091695" y="7438983"/>
            <a:ext cx="2724988" cy="0"/>
          </a:xfrm>
          <a:prstGeom prst="line">
            <a:avLst/>
          </a:prstGeom>
          <a:ln w="127000">
            <a:solidFill>
              <a:srgbClr val="58CAE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2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66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58CA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7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16840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268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269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270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271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C2DB0-E798-DF48-AAB8-C7AC10A09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F58C9E-3666-5D43-9D34-88C87D79A2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7C60FF8-FD2B-3042-8155-9D5A1438059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urple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B9F312-293D-D747-9054-17B9BC602775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27035AAC-CCAB-D64B-946C-8CFFF6CE5E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8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D80013F-F57E-5C45-80BC-7B602895BCA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69FBF-6262-5F4C-8238-4AB928A1F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11854-E877-654D-AB27-C6BAA9E96A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866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BC747B-4E28-0445-BDB9-F4869E902F3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C4E2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EC42676A-96DA-2541-8934-E8A3B5FF7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1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55E0A14-0433-B941-BBF1-0042D82ACA1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27C5-8B98-284B-A8B5-97AA1368D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44359-F276-8B47-8CFA-1734F96461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875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Ash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B4508-FB48-8C4E-BF0E-FCD46588525A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B8DD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C4304C58-50C0-E94B-B6DB-A4C43AD774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2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140965-929F-C046-A777-F9D4E63A77E1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EC0C57-A3ED-D54E-9267-ADFC8FE0B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F3A5D-098E-B246-86A6-B83D7CCD2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3605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Blu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FDEBED-7A3B-024C-87D1-B6EA9E8E69C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DCBCBAC-2BA5-2F47-A400-5609175293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6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EB362F-2C5D-264D-8981-0598EE24DB7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8E6ADA-7B53-FE4F-87A6-DC8413FB4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4FF94-A6C2-2544-88B6-233EF1E5C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684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86B9E-AF9B-6645-AB77-5CAE5B3F55F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5C3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5A78633-253F-864F-8E13-7AB76742B7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0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5D68FD4-E5B8-D54C-BFED-38EF918C7D6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C1B84-4A74-7647-8F2E-E6FCCD5A0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6A2A7-6B46-7147-938C-74FADEE4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513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AE8B-9601-AA41-BFA4-08EF9E802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311" name="Rounded Rectangle"/>
          <p:cNvSpPr>
            <a:spLocks noGrp="1"/>
          </p:cNvSpPr>
          <p:nvPr>
            <p:ph type="body" sz="quarter" idx="17"/>
          </p:nvPr>
        </p:nvSpPr>
        <p:spPr>
          <a:xfrm>
            <a:off x="16293547" y="2217732"/>
            <a:ext cx="4654088" cy="940957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4D1B33B-2C1A-1343-B555-59E41807DE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2C81B2A-1D6F-7A46-881B-43B630668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494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E9C30C-9C0E-204A-B54D-4D6CB66BF4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79B5E0A0-F624-5E4B-8904-5A1229EF1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B57E086-AF0C-E14E-8545-D249C53F9F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7E8B5E-3205-A44A-95E6-8F18564153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988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81FF5-A016-9441-8D04-70D408836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105A1A5-AC9F-404C-8D5F-04A026480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3D35F70A-0FEE-E245-9C2F-4D54E9C9CD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0AC739D2-5A84-AD4D-9FDD-5ED9C6F56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904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20D91-86E8-C444-9F63-D7626A4F3D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067ECDA-71C5-F64A-B597-DD32C4692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2B587662-5CA0-7540-A632-7B1576C6D5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5B44E78-F6BD-5140-8074-FEB75E0D8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22349" y="2195970"/>
            <a:ext cx="4612586" cy="944221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5265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D26EA-A9F4-C44A-8EE3-C679148A3A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6FDA7CA-241D-C043-96F2-EEC9D0EB9D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89FEF044-5837-B940-AE8A-F7C75E7C60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4A22CE3-BE72-184B-B0D6-103F465E4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784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90FA1BC8-19D8-5C46-AEF0-EC57BF5B850F}"/>
              </a:ext>
            </a:extLst>
          </p:cNvPr>
          <p:cNvSpPr/>
          <p:nvPr userDrawn="1"/>
        </p:nvSpPr>
        <p:spPr>
          <a:xfrm>
            <a:off x="8091695" y="7438983"/>
            <a:ext cx="2680383" cy="0"/>
          </a:xfrm>
          <a:prstGeom prst="line">
            <a:avLst/>
          </a:prstGeom>
          <a:ln w="127000">
            <a:solidFill>
              <a:srgbClr val="C4E28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C3E1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24482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92396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031C7A6-4FBE-FB43-81D9-086A6A2D4619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78362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C72F47D4-8DBD-7B40-B9D8-E93A3878A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Double-click to edit subtitle">
            <a:extLst>
              <a:ext uri="{FF2B5EF4-FFF2-40B4-BE49-F238E27FC236}">
                <a16:creationId xmlns:a16="http://schemas.microsoft.com/office/drawing/2014/main" id="{B50093DA-57EA-D04B-BC9A-1D22B8A3580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8D942037-CCA6-D04A-B272-732AFDB81E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5BB9747-56DF-8548-848D-E9DE37D88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5811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A561BAD-6426-3148-907A-1D50AED95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D24F9449-59B4-DE4F-B5A3-DC33A2ED750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37692EA3-2FCD-D040-A5D3-54EF9C852D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DD53B66-E257-3246-A8E2-A92A95529E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24793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3B491191-7F88-4748-872D-D7F4B112AA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A84168F0-D819-6F41-ADCD-F369CBB751D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AB96E055-340E-CD4B-A415-F459632B52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4BAE93B-280E-B147-BDF2-AF79AEA15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2748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BD8112D-3CAC-3549-B146-728C35FA0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CB23BF15-38B1-E146-86C6-A1843D64DCA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9D4F305-1FC0-7A40-A065-24D55FAB34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5C5B435-47C1-C641-9BA8-80604AB77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293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0FE84DF7-63F2-1D43-A40D-DC21E9EF2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BD9D3EBE-B980-EC46-9A7D-B734C168BEF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42E48DB7-AD22-8142-9FCF-CE31CD3DCD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2C392EE-0D0D-F74A-8F7E-A6BEF3D1FB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2563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9E0D3-1432-034D-942F-3E5870B4F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AB0274F3-F7A2-DE46-8565-79332622BE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72FB6C3-D446-AA48-B94D-5308519E2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9655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96F9C-5267-B241-A691-FC003E9BD9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73BF975F-28FA-FD48-B24D-1230C4E96C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364CCE1-133E-9049-B9DD-2DB77C624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400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73C99-EE2B-9941-89EA-ED009046D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AFB92A08-D9F2-D94A-A4AA-7B09852B8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4E8F5AD-FC43-7247-9F3A-E9B1AAFEB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9507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20</a:t>
            </a:r>
            <a:r>
              <a:t>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F92CF-3379-664A-A302-BF0D792E8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7"/>
            <a:ext cx="9889323" cy="10978255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0FB85C7C-8010-BB46-96F6-15B5A1F76D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69865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71C44560-A1BA-9C49-91C6-601A9E34A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9220" y="2243133"/>
            <a:ext cx="4654088" cy="9763183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6024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C6FCA-30AE-034F-B270-694AB6C1D4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C10737E3-B167-CB4B-8F63-4E5B6FCDC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BC3DE87-FEAB-6E40-92A1-57835D56C2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35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49C8046E-47F2-DD46-8DE0-5DAAA6211A69}"/>
              </a:ext>
            </a:extLst>
          </p:cNvPr>
          <p:cNvSpPr/>
          <p:nvPr userDrawn="1"/>
        </p:nvSpPr>
        <p:spPr>
          <a:xfrm>
            <a:off x="8091695" y="7438983"/>
            <a:ext cx="2680383" cy="0"/>
          </a:xfrm>
          <a:prstGeom prst="line">
            <a:avLst/>
          </a:prstGeom>
          <a:ln w="127000">
            <a:solidFill>
              <a:srgbClr val="FFC556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FFC5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24482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92396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B2245F20-39EA-8B40-B700-4F692F21C595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41991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407FA-A38A-F74E-B7A9-C06165FA3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349CB4-F8B6-8F4E-9B11-77BF84C87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6906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Page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89809-4946-D94E-BD4A-DDE860BC2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DDECDE5-F659-E04D-93E0-DEC2B42C4D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572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0E6458-0FC2-2E4E-A2BD-63EF76899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2E77AB-B937-2043-B4D8-7D2EC2DBD6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4041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EFF-3F4F-534D-B7A3-384303C40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5AB7297-8530-E641-8294-125D6B25D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2231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59776-7B30-E443-A8CD-C6990AEAE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39B4620-DF90-A042-AD28-6EFB8966E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831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A3A617-F52D-8640-B060-68BD933E3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F939886-0674-2842-BB73-2ED306987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7559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3C84B-5AD6-FF4A-87D4-0F5815C79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181219-3BCB-3047-A214-24E1CD711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1769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7DB11-E9F0-8940-85D9-43B38E56A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D62F166-6E71-F844-BD14-C6ACBBBB94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1126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1B3BD4-DE78-BD4D-B1F8-651452524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D3DF0C6-265F-5848-B7E5-016502EC1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27777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E616F-C6DA-774D-A71E-B87713BBB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5D7BED0-9530-1045-B63F-E3B4FF0A3A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615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3592724" y="7842215"/>
            <a:ext cx="5616000" cy="4068000"/>
          </a:xfrm>
          <a:prstGeom prst="rect">
            <a:avLst/>
          </a:prstGeom>
          <a:solidFill>
            <a:srgbClr val="FFDC9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9383924" y="7842215"/>
            <a:ext cx="5616000" cy="4068000"/>
          </a:xfrm>
          <a:prstGeom prst="rect">
            <a:avLst/>
          </a:prstGeom>
          <a:solidFill>
            <a:srgbClr val="EC8B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15175124" y="7842212"/>
            <a:ext cx="5615836" cy="4068000"/>
          </a:xfrm>
          <a:prstGeom prst="rect">
            <a:avLst/>
          </a:prstGeom>
          <a:solidFill>
            <a:srgbClr val="9D69B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15175124" y="5180972"/>
            <a:ext cx="5616151" cy="2708135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3593034" y="5194026"/>
            <a:ext cx="5616151" cy="2708135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9383924" y="5194026"/>
            <a:ext cx="5616151" cy="2708135"/>
          </a:xfrm>
          <a:prstGeom prst="rect">
            <a:avLst/>
          </a:prstGeom>
          <a:solidFill>
            <a:srgbClr val="E03B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4071027" y="8395742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  <a:lvl6pPr marL="571500" indent="-571500">
              <a:buFont typeface="Arial" panose="020B0604020202020204" pitchFamily="34" charset="0"/>
              <a:buChar char="•"/>
              <a:defRPr/>
            </a:lvl6pPr>
            <a:lvl7pPr marL="0" indent="0">
              <a:buFont typeface="Arial" panose="020B0604020202020204" pitchFamily="34" charset="0"/>
              <a:buNone/>
              <a:defRPr/>
            </a:lvl7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3593040" y="6057064"/>
            <a:ext cx="5608575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9391185" y="6057064"/>
            <a:ext cx="560857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15183734" y="6057064"/>
            <a:ext cx="560722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854651" y="8395742"/>
            <a:ext cx="4842486" cy="34065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638276" y="8395742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36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2pPr>
            <a:lvl3pPr marL="72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3pPr>
            <a:lvl4pPr marL="108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4pPr>
            <a:lvl5pPr marL="144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2429443" y="2871415"/>
            <a:ext cx="7360841" cy="5588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50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6C3AA471-4273-EF4C-A438-CE7C1AE5663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65290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melin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6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Rectangle"/>
          <p:cNvSpPr/>
          <p:nvPr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1" name="Title"/>
          <p:cNvSpPr txBox="1">
            <a:spLocks noGrp="1"/>
          </p:cNvSpPr>
          <p:nvPr>
            <p:ph type="body" sz="quarter" idx="14"/>
          </p:nvPr>
        </p:nvSpPr>
        <p:spPr>
          <a:xfrm>
            <a:off x="2105712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2" name="Title"/>
          <p:cNvSpPr txBox="1">
            <a:spLocks noGrp="1"/>
          </p:cNvSpPr>
          <p:nvPr>
            <p:ph type="body" sz="quarter" idx="15"/>
          </p:nvPr>
        </p:nvSpPr>
        <p:spPr>
          <a:xfrm>
            <a:off x="4813025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3" name="Title"/>
          <p:cNvSpPr txBox="1">
            <a:spLocks noGrp="1"/>
          </p:cNvSpPr>
          <p:nvPr>
            <p:ph type="body" sz="quarter" idx="16"/>
          </p:nvPr>
        </p:nvSpPr>
        <p:spPr>
          <a:xfrm>
            <a:off x="7520337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2A26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4" name="Title"/>
          <p:cNvSpPr txBox="1">
            <a:spLocks noGrp="1"/>
          </p:cNvSpPr>
          <p:nvPr>
            <p:ph type="body" sz="quarter" idx="17"/>
          </p:nvPr>
        </p:nvSpPr>
        <p:spPr>
          <a:xfrm>
            <a:off x="10227650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E66F5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5" name="Title"/>
          <p:cNvSpPr txBox="1">
            <a:spLocks noGrp="1"/>
          </p:cNvSpPr>
          <p:nvPr>
            <p:ph type="body" sz="quarter" idx="18"/>
          </p:nvPr>
        </p:nvSpPr>
        <p:spPr>
          <a:xfrm>
            <a:off x="13061962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DF3C5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6" name="Title"/>
          <p:cNvSpPr txBox="1">
            <a:spLocks noGrp="1"/>
          </p:cNvSpPr>
          <p:nvPr>
            <p:ph type="body" sz="quarter" idx="19"/>
          </p:nvPr>
        </p:nvSpPr>
        <p:spPr>
          <a:xfrm>
            <a:off x="15756574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B5456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7" name="Title"/>
          <p:cNvSpPr txBox="1">
            <a:spLocks noGrp="1"/>
          </p:cNvSpPr>
          <p:nvPr>
            <p:ph type="body" sz="quarter" idx="20"/>
          </p:nvPr>
        </p:nvSpPr>
        <p:spPr>
          <a:xfrm>
            <a:off x="18349588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98427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8" name="Title"/>
          <p:cNvSpPr txBox="1">
            <a:spLocks noGrp="1"/>
          </p:cNvSpPr>
          <p:nvPr>
            <p:ph type="body" sz="quarter" idx="21"/>
          </p:nvPr>
        </p:nvSpPr>
        <p:spPr>
          <a:xfrm>
            <a:off x="21056900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5C078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9" name="Click to edit text"/>
          <p:cNvSpPr txBox="1">
            <a:spLocks noGrp="1"/>
          </p:cNvSpPr>
          <p:nvPr>
            <p:ph type="body" sz="quarter" idx="22"/>
          </p:nvPr>
        </p:nvSpPr>
        <p:spPr>
          <a:xfrm>
            <a:off x="2014428" y="7709024"/>
            <a:ext cx="2085985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0" name="Click to edit text"/>
          <p:cNvSpPr txBox="1">
            <a:spLocks noGrp="1"/>
          </p:cNvSpPr>
          <p:nvPr>
            <p:ph type="body" sz="quarter" idx="23"/>
          </p:nvPr>
        </p:nvSpPr>
        <p:spPr>
          <a:xfrm>
            <a:off x="4892252" y="7709024"/>
            <a:ext cx="18005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1" name="Click to edit text"/>
          <p:cNvSpPr txBox="1">
            <a:spLocks noGrp="1"/>
          </p:cNvSpPr>
          <p:nvPr>
            <p:ph type="body" sz="quarter" idx="24"/>
          </p:nvPr>
        </p:nvSpPr>
        <p:spPr>
          <a:xfrm>
            <a:off x="7575961" y="7709024"/>
            <a:ext cx="20859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2" name="Click to edit text"/>
          <p:cNvSpPr txBox="1">
            <a:spLocks noGrp="1"/>
          </p:cNvSpPr>
          <p:nvPr>
            <p:ph type="body" sz="quarter" idx="25"/>
          </p:nvPr>
        </p:nvSpPr>
        <p:spPr>
          <a:xfrm>
            <a:off x="21087688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3" name="Click to edit text"/>
          <p:cNvSpPr txBox="1">
            <a:spLocks noGrp="1"/>
          </p:cNvSpPr>
          <p:nvPr>
            <p:ph type="body" sz="quarter" idx="26"/>
          </p:nvPr>
        </p:nvSpPr>
        <p:spPr>
          <a:xfrm>
            <a:off x="10253262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4" name="Click to edit text"/>
          <p:cNvSpPr txBox="1">
            <a:spLocks noGrp="1"/>
          </p:cNvSpPr>
          <p:nvPr>
            <p:ph type="body" sz="quarter" idx="27"/>
          </p:nvPr>
        </p:nvSpPr>
        <p:spPr>
          <a:xfrm>
            <a:off x="13064587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5" name="Click to edit text"/>
          <p:cNvSpPr txBox="1">
            <a:spLocks noGrp="1"/>
          </p:cNvSpPr>
          <p:nvPr>
            <p:ph type="body" sz="quarter" idx="28"/>
          </p:nvPr>
        </p:nvSpPr>
        <p:spPr>
          <a:xfrm>
            <a:off x="15799711" y="7709024"/>
            <a:ext cx="1866663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6" name="Click to edit text"/>
          <p:cNvSpPr txBox="1">
            <a:spLocks noGrp="1"/>
          </p:cNvSpPr>
          <p:nvPr>
            <p:ph type="body" sz="quarter" idx="29"/>
          </p:nvPr>
        </p:nvSpPr>
        <p:spPr>
          <a:xfrm>
            <a:off x="18303364" y="7709024"/>
            <a:ext cx="20859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AD44B-204B-EB48-A4BA-74CCCEDE2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850" y="5791202"/>
            <a:ext cx="19926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720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Gree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709" name="“Insert quote in here”"/>
          <p:cNvSpPr txBox="1">
            <a:spLocks noGrp="1"/>
          </p:cNvSpPr>
          <p:nvPr>
            <p:ph type="body" sz="quarter" idx="15"/>
          </p:nvPr>
        </p:nvSpPr>
        <p:spPr>
          <a:xfrm>
            <a:off x="11625477" y="3424511"/>
            <a:ext cx="10695848" cy="113492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 sz="5000"/>
            </a:lvl1pPr>
          </a:lstStyle>
          <a:p>
            <a:r>
              <a:t>“Insert quote in here”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16E8E2-A6F0-EA4D-A809-4E19038BA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764DA-FEC4-AB48-ABF9-1239EE53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C3BCCCEF-395F-C845-A686-8F3261EE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5699" y="1431495"/>
            <a:ext cx="9081287" cy="10751647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964098F9-A69C-9148-A638-4056E15D1B8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17089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hort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Text"/>
          <p:cNvSpPr txBox="1">
            <a:spLocks noGrp="1"/>
          </p:cNvSpPr>
          <p:nvPr>
            <p:ph type="title"/>
          </p:nvPr>
        </p:nvSpPr>
        <p:spPr>
          <a:xfrm>
            <a:off x="5830223" y="5518707"/>
            <a:ext cx="12723554" cy="1320801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t>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57695-E36E-A94C-8D32-D79595D2A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06761"/>
            <a:ext cx="914400" cy="469900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3B88705-D85B-A746-979A-7EF56FF139A7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2111102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hort Sentence Purpl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itle Text"/>
          <p:cNvSpPr txBox="1">
            <a:spLocks noGrp="1"/>
          </p:cNvSpPr>
          <p:nvPr>
            <p:ph type="title"/>
          </p:nvPr>
        </p:nvSpPr>
        <p:spPr>
          <a:xfrm>
            <a:off x="5830223" y="5518707"/>
            <a:ext cx="12723554" cy="1320801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445EF-1252-9740-9E3E-3D1F38B60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6" y="808483"/>
            <a:ext cx="914401" cy="471638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6C660E2-E228-C742-B49C-7BD04413DE17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132912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hort Sentence Grey">
    <p:bg>
      <p:bgPr>
        <a:solidFill>
          <a:srgbClr val="33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itle Text"/>
          <p:cNvSpPr txBox="1">
            <a:spLocks noGrp="1"/>
          </p:cNvSpPr>
          <p:nvPr>
            <p:ph type="title"/>
          </p:nvPr>
        </p:nvSpPr>
        <p:spPr>
          <a:xfrm>
            <a:off x="5830223" y="5518707"/>
            <a:ext cx="12723554" cy="1320801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rgbClr val="C2E088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6B131-9287-B848-A249-375F3961B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6" y="808483"/>
            <a:ext cx="914401" cy="471638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FC45A7C-37FD-7349-B7FB-167D33B8CCBD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20</a:t>
            </a:r>
            <a:r>
              <a:rPr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C95C5-1BC8-AB44-95E8-01A419E62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000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hort Sentence Red">
    <p:bg>
      <p:bgPr>
        <a:solidFill>
          <a:srgbClr val="DF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itle Text"/>
          <p:cNvSpPr txBox="1">
            <a:spLocks noGrp="1"/>
          </p:cNvSpPr>
          <p:nvPr>
            <p:ph type="title"/>
          </p:nvPr>
        </p:nvSpPr>
        <p:spPr>
          <a:xfrm>
            <a:off x="5830223" y="5518707"/>
            <a:ext cx="12723554" cy="1320801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AFD17-5E10-2041-A6D1-9F20F4C96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6" y="808483"/>
            <a:ext cx="914401" cy="471638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9B8F206-B96B-CE42-AB34-774C89B15D6B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0525757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6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Thank you"/>
          <p:cNvSpPr txBox="1"/>
          <p:nvPr/>
        </p:nvSpPr>
        <p:spPr>
          <a:xfrm>
            <a:off x="3571128" y="5525057"/>
            <a:ext cx="9091651" cy="1146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3C146-D527-3A4E-AF47-0D4E11912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0929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5406B0F0-8F6C-5F41-8105-92A309C65866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27313759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Grey 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C2E0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A5EF1-69DE-E54D-90D3-73C978921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1CCF6710-EA4B-8149-9B46-22BFCCEEBFB1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20</a:t>
            </a:r>
            <a:r>
              <a:rPr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99981-3D7E-3940-8AD7-6B90A2BEF1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8276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Red ">
    <p:bg>
      <p:bgPr>
        <a:solidFill>
          <a:srgbClr val="DF3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4C3C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1C8320-BCC4-AF46-817E-586B0904E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9FFE7CCA-D669-E649-A126-5F75D7421A99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55793075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Librar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869" name="Icon library"/>
          <p:cNvSpPr txBox="1"/>
          <p:nvPr/>
        </p:nvSpPr>
        <p:spPr>
          <a:xfrm>
            <a:off x="2387600" y="1431495"/>
            <a:ext cx="1126976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Icon library</a:t>
            </a:r>
          </a:p>
        </p:txBody>
      </p:sp>
      <p:pic>
        <p:nvPicPr>
          <p:cNvPr id="8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80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Voice"/>
          <p:cNvSpPr txBox="1"/>
          <p:nvPr/>
        </p:nvSpPr>
        <p:spPr>
          <a:xfrm>
            <a:off x="2387600" y="6270403"/>
            <a:ext cx="1839665" cy="69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Voice</a:t>
            </a:r>
          </a:p>
        </p:txBody>
      </p:sp>
      <p:pic>
        <p:nvPicPr>
          <p:cNvPr id="8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99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Video"/>
          <p:cNvSpPr txBox="1"/>
          <p:nvPr/>
        </p:nvSpPr>
        <p:spPr>
          <a:xfrm>
            <a:off x="5998319" y="6270404"/>
            <a:ext cx="1839665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Video</a:t>
            </a:r>
          </a:p>
        </p:txBody>
      </p:sp>
      <p:pic>
        <p:nvPicPr>
          <p:cNvPr id="87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919" y="3755280"/>
            <a:ext cx="1999903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Verification"/>
          <p:cNvSpPr txBox="1"/>
          <p:nvPr/>
        </p:nvSpPr>
        <p:spPr>
          <a:xfrm>
            <a:off x="9609038" y="6270404"/>
            <a:ext cx="1839665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Verification</a:t>
            </a:r>
          </a:p>
        </p:txBody>
      </p:sp>
      <p:pic>
        <p:nvPicPr>
          <p:cNvPr id="87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9638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Value Added Service"/>
          <p:cNvSpPr txBox="1"/>
          <p:nvPr/>
        </p:nvSpPr>
        <p:spPr>
          <a:xfrm>
            <a:off x="13048853" y="6270404"/>
            <a:ext cx="2181474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Value Added Service</a:t>
            </a:r>
          </a:p>
        </p:txBody>
      </p:sp>
      <p:pic>
        <p:nvPicPr>
          <p:cNvPr id="87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0357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SMS"/>
          <p:cNvSpPr txBox="1"/>
          <p:nvPr/>
        </p:nvSpPr>
        <p:spPr>
          <a:xfrm>
            <a:off x="16830476" y="6270404"/>
            <a:ext cx="1839666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SMS</a:t>
            </a:r>
          </a:p>
        </p:txBody>
      </p:sp>
      <p:pic>
        <p:nvPicPr>
          <p:cNvPr id="88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1076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Revenue Assurance"/>
          <p:cNvSpPr txBox="1"/>
          <p:nvPr/>
        </p:nvSpPr>
        <p:spPr>
          <a:xfrm>
            <a:off x="20441195" y="6270404"/>
            <a:ext cx="1839666" cy="118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Revenue Assurance</a:t>
            </a:r>
          </a:p>
        </p:txBody>
      </p:sp>
      <p:pic>
        <p:nvPicPr>
          <p:cNvPr id="88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480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RCS as a service"/>
          <p:cNvSpPr txBox="1"/>
          <p:nvPr/>
        </p:nvSpPr>
        <p:spPr>
          <a:xfrm>
            <a:off x="2387600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RCS as a service</a:t>
            </a:r>
          </a:p>
        </p:txBody>
      </p:sp>
      <p:pic>
        <p:nvPicPr>
          <p:cNvPr id="88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199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Policy and Charging"/>
          <p:cNvSpPr txBox="1"/>
          <p:nvPr/>
        </p:nvSpPr>
        <p:spPr>
          <a:xfrm>
            <a:off x="5998319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Policy and Charging</a:t>
            </a:r>
          </a:p>
        </p:txBody>
      </p:sp>
      <p:pic>
        <p:nvPicPr>
          <p:cNvPr id="88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919" y="8341816"/>
            <a:ext cx="1999903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Personalised messaging"/>
          <p:cNvSpPr txBox="1"/>
          <p:nvPr/>
        </p:nvSpPr>
        <p:spPr>
          <a:xfrm>
            <a:off x="9438133" y="10977649"/>
            <a:ext cx="218147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Personalised messaging</a:t>
            </a:r>
          </a:p>
        </p:txBody>
      </p:sp>
      <p:pic>
        <p:nvPicPr>
          <p:cNvPr id="88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9638" y="8341816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Number Masking"/>
          <p:cNvSpPr txBox="1"/>
          <p:nvPr/>
        </p:nvSpPr>
        <p:spPr>
          <a:xfrm>
            <a:off x="13219757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Number Masking</a:t>
            </a:r>
          </a:p>
        </p:txBody>
      </p:sp>
      <p:pic>
        <p:nvPicPr>
          <p:cNvPr id="89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50357" y="8341816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Number Lookup"/>
          <p:cNvSpPr txBox="1"/>
          <p:nvPr/>
        </p:nvSpPr>
        <p:spPr>
          <a:xfrm>
            <a:off x="16830476" y="10977649"/>
            <a:ext cx="183966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Number Lookup</a:t>
            </a:r>
          </a:p>
        </p:txBody>
      </p:sp>
      <p:pic>
        <p:nvPicPr>
          <p:cNvPr id="892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61076" y="835053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MVNO"/>
          <p:cNvSpPr txBox="1"/>
          <p:nvPr/>
        </p:nvSpPr>
        <p:spPr>
          <a:xfrm>
            <a:off x="20441195" y="10977649"/>
            <a:ext cx="183966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MVNO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498076-F95D-F249-9CBA-1A5A68508E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58FDA9-A1F3-1740-9B28-6D231548F8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34" name="Rectangle">
            <a:extLst>
              <a:ext uri="{FF2B5EF4-FFF2-40B4-BE49-F238E27FC236}">
                <a16:creationId xmlns:a16="http://schemas.microsoft.com/office/drawing/2014/main" id="{6B0C07AC-2958-AD46-A7FA-3D84691731BF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65894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3592724" y="7265749"/>
            <a:ext cx="5616000" cy="4068000"/>
          </a:xfrm>
          <a:prstGeom prst="rect">
            <a:avLst/>
          </a:prstGeom>
          <a:solidFill>
            <a:srgbClr val="E7F3D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9383924" y="7265749"/>
            <a:ext cx="5616000" cy="4068000"/>
          </a:xfrm>
          <a:prstGeom prst="rect">
            <a:avLst/>
          </a:prstGeom>
          <a:solidFill>
            <a:srgbClr val="BDEAF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15175124" y="7265749"/>
            <a:ext cx="5616000" cy="4068000"/>
          </a:xfrm>
          <a:prstGeom prst="rect">
            <a:avLst/>
          </a:prstGeom>
          <a:solidFill>
            <a:srgbClr val="FCE7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15175124" y="4604507"/>
            <a:ext cx="5616151" cy="2708135"/>
          </a:xfrm>
          <a:prstGeom prst="rect">
            <a:avLst/>
          </a:prstGeom>
          <a:solidFill>
            <a:srgbClr val="F5C2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3593034" y="4617561"/>
            <a:ext cx="5616151" cy="2708135"/>
          </a:xfrm>
          <a:prstGeom prst="rect">
            <a:avLst/>
          </a:prstGeom>
          <a:solidFill>
            <a:srgbClr val="C3E1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9383924" y="4617561"/>
            <a:ext cx="5616151" cy="2708135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4071027" y="7819277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3593040" y="5480599"/>
            <a:ext cx="5608575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9391185" y="5480599"/>
            <a:ext cx="560857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15183734" y="5480599"/>
            <a:ext cx="560722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854651" y="7819277"/>
            <a:ext cx="4842486" cy="34065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638276" y="7819277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2429443" y="2877401"/>
            <a:ext cx="7360841" cy="5588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50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34D83010-D998-2A45-B67C-B88D178AEF1B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885197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Library par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905" name="Icon library"/>
          <p:cNvSpPr txBox="1"/>
          <p:nvPr/>
        </p:nvSpPr>
        <p:spPr>
          <a:xfrm>
            <a:off x="2387600" y="1431495"/>
            <a:ext cx="1126976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Icon library</a:t>
            </a:r>
          </a:p>
        </p:txBody>
      </p:sp>
      <p:sp>
        <p:nvSpPr>
          <p:cNvPr id="906" name="Messaging"/>
          <p:cNvSpPr txBox="1"/>
          <p:nvPr/>
        </p:nvSpPr>
        <p:spPr>
          <a:xfrm>
            <a:off x="2387600" y="6270404"/>
            <a:ext cx="1839665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Messaging</a:t>
            </a:r>
          </a:p>
        </p:txBody>
      </p:sp>
      <p:sp>
        <p:nvSpPr>
          <p:cNvPr id="907" name="Fraud &amp; Security"/>
          <p:cNvSpPr txBox="1"/>
          <p:nvPr/>
        </p:nvSpPr>
        <p:spPr>
          <a:xfrm>
            <a:off x="5998319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Fraud &amp; Security</a:t>
            </a:r>
          </a:p>
        </p:txBody>
      </p:sp>
      <p:sp>
        <p:nvSpPr>
          <p:cNvPr id="908" name="Enterprise Messenger"/>
          <p:cNvSpPr txBox="1"/>
          <p:nvPr/>
        </p:nvSpPr>
        <p:spPr>
          <a:xfrm>
            <a:off x="9609038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Enterprise Messenger</a:t>
            </a:r>
          </a:p>
        </p:txBody>
      </p:sp>
      <p:sp>
        <p:nvSpPr>
          <p:cNvPr id="909" name="Business Support Systems"/>
          <p:cNvSpPr txBox="1"/>
          <p:nvPr/>
        </p:nvSpPr>
        <p:spPr>
          <a:xfrm>
            <a:off x="13048853" y="6270404"/>
            <a:ext cx="2181474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Business Support Systems</a:t>
            </a:r>
          </a:p>
        </p:txBody>
      </p:sp>
      <p:sp>
        <p:nvSpPr>
          <p:cNvPr id="910" name="Users"/>
          <p:cNvSpPr txBox="1"/>
          <p:nvPr/>
        </p:nvSpPr>
        <p:spPr>
          <a:xfrm>
            <a:off x="16830476" y="6270404"/>
            <a:ext cx="1839666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Users</a:t>
            </a:r>
          </a:p>
        </p:txBody>
      </p:sp>
      <p:sp>
        <p:nvSpPr>
          <p:cNvPr id="911" name="Time"/>
          <p:cNvSpPr txBox="1"/>
          <p:nvPr/>
        </p:nvSpPr>
        <p:spPr>
          <a:xfrm>
            <a:off x="20441195" y="6270404"/>
            <a:ext cx="1839666" cy="118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Time</a:t>
            </a:r>
          </a:p>
        </p:txBody>
      </p:sp>
      <p:sp>
        <p:nvSpPr>
          <p:cNvPr id="912" name="Tag"/>
          <p:cNvSpPr txBox="1"/>
          <p:nvPr/>
        </p:nvSpPr>
        <p:spPr>
          <a:xfrm>
            <a:off x="2387600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Tag</a:t>
            </a:r>
          </a:p>
        </p:txBody>
      </p:sp>
      <p:sp>
        <p:nvSpPr>
          <p:cNvPr id="913" name="Shopping cart"/>
          <p:cNvSpPr txBox="1"/>
          <p:nvPr/>
        </p:nvSpPr>
        <p:spPr>
          <a:xfrm>
            <a:off x="5998319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Shopping cart</a:t>
            </a:r>
          </a:p>
        </p:txBody>
      </p:sp>
      <p:sp>
        <p:nvSpPr>
          <p:cNvPr id="914" name="Sender ID"/>
          <p:cNvSpPr txBox="1"/>
          <p:nvPr/>
        </p:nvSpPr>
        <p:spPr>
          <a:xfrm>
            <a:off x="9438133" y="10977649"/>
            <a:ext cx="218147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Sender ID</a:t>
            </a:r>
          </a:p>
        </p:txBody>
      </p:sp>
      <p:sp>
        <p:nvSpPr>
          <p:cNvPr id="915" name="Robot"/>
          <p:cNvSpPr txBox="1"/>
          <p:nvPr/>
        </p:nvSpPr>
        <p:spPr>
          <a:xfrm>
            <a:off x="13219757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Robot</a:t>
            </a:r>
          </a:p>
        </p:txBody>
      </p:sp>
      <p:sp>
        <p:nvSpPr>
          <p:cNvPr id="916" name="Requirements"/>
          <p:cNvSpPr txBox="1"/>
          <p:nvPr/>
        </p:nvSpPr>
        <p:spPr>
          <a:xfrm>
            <a:off x="16577121" y="10977649"/>
            <a:ext cx="234637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Requirements</a:t>
            </a:r>
          </a:p>
        </p:txBody>
      </p:sp>
      <p:sp>
        <p:nvSpPr>
          <p:cNvPr id="917" name="Bell"/>
          <p:cNvSpPr txBox="1"/>
          <p:nvPr/>
        </p:nvSpPr>
        <p:spPr>
          <a:xfrm>
            <a:off x="20441195" y="10977649"/>
            <a:ext cx="183966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Bell</a:t>
            </a:r>
          </a:p>
        </p:txBody>
      </p:sp>
      <p:pic>
        <p:nvPicPr>
          <p:cNvPr id="9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80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99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919" y="3746566"/>
            <a:ext cx="1999903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9638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0357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1076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480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199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919" y="8433921"/>
            <a:ext cx="1999903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9638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50357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61076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4AD852-5F11-D744-B513-4222EA5C2F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C2070-CE26-E543-AD00-D48C37AAF7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34" name="Rectangle">
            <a:extLst>
              <a:ext uri="{FF2B5EF4-FFF2-40B4-BE49-F238E27FC236}">
                <a16:creationId xmlns:a16="http://schemas.microsoft.com/office/drawing/2014/main" id="{54D1C7D2-5A9A-E04B-861D-03A7B1E94F9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7861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Library par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199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80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480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944" name="Icon library"/>
          <p:cNvSpPr txBox="1"/>
          <p:nvPr/>
        </p:nvSpPr>
        <p:spPr>
          <a:xfrm>
            <a:off x="2387600" y="1431495"/>
            <a:ext cx="1126976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Icon library</a:t>
            </a:r>
          </a:p>
        </p:txBody>
      </p:sp>
      <p:sp>
        <p:nvSpPr>
          <p:cNvPr id="945" name="Plane"/>
          <p:cNvSpPr txBox="1"/>
          <p:nvPr/>
        </p:nvSpPr>
        <p:spPr>
          <a:xfrm>
            <a:off x="2387600" y="6270404"/>
            <a:ext cx="1839665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Plane</a:t>
            </a:r>
          </a:p>
        </p:txBody>
      </p:sp>
      <p:sp>
        <p:nvSpPr>
          <p:cNvPr id="946" name="Package"/>
          <p:cNvSpPr txBox="1"/>
          <p:nvPr/>
        </p:nvSpPr>
        <p:spPr>
          <a:xfrm>
            <a:off x="5998319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Package</a:t>
            </a:r>
          </a:p>
        </p:txBody>
      </p:sp>
      <p:sp>
        <p:nvSpPr>
          <p:cNvPr id="947" name="Notification"/>
          <p:cNvSpPr txBox="1"/>
          <p:nvPr/>
        </p:nvSpPr>
        <p:spPr>
          <a:xfrm>
            <a:off x="9609038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Notification</a:t>
            </a:r>
          </a:p>
        </p:txBody>
      </p:sp>
      <p:sp>
        <p:nvSpPr>
          <p:cNvPr id="948" name="Logistics"/>
          <p:cNvSpPr txBox="1"/>
          <p:nvPr/>
        </p:nvSpPr>
        <p:spPr>
          <a:xfrm>
            <a:off x="13048853" y="6270404"/>
            <a:ext cx="2181474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Logistics</a:t>
            </a:r>
          </a:p>
        </p:txBody>
      </p:sp>
      <p:sp>
        <p:nvSpPr>
          <p:cNvPr id="949" name="Language"/>
          <p:cNvSpPr txBox="1"/>
          <p:nvPr/>
        </p:nvSpPr>
        <p:spPr>
          <a:xfrm>
            <a:off x="16830476" y="6270404"/>
            <a:ext cx="1839666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Language</a:t>
            </a:r>
          </a:p>
        </p:txBody>
      </p:sp>
      <p:sp>
        <p:nvSpPr>
          <p:cNvPr id="950" name="Healthcare"/>
          <p:cNvSpPr txBox="1"/>
          <p:nvPr/>
        </p:nvSpPr>
        <p:spPr>
          <a:xfrm>
            <a:off x="20441195" y="6270404"/>
            <a:ext cx="1839666" cy="118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Healthcare</a:t>
            </a:r>
          </a:p>
        </p:txBody>
      </p:sp>
      <p:sp>
        <p:nvSpPr>
          <p:cNvPr id="951" name="Envelope"/>
          <p:cNvSpPr txBox="1"/>
          <p:nvPr/>
        </p:nvSpPr>
        <p:spPr>
          <a:xfrm>
            <a:off x="2387600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Envelope</a:t>
            </a:r>
          </a:p>
        </p:txBody>
      </p:sp>
      <p:sp>
        <p:nvSpPr>
          <p:cNvPr id="952" name="Calendar"/>
          <p:cNvSpPr txBox="1"/>
          <p:nvPr/>
        </p:nvSpPr>
        <p:spPr>
          <a:xfrm>
            <a:off x="5998319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Calendar</a:t>
            </a:r>
          </a:p>
        </p:txBody>
      </p:sp>
      <p:pic>
        <p:nvPicPr>
          <p:cNvPr id="95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199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919" y="3755280"/>
            <a:ext cx="1999903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9638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0357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1076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99A407-BE04-E740-AB36-EF0EDBE051E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A589CB-5CFF-B741-8FDE-924EC19881D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6" name="Rectangle">
            <a:extLst>
              <a:ext uri="{FF2B5EF4-FFF2-40B4-BE49-F238E27FC236}">
                <a16:creationId xmlns:a16="http://schemas.microsoft.com/office/drawing/2014/main" id="{6F616F7F-48F3-E94F-A08A-C96F78309E2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686426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4k-wallpaper-architecture-blur-1236703.jpg" descr="4k-wallpaper-architecture-blur-1236703.jpg"/>
          <p:cNvPicPr>
            <a:picLocks noChangeAspect="1"/>
          </p:cNvPicPr>
          <p:nvPr/>
        </p:nvPicPr>
        <p:blipFill>
          <a:blip r:embed="rId2">
            <a:alphaModFix amt="14401"/>
          </a:blip>
          <a:srcRect t="33924" b="28336"/>
          <a:stretch>
            <a:fillRect/>
          </a:stretch>
        </p:blipFill>
        <p:spPr>
          <a:xfrm>
            <a:off x="1" y="-1554567"/>
            <a:ext cx="31584814" cy="17879670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Title Text"/>
          <p:cNvSpPr txBox="1">
            <a:spLocks noGrp="1"/>
          </p:cNvSpPr>
          <p:nvPr>
            <p:ph type="title"/>
          </p:nvPr>
        </p:nvSpPr>
        <p:spPr>
          <a:xfrm>
            <a:off x="1031880" y="3441870"/>
            <a:ext cx="10052968" cy="4314132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9600" b="0">
                <a:solidFill>
                  <a:schemeClr val="accent4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52512" y="8251466"/>
            <a:ext cx="10033212" cy="240908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1pPr>
            <a:lvl2pPr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2pPr>
            <a:lvl3pPr marL="457200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3pPr>
            <a:lvl4pPr marL="904874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4pPr>
            <a:lvl5pPr marL="1358900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236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079" y="12521979"/>
            <a:ext cx="4844050" cy="7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Confidential &amp; Proprietary © 2019 Sinch Engage"/>
          <p:cNvSpPr txBox="1"/>
          <p:nvPr/>
        </p:nvSpPr>
        <p:spPr>
          <a:xfrm>
            <a:off x="763359" y="12864203"/>
            <a:ext cx="604973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/>
              <a:t>Confidential &amp; Proprietary © 2019 Sinch Engage</a:t>
            </a:r>
          </a:p>
        </p:txBody>
      </p:sp>
      <p:sp>
        <p:nvSpPr>
          <p:cNvPr id="1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18883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308639E-7270-48F0-84B2-5CB89247F5B2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1EFA20B5-9590-4719-B886-D7771D627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599" y="1431495"/>
            <a:ext cx="18719999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EDDA99-B90B-406F-BA56-705B70647A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6912" y="3548447"/>
            <a:ext cx="7626088" cy="9028787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9" name="Image 8" descr="Une image contenant signe&#10;&#10;Description générée automatiquement">
            <a:extLst>
              <a:ext uri="{FF2B5EF4-FFF2-40B4-BE49-F238E27FC236}">
                <a16:creationId xmlns:a16="http://schemas.microsoft.com/office/drawing/2014/main" id="{FE7DB564-7065-4316-9FC8-B1551C840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0" y="447424"/>
            <a:ext cx="1961316" cy="844674"/>
          </a:xfrm>
          <a:prstGeom prst="rect">
            <a:avLst/>
          </a:prstGeom>
        </p:spPr>
      </p:pic>
      <p:pic>
        <p:nvPicPr>
          <p:cNvPr id="10" name="Image 9" descr="Une image contenant signe&#10;&#10;Description générée automatiquement">
            <a:extLst>
              <a:ext uri="{FF2B5EF4-FFF2-40B4-BE49-F238E27FC236}">
                <a16:creationId xmlns:a16="http://schemas.microsoft.com/office/drawing/2014/main" id="{BA8F9CBA-ED90-4143-A794-C89E6D102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1" y="12784008"/>
            <a:ext cx="1241604" cy="534718"/>
          </a:xfrm>
          <a:prstGeom prst="rect">
            <a:avLst/>
          </a:prstGeom>
        </p:spPr>
      </p:pic>
      <p:sp>
        <p:nvSpPr>
          <p:cNvPr id="11" name="Copyright © 2019 Sinch. All rights reserved. NDA Confidential.">
            <a:extLst>
              <a:ext uri="{FF2B5EF4-FFF2-40B4-BE49-F238E27FC236}">
                <a16:creationId xmlns:a16="http://schemas.microsoft.com/office/drawing/2014/main" id="{14C43519-2D8A-4EB7-886F-A33D4878D8F2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</a:t>
            </a:r>
            <a:r>
              <a:rPr lang="fr-FR"/>
              <a:t>Sinch</a:t>
            </a:r>
            <a:r>
              <a:t>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21899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Title-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4366" y="9016823"/>
            <a:ext cx="11709636" cy="46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192" y="1566053"/>
            <a:ext cx="19775668" cy="1688190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48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2000"/>
              </a:spcBef>
              <a:buFont typeface="Arial" panose="020B0604020202020204" pitchFamily="34" charset="0"/>
            </a:pPr>
            <a:r>
              <a:rPr lang="en-US" dirty="0"/>
              <a:t>Title-Only Layout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1536192" y="3735156"/>
            <a:ext cx="621792" cy="7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90DBB-69E8-094F-9F7D-5D6A482AA9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88132" y="12712700"/>
            <a:ext cx="1003300" cy="1003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E4841-C9BE-EE48-ADBB-317C9F9AC3D7}"/>
              </a:ext>
            </a:extLst>
          </p:cNvPr>
          <p:cNvSpPr/>
          <p:nvPr userDrawn="1"/>
        </p:nvSpPr>
        <p:spPr>
          <a:xfrm>
            <a:off x="22253676" y="12714612"/>
            <a:ext cx="1036320" cy="1003296"/>
          </a:xfrm>
          <a:prstGeom prst="rect">
            <a:avLst/>
          </a:prstGeom>
          <a:solidFill>
            <a:srgbClr val="424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650AB-1AEC-3C49-9772-BD9B67E511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19088" y="13033699"/>
            <a:ext cx="705496" cy="36512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7D9FF9-2917-C542-ADDC-4416CC485BC6}"/>
              </a:ext>
            </a:extLst>
          </p:cNvPr>
          <p:cNvSpPr txBox="1">
            <a:spLocks/>
          </p:cNvSpPr>
          <p:nvPr userDrawn="1"/>
        </p:nvSpPr>
        <p:spPr>
          <a:xfrm>
            <a:off x="1094005" y="12668573"/>
            <a:ext cx="513306" cy="730250"/>
          </a:xfrm>
          <a:prstGeom prst="rect">
            <a:avLst/>
          </a:prstGeom>
        </p:spPr>
        <p:txBody>
          <a:bodyPr vert="horz" lIns="182880" tIns="91440" rIns="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Helvetica Neue Thin" panose="020B0403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D5E96-FD29-5841-BB83-52C5B12CAB37}" type="slidenum">
              <a:rPr kumimoji="0" lang="en-US" sz="2000" b="0" i="0" u="none" strike="noStrike" kern="1200" cap="none" spc="0" normalizeH="0" baseline="0" smtClean="0">
                <a:ln>
                  <a:noFill/>
                </a:ln>
                <a:solidFill>
                  <a:srgbClr val="8B8580"/>
                </a:solidFill>
                <a:effectLst/>
                <a:uLnTx/>
                <a:uFillTx/>
                <a:latin typeface="Oracle Sans"/>
                <a:ea typeface="+mn-ea"/>
                <a:cs typeface="Oracle Sans" panose="020B0503020204020204" pitchFamily="34" charset="0"/>
              </a:rPr>
              <a:pPr/>
              <a:t>‹#›</a:t>
            </a:fld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8B8580"/>
              </a:solidFill>
              <a:effectLst/>
              <a:uLnTx/>
              <a:uFillTx/>
              <a:latin typeface="Oracle Sans"/>
              <a:ea typeface="+mn-ea"/>
              <a:cs typeface="Oracle Sans" panose="020B0503020204020204" pitchFamily="34" charset="0"/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CD4A87C6-47FC-5640-9FB0-CA02F7E12841}"/>
              </a:ext>
            </a:extLst>
          </p:cNvPr>
          <p:cNvSpPr txBox="1">
            <a:spLocks/>
          </p:cNvSpPr>
          <p:nvPr userDrawn="1"/>
        </p:nvSpPr>
        <p:spPr>
          <a:xfrm>
            <a:off x="2255519" y="12728313"/>
            <a:ext cx="11490758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8B8078"/>
                </a:solidFill>
                <a:latin typeface="+mn-lt"/>
                <a:ea typeface="+mn-ea"/>
                <a:cs typeface="Oracle Sans" panose="020B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>
                <a:solidFill>
                  <a:srgbClr val="8B8580"/>
                </a:solidFill>
                <a:latin typeface="Oracle Sans"/>
              </a:rPr>
              <a:t>Copyright © 2020, Oracle and/or its affiliates  |  Confidential: Restricted</a:t>
            </a:r>
          </a:p>
        </p:txBody>
      </p:sp>
    </p:spTree>
    <p:extLst>
      <p:ext uri="{BB962C8B-B14F-4D97-AF65-F5344CB8AC3E}">
        <p14:creationId xmlns:p14="http://schemas.microsoft.com/office/powerpoint/2010/main" val="32273147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6 Content Box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1879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031879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87859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87859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6343843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6343843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Content Placeholder 12"/>
          <p:cNvSpPr txBox="1">
            <a:spLocks noGrp="1"/>
          </p:cNvSpPr>
          <p:nvPr>
            <p:ph type="body" sz="quarter" idx="19"/>
          </p:nvPr>
        </p:nvSpPr>
        <p:spPr>
          <a:xfrm>
            <a:off x="1031876" y="9490827"/>
            <a:ext cx="7008280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four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6" name="Content Placeholder 13"/>
          <p:cNvSpPr txBox="1">
            <a:spLocks noGrp="1"/>
          </p:cNvSpPr>
          <p:nvPr>
            <p:ph type="body" sz="quarter" idx="20"/>
          </p:nvPr>
        </p:nvSpPr>
        <p:spPr>
          <a:xfrm>
            <a:off x="8687859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two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7" name="Content Placeholder 14"/>
          <p:cNvSpPr txBox="1">
            <a:spLocks noGrp="1"/>
          </p:cNvSpPr>
          <p:nvPr>
            <p:ph type="body" sz="quarter" idx="21"/>
          </p:nvPr>
        </p:nvSpPr>
        <p:spPr>
          <a:xfrm>
            <a:off x="8687859" y="9490827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five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8" name="Content Placeholder 1"/>
          <p:cNvSpPr txBox="1">
            <a:spLocks noGrp="1"/>
          </p:cNvSpPr>
          <p:nvPr>
            <p:ph type="body" sz="quarter" idx="22"/>
          </p:nvPr>
        </p:nvSpPr>
        <p:spPr>
          <a:xfrm>
            <a:off x="16343843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three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type="body" sz="quarter" idx="23"/>
          </p:nvPr>
        </p:nvSpPr>
        <p:spPr>
          <a:xfrm>
            <a:off x="16343847" y="9490827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six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0" name="Content Placeholder 11"/>
          <p:cNvSpPr txBox="1">
            <a:spLocks noGrp="1"/>
          </p:cNvSpPr>
          <p:nvPr>
            <p:ph type="body" sz="quarter" idx="24"/>
          </p:nvPr>
        </p:nvSpPr>
        <p:spPr>
          <a:xfrm>
            <a:off x="1031879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one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686022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BF412-DA18-134C-BE29-AF6C55FD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4278-EBB3-F648-A92E-72FDFD74C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BDD0B-B6B9-C642-9B51-73440B5A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8638F-F618-DF41-B1EE-4CFE0494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Copyright© 2018 Sinch. All rights reserved. NDA Confidential.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FBECB-A2CE-7641-B253-16BC8DC8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266F-BBEF-0640-83B6-DB24C5B6A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011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Case With Stats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65AFBB-68ED-4C8B-BD9F-AFBBD60569F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C33A9DF5-8F54-4E2A-AF5A-795F006A4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86" y="333044"/>
            <a:ext cx="17024675" cy="957638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CF0DB37C-9C09-42D9-AC3D-E740FE1DE630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112AA7-727E-4728-B730-454B4E5243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73150" y="2446494"/>
            <a:ext cx="9149548" cy="6056644"/>
          </a:xfrm>
          <a:custGeom>
            <a:avLst/>
            <a:gdLst>
              <a:gd name="connsiteX0" fmla="*/ 0 w 9149548"/>
              <a:gd name="connsiteY0" fmla="*/ 0 h 6050294"/>
              <a:gd name="connsiteX1" fmla="*/ 9149548 w 9149548"/>
              <a:gd name="connsiteY1" fmla="*/ 0 h 6050294"/>
              <a:gd name="connsiteX2" fmla="*/ 9149548 w 9149548"/>
              <a:gd name="connsiteY2" fmla="*/ 6050294 h 6050294"/>
              <a:gd name="connsiteX3" fmla="*/ 0 w 9149548"/>
              <a:gd name="connsiteY3" fmla="*/ 6050294 h 6050294"/>
              <a:gd name="connsiteX4" fmla="*/ 0 w 9149548"/>
              <a:gd name="connsiteY4" fmla="*/ 0 h 6050294"/>
              <a:gd name="connsiteX0" fmla="*/ 0 w 9149548"/>
              <a:gd name="connsiteY0" fmla="*/ 0 h 6059819"/>
              <a:gd name="connsiteX1" fmla="*/ 9149548 w 9149548"/>
              <a:gd name="connsiteY1" fmla="*/ 0 h 6059819"/>
              <a:gd name="connsiteX2" fmla="*/ 9149548 w 9149548"/>
              <a:gd name="connsiteY2" fmla="*/ 6050294 h 6059819"/>
              <a:gd name="connsiteX3" fmla="*/ 1247775 w 9149548"/>
              <a:gd name="connsiteY3" fmla="*/ 6059819 h 6059819"/>
              <a:gd name="connsiteX4" fmla="*/ 0 w 9149548"/>
              <a:gd name="connsiteY4" fmla="*/ 0 h 6059819"/>
              <a:gd name="connsiteX0" fmla="*/ 0 w 9149548"/>
              <a:gd name="connsiteY0" fmla="*/ 0 h 6059819"/>
              <a:gd name="connsiteX1" fmla="*/ 9149548 w 9149548"/>
              <a:gd name="connsiteY1" fmla="*/ 0 h 6059819"/>
              <a:gd name="connsiteX2" fmla="*/ 9149548 w 9149548"/>
              <a:gd name="connsiteY2" fmla="*/ 6050294 h 6059819"/>
              <a:gd name="connsiteX3" fmla="*/ 1247775 w 9149548"/>
              <a:gd name="connsiteY3" fmla="*/ 6059819 h 6059819"/>
              <a:gd name="connsiteX4" fmla="*/ 1219200 w 9149548"/>
              <a:gd name="connsiteY4" fmla="*/ 1436630 h 6059819"/>
              <a:gd name="connsiteX5" fmla="*/ 0 w 9149548"/>
              <a:gd name="connsiteY5" fmla="*/ 0 h 6059819"/>
              <a:gd name="connsiteX0" fmla="*/ 0 w 9149548"/>
              <a:gd name="connsiteY0" fmla="*/ 0 h 6059819"/>
              <a:gd name="connsiteX1" fmla="*/ 9149548 w 9149548"/>
              <a:gd name="connsiteY1" fmla="*/ 0 h 6059819"/>
              <a:gd name="connsiteX2" fmla="*/ 9149548 w 9149548"/>
              <a:gd name="connsiteY2" fmla="*/ 6050294 h 6059819"/>
              <a:gd name="connsiteX3" fmla="*/ 1247775 w 9149548"/>
              <a:gd name="connsiteY3" fmla="*/ 6059819 h 6059819"/>
              <a:gd name="connsiteX4" fmla="*/ 1219200 w 9149548"/>
              <a:gd name="connsiteY4" fmla="*/ 1436630 h 6059819"/>
              <a:gd name="connsiteX5" fmla="*/ 0 w 9149548"/>
              <a:gd name="connsiteY5" fmla="*/ 0 h 6059819"/>
              <a:gd name="connsiteX0" fmla="*/ 0 w 9149548"/>
              <a:gd name="connsiteY0" fmla="*/ 0 h 6059819"/>
              <a:gd name="connsiteX1" fmla="*/ 9149548 w 9149548"/>
              <a:gd name="connsiteY1" fmla="*/ 0 h 6059819"/>
              <a:gd name="connsiteX2" fmla="*/ 9149548 w 9149548"/>
              <a:gd name="connsiteY2" fmla="*/ 6050294 h 6059819"/>
              <a:gd name="connsiteX3" fmla="*/ 1247775 w 9149548"/>
              <a:gd name="connsiteY3" fmla="*/ 6059819 h 6059819"/>
              <a:gd name="connsiteX4" fmla="*/ 1219200 w 9149548"/>
              <a:gd name="connsiteY4" fmla="*/ 1436630 h 6059819"/>
              <a:gd name="connsiteX5" fmla="*/ 0 w 9149548"/>
              <a:gd name="connsiteY5" fmla="*/ 0 h 6059819"/>
              <a:gd name="connsiteX0" fmla="*/ 0 w 9149548"/>
              <a:gd name="connsiteY0" fmla="*/ 0 h 6059819"/>
              <a:gd name="connsiteX1" fmla="*/ 9149548 w 9149548"/>
              <a:gd name="connsiteY1" fmla="*/ 0 h 6059819"/>
              <a:gd name="connsiteX2" fmla="*/ 9149548 w 9149548"/>
              <a:gd name="connsiteY2" fmla="*/ 6050294 h 6059819"/>
              <a:gd name="connsiteX3" fmla="*/ 1336675 w 9149548"/>
              <a:gd name="connsiteY3" fmla="*/ 6059819 h 6059819"/>
              <a:gd name="connsiteX4" fmla="*/ 1219200 w 9149548"/>
              <a:gd name="connsiteY4" fmla="*/ 1436630 h 6059819"/>
              <a:gd name="connsiteX5" fmla="*/ 0 w 9149548"/>
              <a:gd name="connsiteY5" fmla="*/ 0 h 6059819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19200 w 9149548"/>
              <a:gd name="connsiteY4" fmla="*/ 1436630 h 6056644"/>
              <a:gd name="connsiteX5" fmla="*/ 0 w 9149548"/>
              <a:gd name="connsiteY5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0 w 9149548"/>
              <a:gd name="connsiteY5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0 w 9149548"/>
              <a:gd name="connsiteY5" fmla="*/ 776230 h 6056644"/>
              <a:gd name="connsiteX6" fmla="*/ 0 w 9149548"/>
              <a:gd name="connsiteY6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0 w 9149548"/>
              <a:gd name="connsiteY5" fmla="*/ 776230 h 6056644"/>
              <a:gd name="connsiteX6" fmla="*/ 0 w 9149548"/>
              <a:gd name="connsiteY6" fmla="*/ 0 h 6056644"/>
              <a:gd name="connsiteX0" fmla="*/ 7 w 9149555"/>
              <a:gd name="connsiteY0" fmla="*/ 0 h 6056644"/>
              <a:gd name="connsiteX1" fmla="*/ 9149555 w 9149555"/>
              <a:gd name="connsiteY1" fmla="*/ 0 h 6056644"/>
              <a:gd name="connsiteX2" fmla="*/ 9149555 w 9149555"/>
              <a:gd name="connsiteY2" fmla="*/ 6050294 h 6056644"/>
              <a:gd name="connsiteX3" fmla="*/ 1235082 w 9149555"/>
              <a:gd name="connsiteY3" fmla="*/ 6056644 h 6056644"/>
              <a:gd name="connsiteX4" fmla="*/ 1238257 w 9149555"/>
              <a:gd name="connsiteY4" fmla="*/ 1430280 h 6056644"/>
              <a:gd name="connsiteX5" fmla="*/ 7 w 9149555"/>
              <a:gd name="connsiteY5" fmla="*/ 776230 h 6056644"/>
              <a:gd name="connsiteX6" fmla="*/ 7 w 9149555"/>
              <a:gd name="connsiteY6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4051 w 9149548"/>
              <a:gd name="connsiteY5" fmla="*/ 78575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4051 w 9149548"/>
              <a:gd name="connsiteY5" fmla="*/ 78575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4051 w 9149548"/>
              <a:gd name="connsiteY5" fmla="*/ 78575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4051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4051 w 9149548"/>
              <a:gd name="connsiteY5" fmla="*/ 77305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8250 w 9149548"/>
              <a:gd name="connsiteY4" fmla="*/ 143028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9405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50876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91357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91357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  <a:gd name="connsiteX0" fmla="*/ 0 w 9149548"/>
              <a:gd name="connsiteY0" fmla="*/ 0 h 6056644"/>
              <a:gd name="connsiteX1" fmla="*/ 9149548 w 9149548"/>
              <a:gd name="connsiteY1" fmla="*/ 0 h 6056644"/>
              <a:gd name="connsiteX2" fmla="*/ 9149548 w 9149548"/>
              <a:gd name="connsiteY2" fmla="*/ 6050294 h 6056644"/>
              <a:gd name="connsiteX3" fmla="*/ 1235075 w 9149548"/>
              <a:gd name="connsiteY3" fmla="*/ 6056644 h 6056644"/>
              <a:gd name="connsiteX4" fmla="*/ 1235075 w 9149548"/>
              <a:gd name="connsiteY4" fmla="*/ 1385830 h 6056644"/>
              <a:gd name="connsiteX5" fmla="*/ 691357 w 9149548"/>
              <a:gd name="connsiteY5" fmla="*/ 772261 h 6056644"/>
              <a:gd name="connsiteX6" fmla="*/ 0 w 9149548"/>
              <a:gd name="connsiteY6" fmla="*/ 776230 h 6056644"/>
              <a:gd name="connsiteX7" fmla="*/ 0 w 9149548"/>
              <a:gd name="connsiteY7" fmla="*/ 0 h 605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9548" h="6056644">
                <a:moveTo>
                  <a:pt x="0" y="0"/>
                </a:moveTo>
                <a:lnTo>
                  <a:pt x="9149548" y="0"/>
                </a:lnTo>
                <a:lnTo>
                  <a:pt x="9149548" y="6050294"/>
                </a:lnTo>
                <a:lnTo>
                  <a:pt x="1235075" y="6056644"/>
                </a:lnTo>
                <a:cubicBezTo>
                  <a:pt x="1228725" y="6055456"/>
                  <a:pt x="1231900" y="1358443"/>
                  <a:pt x="1235075" y="1385830"/>
                </a:cubicBezTo>
                <a:cubicBezTo>
                  <a:pt x="1237457" y="950526"/>
                  <a:pt x="1027906" y="776494"/>
                  <a:pt x="691357" y="772261"/>
                </a:cubicBezTo>
                <a:lnTo>
                  <a:pt x="0" y="77623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38B18E4-0CF3-4C82-8745-D67EAD756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892" y="534924"/>
            <a:ext cx="9285728" cy="102049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800" b="1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872AF3FA-78D1-4BF2-94D0-55C1031B0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892" y="3192722"/>
            <a:ext cx="9285728" cy="90917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Body </a:t>
            </a:r>
            <a:r>
              <a:rPr lang="fr-FR" err="1"/>
              <a:t>text</a:t>
            </a:r>
            <a:endParaRPr lang="fr-F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402B17C-CC08-4A64-B985-0248A0CFD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14" y="2856866"/>
            <a:ext cx="7144519" cy="7666412"/>
          </a:xfrm>
          <a:prstGeom prst="rect">
            <a:avLst/>
          </a:prstGeom>
        </p:spPr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203D14BA-C374-4931-A9C2-E8F6B18F3D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79382" y="10601256"/>
            <a:ext cx="3516313" cy="1498600"/>
          </a:xfrm>
          <a:prstGeom prst="rect">
            <a:avLst/>
          </a:prstGeom>
          <a:solidFill>
            <a:srgbClr val="414B53"/>
          </a:solidFill>
        </p:spPr>
        <p:txBody>
          <a:bodyPr anchor="ctr" anchorCtr="0"/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Stats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339C53A6-C611-4B02-A9CC-07CA6E4EA9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89767" y="10601256"/>
            <a:ext cx="3516313" cy="1498600"/>
          </a:xfrm>
          <a:prstGeom prst="rect">
            <a:avLst/>
          </a:prstGeom>
          <a:solidFill>
            <a:srgbClr val="414B53"/>
          </a:solidFill>
        </p:spPr>
        <p:txBody>
          <a:bodyPr anchor="ctr" anchorCtr="0"/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Stats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FBD9ECBC-6ED2-4F68-AD3A-68BD4DCE47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78486" y="10601256"/>
            <a:ext cx="3516313" cy="1498600"/>
          </a:xfrm>
          <a:prstGeom prst="rect">
            <a:avLst/>
          </a:prstGeom>
          <a:solidFill>
            <a:srgbClr val="414B53"/>
          </a:solidFill>
        </p:spPr>
        <p:txBody>
          <a:bodyPr anchor="ctr" anchorCtr="0"/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Stats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16306E26-D1B1-44C2-A939-F850F5D89D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79382" y="12233146"/>
            <a:ext cx="3516313" cy="571560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Légende stats</a:t>
            </a: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5A6835D6-E753-46BF-BC28-DAA41EAB4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89766" y="12228119"/>
            <a:ext cx="3516313" cy="571560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Légende stats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AB61023C-9C4F-42D4-95F5-52BE13333F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500150" y="12211058"/>
            <a:ext cx="3516313" cy="571560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Légende stats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8E0774D-F924-4664-BA93-2B117DD7C19F}"/>
              </a:ext>
            </a:extLst>
          </p:cNvPr>
          <p:cNvSpPr/>
          <p:nvPr userDrawn="1"/>
        </p:nvSpPr>
        <p:spPr>
          <a:xfrm>
            <a:off x="11606102" y="3309938"/>
            <a:ext cx="3308947" cy="6786560"/>
          </a:xfrm>
          <a:prstGeom prst="roundRect">
            <a:avLst>
              <a:gd name="adj" fmla="val 11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4C07952-17A1-4EA0-9E99-EAB93444E1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07205" y="3309938"/>
            <a:ext cx="3308947" cy="6786561"/>
          </a:xfrm>
          <a:prstGeom prst="roundRect">
            <a:avLst>
              <a:gd name="adj" fmla="val 11395"/>
            </a:avLst>
          </a:prstGeom>
        </p:spPr>
        <p:txBody>
          <a:bodyPr/>
          <a:lstStyle>
            <a:lvl1pPr marL="0" indent="0">
              <a:buNone/>
              <a:defRPr sz="4000">
                <a:solidFill>
                  <a:srgbClr val="414B53"/>
                </a:solidFill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29" name="Copyright © 2019 Sinch. All rights reserved. NDA Confidential.">
            <a:extLst>
              <a:ext uri="{FF2B5EF4-FFF2-40B4-BE49-F238E27FC236}">
                <a16:creationId xmlns:a16="http://schemas.microsoft.com/office/drawing/2014/main" id="{3967F5E4-677F-4958-B26E-75318C1A9FD3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20</a:t>
            </a:r>
            <a:r>
              <a:t> </a:t>
            </a:r>
            <a:r>
              <a:rPr lang="fr-FR"/>
              <a:t>Sinch</a:t>
            </a:r>
            <a:r>
              <a:t>. All rights reserved. NDA Confidential.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5689FD-337A-9F40-8F02-A83F0404AB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77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u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AA425E7A-85CB-430E-AB3E-5125E951E0DC}"/>
              </a:ext>
            </a:extLst>
          </p:cNvPr>
          <p:cNvSpPr/>
          <p:nvPr userDrawn="1"/>
        </p:nvSpPr>
        <p:spPr>
          <a:xfrm rot="16200000">
            <a:off x="3532794" y="7107631"/>
            <a:ext cx="2762757" cy="5015207"/>
          </a:xfrm>
          <a:prstGeom prst="rect">
            <a:avLst/>
          </a:prstGeom>
          <a:solidFill>
            <a:srgbClr val="F8DBE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3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FFD0E9AE-C237-428F-AADD-3B5E292E29EF}"/>
              </a:ext>
            </a:extLst>
          </p:cNvPr>
          <p:cNvSpPr/>
          <p:nvPr userDrawn="1"/>
        </p:nvSpPr>
        <p:spPr>
          <a:xfrm rot="16200000">
            <a:off x="15231762" y="7114554"/>
            <a:ext cx="2762754" cy="4991540"/>
          </a:xfrm>
          <a:prstGeom prst="rect">
            <a:avLst/>
          </a:prstGeom>
          <a:solidFill>
            <a:srgbClr val="E6F3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3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7023E3FA-39C0-4001-9B74-FAA665A32274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E55796B7-CDAA-4006-92AE-7C8E07474D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599" y="1431495"/>
            <a:ext cx="18719999" cy="1032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2AE4C2B-8672-48F9-AC17-2083B432A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9597"/>
          </a:blip>
          <a:stretch>
            <a:fillRect/>
          </a:stretch>
        </p:blipFill>
        <p:spPr>
          <a:xfrm>
            <a:off x="10519998" y="6106865"/>
            <a:ext cx="966499" cy="18023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space réservé pour une image  13">
            <a:extLst>
              <a:ext uri="{FF2B5EF4-FFF2-40B4-BE49-F238E27FC236}">
                <a16:creationId xmlns:a16="http://schemas.microsoft.com/office/drawing/2014/main" id="{739AA977-3686-49BC-8F92-B202FAD0E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06569" y="5606298"/>
            <a:ext cx="2098800" cy="209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13" name="Espace réservé pour une image  13">
            <a:extLst>
              <a:ext uri="{FF2B5EF4-FFF2-40B4-BE49-F238E27FC236}">
                <a16:creationId xmlns:a16="http://schemas.microsoft.com/office/drawing/2014/main" id="{CD387972-7BBD-4D0F-8FFE-FF18318A3F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117369" y="5606298"/>
            <a:ext cx="2098800" cy="209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C7B7CD50-6600-4C9E-A5B7-2099D9C4C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3369" y="6182298"/>
            <a:ext cx="4543200" cy="986400"/>
          </a:xfrm>
          <a:prstGeom prst="rect">
            <a:avLst/>
          </a:prstGeom>
        </p:spPr>
        <p:txBody>
          <a:bodyPr lIns="50400" tIns="50400" rIns="50400" bIns="50400" anchor="b" anchorCtr="0"/>
          <a:lstStyle>
            <a:lvl1pPr marL="0" indent="0">
              <a:buNone/>
              <a:defRPr sz="6600">
                <a:solidFill>
                  <a:srgbClr val="5C078B"/>
                </a:solidFill>
                <a:latin typeface="Helvetica Light"/>
              </a:defRPr>
            </a:lvl1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ECC64030-3DFC-4345-B05C-A77BC228F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92618" y="6162498"/>
            <a:ext cx="4543200" cy="986400"/>
          </a:xfrm>
          <a:prstGeom prst="rect">
            <a:avLst/>
          </a:prstGeom>
        </p:spPr>
        <p:txBody>
          <a:bodyPr lIns="50400" tIns="50400" rIns="50400" bIns="50400" anchor="b" anchorCtr="0"/>
          <a:lstStyle>
            <a:lvl1pPr marL="0" indent="0">
              <a:buNone/>
              <a:defRPr sz="6600">
                <a:solidFill>
                  <a:srgbClr val="5C078B"/>
                </a:solidFill>
                <a:latin typeface="Helvetica Light"/>
              </a:defRPr>
            </a:lvl1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6" name="Double-click to edit subtitle">
            <a:extLst>
              <a:ext uri="{FF2B5EF4-FFF2-40B4-BE49-F238E27FC236}">
                <a16:creationId xmlns:a16="http://schemas.microsoft.com/office/drawing/2014/main" id="{9C65FC3F-9755-4DA9-8093-9BAE5B6F8608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2387599" y="2564621"/>
            <a:ext cx="18719999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t>Double-click to edit subtitle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8C8EA71-D652-4400-8FEE-B832FE83C7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67059" y="8607133"/>
            <a:ext cx="4218682" cy="20077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Body copy </a:t>
            </a:r>
            <a:r>
              <a:rPr lang="fr-FR" err="1"/>
              <a:t>here</a:t>
            </a:r>
            <a:r>
              <a:rPr lang="fr-FR"/>
              <a:t>, can </a:t>
            </a:r>
            <a:r>
              <a:rPr lang="fr-FR" err="1"/>
              <a:t>span</a:t>
            </a:r>
            <a:r>
              <a:rPr lang="fr-FR"/>
              <a:t> over 2 </a:t>
            </a:r>
            <a:r>
              <a:rPr lang="fr-FR" err="1"/>
              <a:t>lines</a:t>
            </a:r>
            <a:endParaRPr lang="fr-FR"/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A312620-73A7-4873-8298-71BEFA2D21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4831" y="8606446"/>
            <a:ext cx="4218682" cy="20077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fr-FR"/>
              <a:t>Body copy </a:t>
            </a:r>
            <a:r>
              <a:rPr lang="fr-FR" err="1"/>
              <a:t>here</a:t>
            </a:r>
            <a:r>
              <a:rPr lang="fr-FR"/>
              <a:t>, can </a:t>
            </a:r>
            <a:r>
              <a:rPr lang="fr-FR" err="1"/>
              <a:t>span</a:t>
            </a:r>
            <a:r>
              <a:rPr lang="fr-FR"/>
              <a:t> over 2 </a:t>
            </a:r>
            <a:r>
              <a:rPr lang="fr-FR" err="1"/>
              <a:t>lines</a:t>
            </a:r>
            <a:endParaRPr lang="fr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7E1B1E-8D6F-A342-BA7C-08DF20D5E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1" name="Copyright © 2019 Sinch. All rights reserved. NDA Confidential.">
            <a:extLst>
              <a:ext uri="{FF2B5EF4-FFF2-40B4-BE49-F238E27FC236}">
                <a16:creationId xmlns:a16="http://schemas.microsoft.com/office/drawing/2014/main" id="{FBCD743E-6855-784D-9A3B-668570998368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20</a:t>
            </a:r>
            <a:r>
              <a:t>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8919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308639E-7270-48F0-84B2-5CB89247F5B2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1EFA20B5-9590-4719-B886-D7771D627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599" y="1431495"/>
            <a:ext cx="18719999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" name="Copyright © 2019 Sinch. All rights reserved. NDA Confidential.">
            <a:extLst>
              <a:ext uri="{FF2B5EF4-FFF2-40B4-BE49-F238E27FC236}">
                <a16:creationId xmlns:a16="http://schemas.microsoft.com/office/drawing/2014/main" id="{0CF050F1-8317-4C11-BED0-4A3270BF284D}"/>
              </a:ext>
            </a:extLst>
          </p:cNvPr>
          <p:cNvSpPr txBox="1"/>
          <p:nvPr userDrawn="1"/>
        </p:nvSpPr>
        <p:spPr>
          <a:xfrm>
            <a:off x="4704278" y="12955818"/>
            <a:ext cx="7485646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</a:t>
            </a:r>
            <a:r>
              <a:rPr lang="fr-FR"/>
              <a:t>Sinch</a:t>
            </a:r>
            <a:r>
              <a:t>. All rights reserved. NDA Confidential.</a:t>
            </a:r>
          </a:p>
        </p:txBody>
      </p:sp>
      <p:pic>
        <p:nvPicPr>
          <p:cNvPr id="11" name="Image 10" descr="Une image contenant alimentation, signe, assiette, dessin&#10;&#10;Description générée automatiquement">
            <a:extLst>
              <a:ext uri="{FF2B5EF4-FFF2-40B4-BE49-F238E27FC236}">
                <a16:creationId xmlns:a16="http://schemas.microsoft.com/office/drawing/2014/main" id="{0C912B63-76F2-47C4-895C-C783C25D0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116" y="447424"/>
            <a:ext cx="1620000" cy="974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AB234D-81F1-4D7B-85C6-1B4058CDC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2" y="12839991"/>
            <a:ext cx="389774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1825785" y="4147017"/>
            <a:ext cx="6540749" cy="6540749"/>
          </a:xfrm>
          <a:prstGeom prst="ellipse">
            <a:avLst/>
          </a:prstGeom>
          <a:solidFill>
            <a:srgbClr val="FFC556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8921625" y="4147017"/>
            <a:ext cx="6540749" cy="6540749"/>
          </a:xfrm>
          <a:prstGeom prst="ellipse">
            <a:avLst/>
          </a:prstGeom>
          <a:solidFill>
            <a:srgbClr val="58CAE8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16166633" y="4147017"/>
            <a:ext cx="6540749" cy="6540749"/>
          </a:xfrm>
          <a:prstGeom prst="ellipse">
            <a:avLst/>
          </a:prstGeom>
          <a:solidFill>
            <a:srgbClr val="5C078B"/>
          </a:solidFill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4144F2B1-A684-904C-80B1-5CAE8FD8A5F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22439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1825785" y="4147017"/>
            <a:ext cx="6540749" cy="6540749"/>
          </a:xfrm>
          <a:prstGeom prst="ellipse">
            <a:avLst/>
          </a:prstGeom>
          <a:solidFill>
            <a:srgbClr val="F5C2CC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8921625" y="4147017"/>
            <a:ext cx="6540749" cy="6540749"/>
          </a:xfrm>
          <a:prstGeom prst="ellipse">
            <a:avLst/>
          </a:prstGeom>
          <a:solidFill>
            <a:srgbClr val="323D47"/>
          </a:solidFill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16166633" y="4147017"/>
            <a:ext cx="6540749" cy="6540749"/>
          </a:xfrm>
          <a:prstGeom prst="ellipse">
            <a:avLst/>
          </a:prstGeom>
          <a:solidFill>
            <a:srgbClr val="C4E288"/>
          </a:solidFill>
        </p:spPr>
        <p:txBody>
          <a:bodyPr lIns="0" tIns="0" rIns="0" bIns="0" anchor="ctr"/>
          <a:lstStyle>
            <a:lvl1pPr algn="ctr">
              <a:defRPr/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50796C8-16DD-6545-A689-E800A655EED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5771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at slide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351" name="Double-click to add text, can span over a few lines"/>
          <p:cNvSpPr txBox="1">
            <a:spLocks noGrp="1"/>
          </p:cNvSpPr>
          <p:nvPr>
            <p:ph type="body" sz="quarter" idx="13"/>
          </p:nvPr>
        </p:nvSpPr>
        <p:spPr>
          <a:xfrm>
            <a:off x="2812866" y="7942716"/>
            <a:ext cx="4312263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2" name="Double-click to add text, can span over a few lines"/>
          <p:cNvSpPr txBox="1">
            <a:spLocks noGrp="1"/>
          </p:cNvSpPr>
          <p:nvPr>
            <p:ph type="body" sz="quarter" idx="14"/>
          </p:nvPr>
        </p:nvSpPr>
        <p:spPr>
          <a:xfrm>
            <a:off x="10069203" y="7939111"/>
            <a:ext cx="4312262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3" name="Double-click to add text, can span over a few lines"/>
          <p:cNvSpPr txBox="1">
            <a:spLocks noGrp="1"/>
          </p:cNvSpPr>
          <p:nvPr>
            <p:ph type="body" sz="quarter" idx="15"/>
          </p:nvPr>
        </p:nvSpPr>
        <p:spPr>
          <a:xfrm>
            <a:off x="17754928" y="7928392"/>
            <a:ext cx="4312263" cy="1008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4" name="89%"/>
          <p:cNvSpPr txBox="1">
            <a:spLocks noGrp="1"/>
          </p:cNvSpPr>
          <p:nvPr>
            <p:ph type="body" sz="quarter" idx="16"/>
          </p:nvPr>
        </p:nvSpPr>
        <p:spPr>
          <a:xfrm>
            <a:off x="2797755" y="5978173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89%</a:t>
            </a:r>
          </a:p>
        </p:txBody>
      </p:sp>
      <p:sp>
        <p:nvSpPr>
          <p:cNvPr id="355" name="80%"/>
          <p:cNvSpPr txBox="1">
            <a:spLocks noGrp="1"/>
          </p:cNvSpPr>
          <p:nvPr>
            <p:ph type="body" sz="quarter" idx="17"/>
          </p:nvPr>
        </p:nvSpPr>
        <p:spPr>
          <a:xfrm>
            <a:off x="10002535" y="5978173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80%</a:t>
            </a:r>
          </a:p>
        </p:txBody>
      </p:sp>
      <p:sp>
        <p:nvSpPr>
          <p:cNvPr id="356" name="52%"/>
          <p:cNvSpPr txBox="1">
            <a:spLocks noGrp="1"/>
          </p:cNvSpPr>
          <p:nvPr>
            <p:ph type="body" sz="quarter" idx="18"/>
          </p:nvPr>
        </p:nvSpPr>
        <p:spPr>
          <a:xfrm>
            <a:off x="17754928" y="5964845"/>
            <a:ext cx="3196265" cy="19304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5300"/>
              </a:lnSpc>
              <a:defRPr sz="12000" spc="-72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52%</a:t>
            </a:r>
          </a:p>
        </p:txBody>
      </p:sp>
      <p:sp>
        <p:nvSpPr>
          <p:cNvPr id="357" name="Image"/>
          <p:cNvSpPr>
            <a:spLocks noGrp="1"/>
          </p:cNvSpPr>
          <p:nvPr>
            <p:ph type="pic" sz="quarter" idx="19"/>
          </p:nvPr>
        </p:nvSpPr>
        <p:spPr>
          <a:xfrm>
            <a:off x="2814480" y="3388916"/>
            <a:ext cx="2555115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8" name="Image"/>
          <p:cNvSpPr>
            <a:spLocks noGrp="1"/>
          </p:cNvSpPr>
          <p:nvPr>
            <p:ph type="pic" sz="quarter" idx="20"/>
          </p:nvPr>
        </p:nvSpPr>
        <p:spPr>
          <a:xfrm>
            <a:off x="17728474" y="3388916"/>
            <a:ext cx="2555114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9" name="Image"/>
          <p:cNvSpPr>
            <a:spLocks noGrp="1"/>
          </p:cNvSpPr>
          <p:nvPr>
            <p:ph type="pic" sz="quarter" idx="21"/>
          </p:nvPr>
        </p:nvSpPr>
        <p:spPr>
          <a:xfrm>
            <a:off x="10030929" y="3388916"/>
            <a:ext cx="2555115" cy="25551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06E046-57E1-4346-9B25-563870C7C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C8ACF7-3386-C442-BE3B-5532A59B1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8" name="Rectangle">
            <a:extLst>
              <a:ext uri="{FF2B5EF4-FFF2-40B4-BE49-F238E27FC236}">
                <a16:creationId xmlns:a16="http://schemas.microsoft.com/office/drawing/2014/main" id="{596DB123-3DF9-F94B-891E-5C4E7BC9E1C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50799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54566469-0863-0F49-BD49-4FF8068E40DA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Grey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E08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sp>
        <p:nvSpPr>
          <p:cNvPr id="8" name="DATE 2019">
            <a:extLst>
              <a:ext uri="{FF2B5EF4-FFF2-40B4-BE49-F238E27FC236}">
                <a16:creationId xmlns:a16="http://schemas.microsoft.com/office/drawing/2014/main" id="{DA397BDD-47E2-CB40-B99D-C2924A648CE2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3C99C-A829-A94A-8964-4D5117265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55082BCF-4A2D-9F41-A293-1D1D5129610D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21</a:t>
            </a:r>
            <a:r>
              <a:rPr>
                <a:solidFill>
                  <a:schemeClr val="bg1"/>
                </a:solidFill>
              </a:rPr>
              <a:t> Sinch. All rights reserved. </a:t>
            </a:r>
          </a:p>
        </p:txBody>
      </p:sp>
      <p:sp>
        <p:nvSpPr>
          <p:cNvPr id="10" name="Graphic 5">
            <a:extLst>
              <a:ext uri="{FF2B5EF4-FFF2-40B4-BE49-F238E27FC236}">
                <a16:creationId xmlns:a16="http://schemas.microsoft.com/office/drawing/2014/main" id="{3AAE8C9C-1E90-8A45-8334-04605CB8FBCA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68700C0-7DF6-B94A-B8EB-75DEC0F4E5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4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6799490" y="5518707"/>
            <a:ext cx="10785019" cy="1320801"/>
          </a:xfrm>
          <a:prstGeom prst="rect">
            <a:avLst/>
          </a:prstGeom>
        </p:spPr>
        <p:txBody>
          <a:bodyPr/>
          <a:lstStyle>
            <a:lvl1pPr algn="ctr">
              <a:lnSpc>
                <a:spcPts val="105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20EA2-D083-2C4F-B17E-98BEB2A29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6" y="808483"/>
            <a:ext cx="914401" cy="471638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770CE41A-5E01-664A-93B8-55B19657D1D9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88" name="Click to edit subtitle"/>
          <p:cNvSpPr txBox="1">
            <a:spLocks noGrp="1"/>
          </p:cNvSpPr>
          <p:nvPr>
            <p:ph type="body" sz="quarter" idx="17"/>
          </p:nvPr>
        </p:nvSpPr>
        <p:spPr>
          <a:xfrm>
            <a:off x="13454819" y="2575500"/>
            <a:ext cx="8301319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Click to edit subtitle</a:t>
            </a:r>
          </a:p>
        </p:txBody>
      </p:sp>
      <p:sp>
        <p:nvSpPr>
          <p:cNvPr id="289" name="Click to edit title…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3467250" y="4696290"/>
            <a:ext cx="9212702" cy="150515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1" name="Click to edit title…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3467250" y="7432251"/>
            <a:ext cx="9212703" cy="150515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3" name="Click to edit titl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467250" y="10173133"/>
            <a:ext cx="9212702" cy="15051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5" name="Title Text"/>
          <p:cNvSpPr txBox="1">
            <a:spLocks noGrp="1"/>
          </p:cNvSpPr>
          <p:nvPr>
            <p:ph type="title"/>
          </p:nvPr>
        </p:nvSpPr>
        <p:spPr>
          <a:xfrm>
            <a:off x="13436600" y="1437105"/>
            <a:ext cx="9332318" cy="115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D5855B-403C-5E44-8858-2B2EFC4BD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67250" y="6793989"/>
            <a:ext cx="2880297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ED46C4-A3E0-5541-8903-4397CDD03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36600" y="9530758"/>
            <a:ext cx="2880297" cy="45719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8AD84C7-B9C8-174D-92DB-4BA4260F32E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17833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18675C1D-BE09-694C-B6AF-A42DA9285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209602"/>
            <a:ext cx="793382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Double-Click to edit subtitle">
            <a:extLst>
              <a:ext uri="{FF2B5EF4-FFF2-40B4-BE49-F238E27FC236}">
                <a16:creationId xmlns:a16="http://schemas.microsoft.com/office/drawing/2014/main" id="{397F2D8A-9F18-9E4B-BEB5-53292B9D6583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402728" y="1431495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77263D6D-6422-7E4B-9CE3-2EADA75089F7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FD7A1C95-78B4-0A4F-B849-747FE340EC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764533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96F5B-ED26-0444-B43C-A6D41AEB5EC1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5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8DC7E-25A2-CD4B-8D4E-DB8923759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C8285-5692-3646-AF20-01D78CD0FC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42B0A6F-F28E-8443-A133-41702AC615A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B6305302-FEB2-3F45-82AA-B7F9A3A0C1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7253DF-09F9-9448-BF14-B4D5DFEFE177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03C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31242498-E16B-844D-9F81-DA209D9E22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9D4EF0-3A17-EE4A-B585-6674E10F0201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A0694-6314-FC40-8FC1-956D83758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59FE7B-169D-404A-8270-BBDE24422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urple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B9F312-293D-D747-9054-17B9BC602775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27035AAC-CCAB-D64B-946C-8CFFF6CE5E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48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D80013F-F57E-5C45-80BC-7B602895BCA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69FBF-6262-5F4C-8238-4AB928A1F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11854-E877-654D-AB27-C6BAA9E96A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BC747B-4E28-0445-BDB9-F4869E902F3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C4E2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EC42676A-96DA-2541-8934-E8A3B5FF7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17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55E0A14-0433-B941-BBF1-0042D82ACA1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27C5-8B98-284B-A8B5-97AA1368D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44359-F276-8B47-8CFA-1734F96461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Ash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B4508-FB48-8C4E-BF0E-FCD46588525A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B8DD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C4304C58-50C0-E94B-B6DB-A4C43AD774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2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140965-929F-C046-A777-F9D4E63A77E1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EC0C57-A3ED-D54E-9267-ADFC8FE0B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F3A5D-098E-B246-86A6-B83D7CCD2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Blu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FDEBED-7A3B-024C-87D1-B6EA9E8E69C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DCBCBAC-2BA5-2F47-A400-5609175293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6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EB362F-2C5D-264D-8981-0598EE24DB7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8E6ADA-7B53-FE4F-87A6-DC8413FB4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4FF94-A6C2-2544-88B6-233EF1E5C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86B9E-AF9B-6645-AB77-5CAE5B3F55F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5C3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5A78633-253F-864F-8E13-7AB76742B7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0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5D68FD4-E5B8-D54C-BFED-38EF918C7D6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C1B84-4A74-7647-8F2E-E6FCCD5A0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6A2A7-6B46-7147-938C-74FADEE4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831F9369-E3BD-9F48-888A-3AD8FAE5CF4E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34AF7-E17C-9249-91CB-9CB148414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2975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AE8B-9601-AA41-BFA4-08EF9E802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311" name="Rounded Rectangle"/>
          <p:cNvSpPr>
            <a:spLocks noGrp="1"/>
          </p:cNvSpPr>
          <p:nvPr>
            <p:ph type="body" sz="quarter" idx="17"/>
          </p:nvPr>
        </p:nvSpPr>
        <p:spPr>
          <a:xfrm>
            <a:off x="16293547" y="2217732"/>
            <a:ext cx="4654088" cy="940957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4D1B33B-2C1A-1343-B555-59E41807DE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2C81B2A-1D6F-7A46-881B-43B630668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99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E9C30C-9C0E-204A-B54D-4D6CB66BF4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79B5E0A0-F624-5E4B-8904-5A1229EF1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B57E086-AF0C-E14E-8545-D249C53F9F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7E8B5E-3205-A44A-95E6-8F18564153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0695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81FF5-A016-9441-8D04-70D408836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105A1A5-AC9F-404C-8D5F-04A026480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3D35F70A-0FEE-E245-9C2F-4D54E9C9CD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0AC739D2-5A84-AD4D-9FDD-5ED9C6F56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97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20D91-86E8-C444-9F63-D7626A4F3D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067ECDA-71C5-F64A-B597-DD32C4692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2B587662-5CA0-7540-A632-7B1576C6D5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5B44E78-F6BD-5140-8074-FEB75E0D8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22349" y="2195970"/>
            <a:ext cx="4612586" cy="944221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615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8551168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6487850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D26EA-A9F4-C44A-8EE3-C679148A3A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36" y="1581198"/>
            <a:ext cx="9938214" cy="10664178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6FDA7CA-241D-C043-96F2-EEC9D0EB9D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35049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89FEF044-5837-B940-AE8A-F7C75E7C60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8438995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4A22CE3-BE72-184B-B0D6-103F465E4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93547" y="2217732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037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C72F47D4-8DBD-7B40-B9D8-E93A3878A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Double-click to edit subtitle">
            <a:extLst>
              <a:ext uri="{FF2B5EF4-FFF2-40B4-BE49-F238E27FC236}">
                <a16:creationId xmlns:a16="http://schemas.microsoft.com/office/drawing/2014/main" id="{B50093DA-57EA-D04B-BC9A-1D22B8A3580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8D942037-CCA6-D04A-B272-732AFDB81E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5BB9747-56DF-8548-848D-E9DE37D88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3056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A561BAD-6426-3148-907A-1D50AED95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D24F9449-59B4-DE4F-B5A3-DC33A2ED750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37692EA3-2FCD-D040-A5D3-54EF9C852D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DD53B66-E257-3246-A8E2-A92A95529E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984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3B491191-7F88-4748-872D-D7F4B112AA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A84168F0-D819-6F41-ADCD-F369CBB751D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AB96E055-340E-CD4B-A415-F459632B52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4BAE93B-280E-B147-BDF2-AF79AEA15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4840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BD8112D-3CAC-3549-B146-728C35FA0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CB23BF15-38B1-E146-86C6-A1843D64DCA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9D4F305-1FC0-7A40-A065-24D55FAB34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5C5B435-47C1-C641-9BA8-80604AB77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2388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8458" y="1431495"/>
            <a:ext cx="22866903" cy="11243105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6925" y="4433425"/>
            <a:ext cx="3253570" cy="6761797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0FE84DF7-63F2-1D43-A40D-DC21E9EF2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193495"/>
            <a:ext cx="7284926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BD9D3EBE-B980-EC46-9A7D-B734C168BEF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2853" y="1497469"/>
            <a:ext cx="7295710" cy="7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42E48DB7-AD22-8142-9FCF-CE31CD3DCD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7189363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2C392EE-0D0D-F74A-8F7E-A6BEF3D1FB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6925" y="4412535"/>
            <a:ext cx="3346575" cy="6782688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50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16CD68C6-CE48-4C4E-8F23-E6BA9872C51A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97427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9E0D3-1432-034D-942F-3E5870B4F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AB0274F3-F7A2-DE46-8565-79332622BE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72FB6C3-D446-AA48-B94D-5308519E2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743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96F9C-5267-B241-A691-FC003E9BD9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73BF975F-28FA-FD48-B24D-1230C4E96C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364CCE1-133E-9049-B9DD-2DB77C624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3024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73C99-EE2B-9941-89EA-ED009046D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AFB92A08-D9F2-D94A-A4AA-7B09852B8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4E8F5AD-FC43-7247-9F3A-E9B1AAFEB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0631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F92CF-3379-664A-A302-BF0D792E8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7"/>
            <a:ext cx="9889323" cy="10978255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0FB85C7C-8010-BB46-96F6-15B5A1F76D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69865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71C44560-A1BA-9C49-91C6-601A9E34A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9220" y="2243133"/>
            <a:ext cx="4654088" cy="9763183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1565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6932911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C6FCA-30AE-034F-B270-694AB6C1D4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1598978"/>
            <a:ext cx="9889323" cy="1061171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C10737E3-B167-CB4B-8F63-4E5B6FCDC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79220" y="2243133"/>
            <a:ext cx="4549086" cy="9385995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BC3DE87-FEAB-6E40-92A1-57835D56C2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2447" y="2219551"/>
            <a:ext cx="4654088" cy="9433157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6166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407FA-A38A-F74E-B7A9-C06165FA3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349CB4-F8B6-8F4E-9B11-77BF84C87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4500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Page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89809-4946-D94E-BD4A-DDE860BC2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DDECDE5-F659-E04D-93E0-DEC2B42C4D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806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0E6458-0FC2-2E4E-A2BD-63EF76899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2E77AB-B937-2043-B4D8-7D2EC2DBD6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4032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EFF-3F4F-534D-B7A3-384303C40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5AB7297-8530-E641-8294-125D6B25D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5937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59776-7B30-E443-A8CD-C6990AEAE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9" y="602018"/>
            <a:ext cx="22666712" cy="12750026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386763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39B4620-DF90-A042-AD28-6EFB8966E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3276600"/>
            <a:ext cx="124460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469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92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9268684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FF97C-A33A-7B43-84CD-A92115C06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E8B1607-ADFC-D84A-ADE4-4A66BDC1330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837532" y="4678660"/>
            <a:ext cx="9268684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371652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A3A617-F52D-8640-B060-68BD933E3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F939886-0674-2842-BB73-2ED306987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5969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3C84B-5AD6-FF4A-87D4-0F5815C79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181219-3BCB-3047-A214-24E1CD711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40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7DB11-E9F0-8940-85D9-43B38E56A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D62F166-6E71-F844-BD14-C6ACBBBB94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5483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1B3BD4-DE78-BD4D-B1F8-651452524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D3DF0C6-265F-5848-B7E5-016502EC1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3384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12189924" y="0"/>
            <a:ext cx="12194076" cy="13716000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E616F-C6DA-774D-A71E-B87713BBB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0" y="1167294"/>
            <a:ext cx="21885204" cy="12310428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8548390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5D7BED0-9530-1045-B63F-E3B4FF0A3A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593792"/>
            <a:ext cx="11531600" cy="822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4486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melin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pic>
        <p:nvPicPr>
          <p:cNvPr id="6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01" y="12813952"/>
            <a:ext cx="910198" cy="28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708" y="806761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Rectangle"/>
          <p:cNvSpPr/>
          <p:nvPr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1" name="Title"/>
          <p:cNvSpPr txBox="1">
            <a:spLocks noGrp="1"/>
          </p:cNvSpPr>
          <p:nvPr>
            <p:ph type="body" sz="quarter" idx="14"/>
          </p:nvPr>
        </p:nvSpPr>
        <p:spPr>
          <a:xfrm>
            <a:off x="2105712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2" name="Title"/>
          <p:cNvSpPr txBox="1">
            <a:spLocks noGrp="1"/>
          </p:cNvSpPr>
          <p:nvPr>
            <p:ph type="body" sz="quarter" idx="15"/>
          </p:nvPr>
        </p:nvSpPr>
        <p:spPr>
          <a:xfrm>
            <a:off x="4813025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3" name="Title"/>
          <p:cNvSpPr txBox="1">
            <a:spLocks noGrp="1"/>
          </p:cNvSpPr>
          <p:nvPr>
            <p:ph type="body" sz="quarter" idx="16"/>
          </p:nvPr>
        </p:nvSpPr>
        <p:spPr>
          <a:xfrm>
            <a:off x="7520337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F2A26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4" name="Title"/>
          <p:cNvSpPr txBox="1">
            <a:spLocks noGrp="1"/>
          </p:cNvSpPr>
          <p:nvPr>
            <p:ph type="body" sz="quarter" idx="17"/>
          </p:nvPr>
        </p:nvSpPr>
        <p:spPr>
          <a:xfrm>
            <a:off x="10227650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E66F5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5" name="Title"/>
          <p:cNvSpPr txBox="1">
            <a:spLocks noGrp="1"/>
          </p:cNvSpPr>
          <p:nvPr>
            <p:ph type="body" sz="quarter" idx="18"/>
          </p:nvPr>
        </p:nvSpPr>
        <p:spPr>
          <a:xfrm>
            <a:off x="13061962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DF3C5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6" name="Title"/>
          <p:cNvSpPr txBox="1">
            <a:spLocks noGrp="1"/>
          </p:cNvSpPr>
          <p:nvPr>
            <p:ph type="body" sz="quarter" idx="19"/>
          </p:nvPr>
        </p:nvSpPr>
        <p:spPr>
          <a:xfrm>
            <a:off x="15756574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B5456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7" name="Title"/>
          <p:cNvSpPr txBox="1">
            <a:spLocks noGrp="1"/>
          </p:cNvSpPr>
          <p:nvPr>
            <p:ph type="body" sz="quarter" idx="20"/>
          </p:nvPr>
        </p:nvSpPr>
        <p:spPr>
          <a:xfrm>
            <a:off x="18349588" y="6496237"/>
            <a:ext cx="1903416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98427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8" name="Title"/>
          <p:cNvSpPr txBox="1">
            <a:spLocks noGrp="1"/>
          </p:cNvSpPr>
          <p:nvPr>
            <p:ph type="body" sz="quarter" idx="21"/>
          </p:nvPr>
        </p:nvSpPr>
        <p:spPr>
          <a:xfrm>
            <a:off x="21056900" y="6496237"/>
            <a:ext cx="1903417" cy="55880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5C078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9" name="Click to edit text"/>
          <p:cNvSpPr txBox="1">
            <a:spLocks noGrp="1"/>
          </p:cNvSpPr>
          <p:nvPr>
            <p:ph type="body" sz="quarter" idx="22"/>
          </p:nvPr>
        </p:nvSpPr>
        <p:spPr>
          <a:xfrm>
            <a:off x="2014428" y="7709024"/>
            <a:ext cx="2085985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0" name="Click to edit text"/>
          <p:cNvSpPr txBox="1">
            <a:spLocks noGrp="1"/>
          </p:cNvSpPr>
          <p:nvPr>
            <p:ph type="body" sz="quarter" idx="23"/>
          </p:nvPr>
        </p:nvSpPr>
        <p:spPr>
          <a:xfrm>
            <a:off x="4892252" y="7709024"/>
            <a:ext cx="18005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1" name="Click to edit text"/>
          <p:cNvSpPr txBox="1">
            <a:spLocks noGrp="1"/>
          </p:cNvSpPr>
          <p:nvPr>
            <p:ph type="body" sz="quarter" idx="24"/>
          </p:nvPr>
        </p:nvSpPr>
        <p:spPr>
          <a:xfrm>
            <a:off x="7575961" y="7709024"/>
            <a:ext cx="20859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2" name="Click to edit text"/>
          <p:cNvSpPr txBox="1">
            <a:spLocks noGrp="1"/>
          </p:cNvSpPr>
          <p:nvPr>
            <p:ph type="body" sz="quarter" idx="25"/>
          </p:nvPr>
        </p:nvSpPr>
        <p:spPr>
          <a:xfrm>
            <a:off x="21087688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3" name="Click to edit text"/>
          <p:cNvSpPr txBox="1">
            <a:spLocks noGrp="1"/>
          </p:cNvSpPr>
          <p:nvPr>
            <p:ph type="body" sz="quarter" idx="26"/>
          </p:nvPr>
        </p:nvSpPr>
        <p:spPr>
          <a:xfrm>
            <a:off x="10253262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4" name="Click to edit text"/>
          <p:cNvSpPr txBox="1">
            <a:spLocks noGrp="1"/>
          </p:cNvSpPr>
          <p:nvPr>
            <p:ph type="body" sz="quarter" idx="27"/>
          </p:nvPr>
        </p:nvSpPr>
        <p:spPr>
          <a:xfrm>
            <a:off x="13064587" y="7709024"/>
            <a:ext cx="2231207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5" name="Click to edit text"/>
          <p:cNvSpPr txBox="1">
            <a:spLocks noGrp="1"/>
          </p:cNvSpPr>
          <p:nvPr>
            <p:ph type="body" sz="quarter" idx="28"/>
          </p:nvPr>
        </p:nvSpPr>
        <p:spPr>
          <a:xfrm>
            <a:off x="15799711" y="7709024"/>
            <a:ext cx="1866663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6" name="Click to edit text"/>
          <p:cNvSpPr txBox="1">
            <a:spLocks noGrp="1"/>
          </p:cNvSpPr>
          <p:nvPr>
            <p:ph type="body" sz="quarter" idx="29"/>
          </p:nvPr>
        </p:nvSpPr>
        <p:spPr>
          <a:xfrm>
            <a:off x="18303364" y="7709024"/>
            <a:ext cx="2085986" cy="875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AD44B-204B-EB48-A4BA-74CCCEDE2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850" y="5791202"/>
            <a:ext cx="19926300" cy="3048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Gree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709" name="“Insert quote in here”"/>
          <p:cNvSpPr txBox="1">
            <a:spLocks noGrp="1"/>
          </p:cNvSpPr>
          <p:nvPr>
            <p:ph type="body" sz="quarter" idx="15"/>
          </p:nvPr>
        </p:nvSpPr>
        <p:spPr>
          <a:xfrm>
            <a:off x="11625477" y="3424511"/>
            <a:ext cx="10695848" cy="113492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 sz="5000"/>
            </a:lvl1pPr>
          </a:lstStyle>
          <a:p>
            <a:r>
              <a:t>“Insert quote in here”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16E8E2-A6F0-EA4D-A809-4E19038BA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764DA-FEC4-AB48-ABF9-1239EE53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C3BCCCEF-395F-C845-A686-8F3261EE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5699" y="1431495"/>
            <a:ext cx="9081287" cy="10751647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964098F9-A69C-9148-A638-4056E15D1B8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hort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Text"/>
          <p:cNvSpPr txBox="1">
            <a:spLocks noGrp="1"/>
          </p:cNvSpPr>
          <p:nvPr>
            <p:ph type="title"/>
          </p:nvPr>
        </p:nvSpPr>
        <p:spPr>
          <a:xfrm>
            <a:off x="5830223" y="5518707"/>
            <a:ext cx="12723554" cy="1320801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t>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57695-E36E-A94C-8D32-D79595D2A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06761"/>
            <a:ext cx="914400" cy="469900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3B88705-D85B-A746-979A-7EF56FF139A7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6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Thank you"/>
          <p:cNvSpPr txBox="1"/>
          <p:nvPr/>
        </p:nvSpPr>
        <p:spPr>
          <a:xfrm>
            <a:off x="3571128" y="5525057"/>
            <a:ext cx="9091651" cy="1146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3C146-D527-3A4E-AF47-0D4E11912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0929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5406B0F0-8F6C-5F41-8105-92A309C65866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Purpl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4C3C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56B39-A64A-FE47-81BD-838F8C170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FEC6BDFE-1513-B844-B0E0-5EE1576D7306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Quart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7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199" y="4678660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EA2C9-A52C-954B-A6A9-63C197029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8BD05-A3AA-204F-9845-F5868634E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451A7EAF-1F0D-6B47-A8F5-525626B8E0A5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489199" y="8778913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45AE038-64FC-CF4A-8395-DF54900BBCFA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12859833" y="8778913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0287167F-E90D-4A43-9BEA-744457238A5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12859833" y="4678660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BA3CECF-FCFF-DC40-9A2E-4B06293ADF84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Grey 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C2E0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A5EF1-69DE-E54D-90D3-73C978921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1CCF6710-EA4B-8149-9B46-22BFCCEEBFB1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- Imag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concierge.jpg" descr="concie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0E597-B4A8-2D42-A8BA-A312804FE3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6" name="Copyright © 2019 Sinch. All rights reserved. NDA Confidential.">
            <a:extLst>
              <a:ext uri="{FF2B5EF4-FFF2-40B4-BE49-F238E27FC236}">
                <a16:creationId xmlns:a16="http://schemas.microsoft.com/office/drawing/2014/main" id="{F49ED831-BD49-6E4E-B86F-EF32E0B56094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- Image 2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travellerBubble.jpg" descr="travellerBub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Thank you"/>
          <p:cNvSpPr txBox="1"/>
          <p:nvPr/>
        </p:nvSpPr>
        <p:spPr>
          <a:xfrm>
            <a:off x="3571128" y="5525057"/>
            <a:ext cx="909165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  <p:pic>
        <p:nvPicPr>
          <p:cNvPr id="8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CAC6D-BEFF-C341-88AA-4D20F3585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6" name="Copyright © 2019 Sinch. All rights reserved. NDA Confidential.">
            <a:extLst>
              <a:ext uri="{FF2B5EF4-FFF2-40B4-BE49-F238E27FC236}">
                <a16:creationId xmlns:a16="http://schemas.microsoft.com/office/drawing/2014/main" id="{CBB199E6-3A06-ED4E-BBA1-AFE8E533572C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Library par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905" name="Icon library"/>
          <p:cNvSpPr txBox="1"/>
          <p:nvPr/>
        </p:nvSpPr>
        <p:spPr>
          <a:xfrm>
            <a:off x="2387600" y="1431495"/>
            <a:ext cx="1126976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Icon library</a:t>
            </a:r>
          </a:p>
        </p:txBody>
      </p:sp>
      <p:sp>
        <p:nvSpPr>
          <p:cNvPr id="906" name="Messaging"/>
          <p:cNvSpPr txBox="1"/>
          <p:nvPr/>
        </p:nvSpPr>
        <p:spPr>
          <a:xfrm>
            <a:off x="2387600" y="6270404"/>
            <a:ext cx="1839665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Messaging</a:t>
            </a:r>
          </a:p>
        </p:txBody>
      </p:sp>
      <p:sp>
        <p:nvSpPr>
          <p:cNvPr id="907" name="Fraud &amp; Security"/>
          <p:cNvSpPr txBox="1"/>
          <p:nvPr/>
        </p:nvSpPr>
        <p:spPr>
          <a:xfrm>
            <a:off x="5998319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Fraud &amp; Security</a:t>
            </a:r>
          </a:p>
        </p:txBody>
      </p:sp>
      <p:sp>
        <p:nvSpPr>
          <p:cNvPr id="908" name="Enterprise Messenger"/>
          <p:cNvSpPr txBox="1"/>
          <p:nvPr/>
        </p:nvSpPr>
        <p:spPr>
          <a:xfrm>
            <a:off x="9609038" y="6270404"/>
            <a:ext cx="1839665" cy="11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Enterprise Messenger</a:t>
            </a:r>
          </a:p>
        </p:txBody>
      </p:sp>
      <p:sp>
        <p:nvSpPr>
          <p:cNvPr id="909" name="Business Support Systems"/>
          <p:cNvSpPr txBox="1"/>
          <p:nvPr/>
        </p:nvSpPr>
        <p:spPr>
          <a:xfrm>
            <a:off x="13048853" y="6270404"/>
            <a:ext cx="2181474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Business Support Systems</a:t>
            </a:r>
          </a:p>
        </p:txBody>
      </p:sp>
      <p:sp>
        <p:nvSpPr>
          <p:cNvPr id="910" name="Users"/>
          <p:cNvSpPr txBox="1"/>
          <p:nvPr/>
        </p:nvSpPr>
        <p:spPr>
          <a:xfrm>
            <a:off x="16830476" y="6270404"/>
            <a:ext cx="1839666" cy="69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Users</a:t>
            </a:r>
          </a:p>
        </p:txBody>
      </p:sp>
      <p:sp>
        <p:nvSpPr>
          <p:cNvPr id="911" name="Time"/>
          <p:cNvSpPr txBox="1"/>
          <p:nvPr/>
        </p:nvSpPr>
        <p:spPr>
          <a:xfrm>
            <a:off x="20441195" y="6270404"/>
            <a:ext cx="1839666" cy="118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Time</a:t>
            </a:r>
          </a:p>
        </p:txBody>
      </p:sp>
      <p:sp>
        <p:nvSpPr>
          <p:cNvPr id="912" name="Tag"/>
          <p:cNvSpPr txBox="1"/>
          <p:nvPr/>
        </p:nvSpPr>
        <p:spPr>
          <a:xfrm>
            <a:off x="2387600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Tag</a:t>
            </a:r>
          </a:p>
        </p:txBody>
      </p:sp>
      <p:sp>
        <p:nvSpPr>
          <p:cNvPr id="913" name="Shopping cart"/>
          <p:cNvSpPr txBox="1"/>
          <p:nvPr/>
        </p:nvSpPr>
        <p:spPr>
          <a:xfrm>
            <a:off x="5998319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Shopping cart</a:t>
            </a:r>
          </a:p>
        </p:txBody>
      </p:sp>
      <p:sp>
        <p:nvSpPr>
          <p:cNvPr id="914" name="Sender ID"/>
          <p:cNvSpPr txBox="1"/>
          <p:nvPr/>
        </p:nvSpPr>
        <p:spPr>
          <a:xfrm>
            <a:off x="9438133" y="10977649"/>
            <a:ext cx="218147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Sender ID</a:t>
            </a:r>
          </a:p>
        </p:txBody>
      </p:sp>
      <p:sp>
        <p:nvSpPr>
          <p:cNvPr id="915" name="Robot"/>
          <p:cNvSpPr txBox="1"/>
          <p:nvPr/>
        </p:nvSpPr>
        <p:spPr>
          <a:xfrm>
            <a:off x="13219757" y="10977649"/>
            <a:ext cx="1839665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Robot</a:t>
            </a:r>
          </a:p>
        </p:txBody>
      </p:sp>
      <p:sp>
        <p:nvSpPr>
          <p:cNvPr id="916" name="Requirements"/>
          <p:cNvSpPr txBox="1"/>
          <p:nvPr/>
        </p:nvSpPr>
        <p:spPr>
          <a:xfrm>
            <a:off x="16577121" y="10977649"/>
            <a:ext cx="234637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Requirements</a:t>
            </a:r>
          </a:p>
        </p:txBody>
      </p:sp>
      <p:sp>
        <p:nvSpPr>
          <p:cNvPr id="917" name="Bell"/>
          <p:cNvSpPr txBox="1"/>
          <p:nvPr/>
        </p:nvSpPr>
        <p:spPr>
          <a:xfrm>
            <a:off x="20441195" y="10977649"/>
            <a:ext cx="1839666" cy="11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Bell</a:t>
            </a:r>
          </a:p>
        </p:txBody>
      </p:sp>
      <p:pic>
        <p:nvPicPr>
          <p:cNvPr id="9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80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99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919" y="3746566"/>
            <a:ext cx="1999903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9638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0357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1076" y="3755280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480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199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919" y="8433921"/>
            <a:ext cx="1999903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9638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50357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61076" y="8433921"/>
            <a:ext cx="1999904" cy="199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4AD852-5F11-D744-B513-4222EA5C2F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C2070-CE26-E543-AD00-D48C37AAF7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34" name="Rectangle">
            <a:extLst>
              <a:ext uri="{FF2B5EF4-FFF2-40B4-BE49-F238E27FC236}">
                <a16:creationId xmlns:a16="http://schemas.microsoft.com/office/drawing/2014/main" id="{54D1C7D2-5A9A-E04B-861D-03A7B1E94F96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4k-wallpaper-architecture-blur-1236703.jpg" descr="4k-wallpaper-architecture-blur-1236703.jpg"/>
          <p:cNvPicPr>
            <a:picLocks noChangeAspect="1"/>
          </p:cNvPicPr>
          <p:nvPr/>
        </p:nvPicPr>
        <p:blipFill>
          <a:blip r:embed="rId2">
            <a:alphaModFix amt="14401"/>
          </a:blip>
          <a:srcRect t="33924" b="28336"/>
          <a:stretch>
            <a:fillRect/>
          </a:stretch>
        </p:blipFill>
        <p:spPr>
          <a:xfrm>
            <a:off x="1" y="-1554567"/>
            <a:ext cx="31584814" cy="17879670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Title Text"/>
          <p:cNvSpPr txBox="1">
            <a:spLocks noGrp="1"/>
          </p:cNvSpPr>
          <p:nvPr>
            <p:ph type="title"/>
          </p:nvPr>
        </p:nvSpPr>
        <p:spPr>
          <a:xfrm>
            <a:off x="1031880" y="3441870"/>
            <a:ext cx="10052968" cy="4314132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9600" b="0">
                <a:solidFill>
                  <a:schemeClr val="accent4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52512" y="8251466"/>
            <a:ext cx="10033212" cy="240908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1pPr>
            <a:lvl2pPr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2pPr>
            <a:lvl3pPr marL="457200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3pPr>
            <a:lvl4pPr marL="904874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4pPr>
            <a:lvl5pPr marL="1358900" indent="-457200">
              <a:lnSpc>
                <a:spcPct val="85000"/>
              </a:lnSpc>
              <a:defRPr sz="56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236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079" y="12521979"/>
            <a:ext cx="4844050" cy="7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Confidential &amp; Proprietary © 2019 Sinch Engage"/>
          <p:cNvSpPr txBox="1"/>
          <p:nvPr/>
        </p:nvSpPr>
        <p:spPr>
          <a:xfrm>
            <a:off x="763359" y="12864203"/>
            <a:ext cx="604973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/>
              <a:t>Confidential &amp; Proprietary © 2019 Sinch Engage</a:t>
            </a:r>
          </a:p>
        </p:txBody>
      </p:sp>
      <p:sp>
        <p:nvSpPr>
          <p:cNvPr id="1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75167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308639E-7270-48F0-84B2-5CB89247F5B2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1EFA20B5-9590-4719-B886-D7771D627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599" y="1431495"/>
            <a:ext cx="18719999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EDDA99-B90B-406F-BA56-705B70647A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6912" y="3548447"/>
            <a:ext cx="7626088" cy="9028787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9" name="Image 8" descr="Une image contenant signe&#10;&#10;Description générée automatiquement">
            <a:extLst>
              <a:ext uri="{FF2B5EF4-FFF2-40B4-BE49-F238E27FC236}">
                <a16:creationId xmlns:a16="http://schemas.microsoft.com/office/drawing/2014/main" id="{FE7DB564-7065-4316-9FC8-B1551C840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0" y="447424"/>
            <a:ext cx="1961316" cy="844674"/>
          </a:xfrm>
          <a:prstGeom prst="rect">
            <a:avLst/>
          </a:prstGeom>
        </p:spPr>
      </p:pic>
      <p:pic>
        <p:nvPicPr>
          <p:cNvPr id="10" name="Image 9" descr="Une image contenant signe&#10;&#10;Description générée automatiquement">
            <a:extLst>
              <a:ext uri="{FF2B5EF4-FFF2-40B4-BE49-F238E27FC236}">
                <a16:creationId xmlns:a16="http://schemas.microsoft.com/office/drawing/2014/main" id="{BA8F9CBA-ED90-4143-A794-C89E6D102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1" y="12784008"/>
            <a:ext cx="1241604" cy="534718"/>
          </a:xfrm>
          <a:prstGeom prst="rect">
            <a:avLst/>
          </a:prstGeom>
        </p:spPr>
      </p:pic>
      <p:sp>
        <p:nvSpPr>
          <p:cNvPr id="11" name="Copyright © 2019 Sinch. All rights reserved. NDA Confidential.">
            <a:extLst>
              <a:ext uri="{FF2B5EF4-FFF2-40B4-BE49-F238E27FC236}">
                <a16:creationId xmlns:a16="http://schemas.microsoft.com/office/drawing/2014/main" id="{14C43519-2D8A-4EB7-886F-A33D4878D8F2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</a:t>
            </a:r>
            <a:r>
              <a:rPr lang="fr-FR"/>
              <a:t>Sinch</a:t>
            </a:r>
            <a:r>
              <a:t>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91425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Title-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4366" y="9016823"/>
            <a:ext cx="11709636" cy="46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192" y="1566053"/>
            <a:ext cx="19775668" cy="1688190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48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2000"/>
              </a:spcBef>
              <a:buFont typeface="Arial" panose="020B0604020202020204" pitchFamily="34" charset="0"/>
            </a:pPr>
            <a:r>
              <a:rPr lang="en-US" dirty="0"/>
              <a:t>Title-Only Layout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1536192" y="3735156"/>
            <a:ext cx="621792" cy="7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90DBB-69E8-094F-9F7D-5D6A482AA9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88132" y="12712700"/>
            <a:ext cx="1003300" cy="1003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E4841-C9BE-EE48-ADBB-317C9F9AC3D7}"/>
              </a:ext>
            </a:extLst>
          </p:cNvPr>
          <p:cNvSpPr/>
          <p:nvPr userDrawn="1"/>
        </p:nvSpPr>
        <p:spPr>
          <a:xfrm>
            <a:off x="22253676" y="12714612"/>
            <a:ext cx="1036320" cy="1003296"/>
          </a:xfrm>
          <a:prstGeom prst="rect">
            <a:avLst/>
          </a:prstGeom>
          <a:solidFill>
            <a:srgbClr val="424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650AB-1AEC-3C49-9772-BD9B67E511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19088" y="13033699"/>
            <a:ext cx="705496" cy="36512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7D9FF9-2917-C542-ADDC-4416CC485BC6}"/>
              </a:ext>
            </a:extLst>
          </p:cNvPr>
          <p:cNvSpPr txBox="1">
            <a:spLocks/>
          </p:cNvSpPr>
          <p:nvPr userDrawn="1"/>
        </p:nvSpPr>
        <p:spPr>
          <a:xfrm>
            <a:off x="1094005" y="12668573"/>
            <a:ext cx="513306" cy="730250"/>
          </a:xfrm>
          <a:prstGeom prst="rect">
            <a:avLst/>
          </a:prstGeom>
        </p:spPr>
        <p:txBody>
          <a:bodyPr vert="horz" lIns="182880" tIns="91440" rIns="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Helvetica Neue Thin" panose="020B0403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D5E96-FD29-5841-BB83-52C5B12CAB37}" type="slidenum">
              <a:rPr kumimoji="0" lang="en-US" sz="2000" b="0" i="0" u="none" strike="noStrike" kern="1200" cap="none" spc="0" normalizeH="0" baseline="0" smtClean="0">
                <a:ln>
                  <a:noFill/>
                </a:ln>
                <a:solidFill>
                  <a:srgbClr val="8B8580"/>
                </a:solidFill>
                <a:effectLst/>
                <a:uLnTx/>
                <a:uFillTx/>
                <a:latin typeface="Oracle Sans"/>
                <a:ea typeface="+mn-ea"/>
                <a:cs typeface="Oracle Sans" panose="020B0503020204020204" pitchFamily="34" charset="0"/>
              </a:rPr>
              <a:pPr/>
              <a:t>‹#›</a:t>
            </a:fld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8B8580"/>
              </a:solidFill>
              <a:effectLst/>
              <a:uLnTx/>
              <a:uFillTx/>
              <a:latin typeface="Oracle Sans"/>
              <a:ea typeface="+mn-ea"/>
              <a:cs typeface="Oracle Sans" panose="020B0503020204020204" pitchFamily="34" charset="0"/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CD4A87C6-47FC-5640-9FB0-CA02F7E12841}"/>
              </a:ext>
            </a:extLst>
          </p:cNvPr>
          <p:cNvSpPr txBox="1">
            <a:spLocks/>
          </p:cNvSpPr>
          <p:nvPr userDrawn="1"/>
        </p:nvSpPr>
        <p:spPr>
          <a:xfrm>
            <a:off x="2255519" y="12728313"/>
            <a:ext cx="11490758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8B8078"/>
                </a:solidFill>
                <a:latin typeface="+mn-lt"/>
                <a:ea typeface="+mn-ea"/>
                <a:cs typeface="Oracle Sans" panose="020B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>
                <a:solidFill>
                  <a:srgbClr val="8B8580"/>
                </a:solidFill>
                <a:latin typeface="Oracle Sans"/>
              </a:rPr>
              <a:t>Copyright © 2020, Oracle and/or its affiliates  |  Confidential: Restricted</a:t>
            </a:r>
          </a:p>
        </p:txBody>
      </p:sp>
    </p:spTree>
    <p:extLst>
      <p:ext uri="{BB962C8B-B14F-4D97-AF65-F5344CB8AC3E}">
        <p14:creationId xmlns:p14="http://schemas.microsoft.com/office/powerpoint/2010/main" val="3363153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6 Content Box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1879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031879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87859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87859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6343843" y="3575050"/>
            <a:ext cx="1416286" cy="1416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6343843" y="7866299"/>
            <a:ext cx="1416286" cy="1416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Content Placeholder 12"/>
          <p:cNvSpPr txBox="1">
            <a:spLocks noGrp="1"/>
          </p:cNvSpPr>
          <p:nvPr>
            <p:ph type="body" sz="quarter" idx="19"/>
          </p:nvPr>
        </p:nvSpPr>
        <p:spPr>
          <a:xfrm>
            <a:off x="1031876" y="9490827"/>
            <a:ext cx="7008280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four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6" name="Content Placeholder 13"/>
          <p:cNvSpPr txBox="1">
            <a:spLocks noGrp="1"/>
          </p:cNvSpPr>
          <p:nvPr>
            <p:ph type="body" sz="quarter" idx="20"/>
          </p:nvPr>
        </p:nvSpPr>
        <p:spPr>
          <a:xfrm>
            <a:off x="8687859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two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7" name="Content Placeholder 14"/>
          <p:cNvSpPr txBox="1">
            <a:spLocks noGrp="1"/>
          </p:cNvSpPr>
          <p:nvPr>
            <p:ph type="body" sz="quarter" idx="21"/>
          </p:nvPr>
        </p:nvSpPr>
        <p:spPr>
          <a:xfrm>
            <a:off x="8687859" y="9490827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five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8" name="Content Placeholder 1"/>
          <p:cNvSpPr txBox="1">
            <a:spLocks noGrp="1"/>
          </p:cNvSpPr>
          <p:nvPr>
            <p:ph type="body" sz="quarter" idx="22"/>
          </p:nvPr>
        </p:nvSpPr>
        <p:spPr>
          <a:xfrm>
            <a:off x="16343843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three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type="body" sz="quarter" idx="23"/>
          </p:nvPr>
        </p:nvSpPr>
        <p:spPr>
          <a:xfrm>
            <a:off x="16343847" y="9490827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six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0" name="Content Placeholder 11"/>
          <p:cNvSpPr txBox="1">
            <a:spLocks noGrp="1"/>
          </p:cNvSpPr>
          <p:nvPr>
            <p:ph type="body" sz="quarter" idx="24"/>
          </p:nvPr>
        </p:nvSpPr>
        <p:spPr>
          <a:xfrm>
            <a:off x="1031879" y="5195181"/>
            <a:ext cx="7008278" cy="2444438"/>
          </a:xfrm>
          <a:prstGeom prst="rect">
            <a:avLst/>
          </a:prstGeom>
        </p:spPr>
        <p:txBody>
          <a:bodyPr/>
          <a:lstStyle>
            <a:lvl2pPr>
              <a:defRPr sz="3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one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5035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Title can span up to 2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ED641-F422-4A64-A928-21CC1E0E13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1878" y="4337049"/>
            <a:ext cx="22320248" cy="835342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18508079" y="11183234"/>
            <a:ext cx="4851534" cy="1541204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6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878" y="3102169"/>
            <a:ext cx="1216024" cy="63590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04BBF-84F9-428A-8EAE-EB5FE2B74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387" y="13038249"/>
            <a:ext cx="1084376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tlas Grotesk Light" pitchFamily="50" charset="0"/>
              </a:defRPr>
            </a:lvl1pPr>
          </a:lstStyle>
          <a:p>
            <a:r>
              <a:rPr lang="en-GB"/>
              <a:t>Copyright© 2018 Sinch. All rights reserved. NDA Confidential.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C2D1D1C-8329-4A3A-9B7C-F0BF2C625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50450" y="12982185"/>
            <a:ext cx="701676" cy="276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+ Content">
    <p:bg>
      <p:bgPr>
        <a:solidFill>
          <a:srgbClr val="333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10" name="Picture 10" descr="Picture 10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508079" y="12521979"/>
            <a:ext cx="4844050" cy="7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Confidential &amp; Proprietary © 2019 Sinch Engage"/>
          <p:cNvSpPr txBox="1"/>
          <p:nvPr/>
        </p:nvSpPr>
        <p:spPr>
          <a:xfrm>
            <a:off x="763359" y="12864203"/>
            <a:ext cx="604973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/>
              <a:t>Confidential &amp; Proprietary © 2019 Sinch Engage</a:t>
            </a:r>
          </a:p>
        </p:txBody>
      </p:sp>
      <p:sp>
        <p:nvSpPr>
          <p:cNvPr id="912" name="Content Placeholder 5"/>
          <p:cNvSpPr txBox="1">
            <a:spLocks noGrp="1"/>
          </p:cNvSpPr>
          <p:nvPr>
            <p:ph type="body" idx="13"/>
          </p:nvPr>
        </p:nvSpPr>
        <p:spPr>
          <a:xfrm>
            <a:off x="1031879" y="3575049"/>
            <a:ext cx="22320250" cy="835342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First level of text, no bullet point, Atlas Grotesk Bold, 20 pt.</a:t>
            </a:r>
          </a:p>
          <a:p>
            <a:pPr lvl="1">
              <a:defRPr sz="18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Second level of text, no bullet point, Atlas Grotesk Regular, 18 pt.</a:t>
            </a:r>
          </a:p>
          <a:p>
            <a:pPr lvl="1">
              <a:defRPr sz="18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Lorem ipsum dolor sit amet, consectetur adipiscing elit, sed do eiusmod tempor incididunt ut labore </a:t>
            </a:r>
            <a:br/>
            <a:r>
              <a:t>et dolore magna aliqua. Ut enim ad minim veniam, quis nostrud exercitation ullamco laboris nisi ut aliquip ex ea commodo consequat.</a:t>
            </a:r>
          </a:p>
          <a:p>
            <a:pPr lvl="1">
              <a:defRPr sz="18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Duis aute irure dolor in reprehenderit in voluptate velit esse cillum dolore eu fugiat nulla pariatur. </a:t>
            </a:r>
          </a:p>
          <a:p>
            <a:pPr marL="457200" lvl="2" indent="-457200">
              <a:buClr>
                <a:schemeClr val="accent3"/>
              </a:buClr>
              <a:buFont typeface="Arial"/>
              <a:defRPr sz="16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Third level of text, Atlas Grotesk Regular, 16 pt.</a:t>
            </a:r>
          </a:p>
          <a:p>
            <a:pPr marL="904874" lvl="3" indent="-457200">
              <a:spcBef>
                <a:spcPts val="1000"/>
              </a:spcBef>
              <a:buClr>
                <a:schemeClr val="accent3"/>
              </a:buClr>
              <a:buFont typeface="Arial"/>
              <a:defRPr sz="14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Fourth level of text, Atlas Grotesk Regular, 14 pt.</a:t>
            </a:r>
          </a:p>
          <a:p>
            <a:pPr marL="1358900" lvl="4" indent="-457200">
              <a:spcBef>
                <a:spcPts val="1000"/>
              </a:spcBef>
              <a:buClr>
                <a:schemeClr val="accent3"/>
              </a:buClr>
              <a:buFont typeface="Arial"/>
              <a:defRPr sz="1200" b="0">
                <a:solidFill>
                  <a:srgbClr val="FFFFFF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Fifth level of text, Atlas Grotesk Regular, 12 pt.</a:t>
            </a:r>
          </a:p>
        </p:txBody>
      </p:sp>
      <p:sp>
        <p:nvSpPr>
          <p:cNvPr id="9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46530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4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199" y="4678660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390E4-ADFC-174C-BC66-073C9B2C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FBCF0-CE50-0642-B93D-35AFE3548A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CC51DA99-8B73-5C4D-BF88-58C4A9F3DF5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7418038" y="4678660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99525148-A95D-544B-8F6E-F190A36616F0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12279970" y="4678659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D1E4E9BC-E5B5-3241-A3CA-1245E3A62AB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17141902" y="4678658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818EBCAB-0322-9E43-9D67-6444588F463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8C5EA4A-F6D1-442E-88E8-E13203476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879" y="876300"/>
            <a:ext cx="22320246" cy="17283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4E3882E-AB3D-41C1-8D70-250AA8043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387" y="13038249"/>
            <a:ext cx="1084376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Copyright© 2018 Sinch. All rights reserved. NDA Confidential.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6043684-9CC9-4F26-B66F-FBBF64416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50450" y="12982185"/>
            <a:ext cx="701676" cy="276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fld id="{514CC43E-DCED-AD4E-A595-9DAC056F346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Graphic 5">
            <a:extLst>
              <a:ext uri="{FF2B5EF4-FFF2-40B4-BE49-F238E27FC236}">
                <a16:creationId xmlns:a16="http://schemas.microsoft.com/office/drawing/2014/main" id="{ED46C8B8-D995-4BA3-A693-25ABB8B10ECF}"/>
              </a:ext>
            </a:extLst>
          </p:cNvPr>
          <p:cNvSpPr/>
          <p:nvPr/>
        </p:nvSpPr>
        <p:spPr>
          <a:xfrm>
            <a:off x="18508079" y="11183234"/>
            <a:ext cx="4851534" cy="1541204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600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46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2CFA05C2-DD20-C742-A26D-A836F9555F36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239407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18508081" y="11183234"/>
            <a:ext cx="4851534" cy="1541204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6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878" y="3102171"/>
            <a:ext cx="1216024" cy="63590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A6DC0-8378-48A0-86D3-A12DB65A5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389" y="13038251"/>
            <a:ext cx="1084376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tlas Grotesk Light" pitchFamily="50" charset="0"/>
              </a:defRPr>
            </a:lvl1pPr>
          </a:lstStyle>
          <a:p>
            <a:r>
              <a:rPr lang="en-GB"/>
              <a:t>Copyright© 2018 Sinch. All rights reserved. NDA Confidential.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F4EFDA8-2FF0-4138-B807-8B25F1DC5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50450" y="12982187"/>
            <a:ext cx="701676" cy="276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 + Bubble + Key Me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39B13-34AD-4A70-93ED-6D068057A7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E96F48-6606-E54F-8FB2-A2F25CF03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"/>
          <a:stretch/>
        </p:blipFill>
        <p:spPr>
          <a:xfrm>
            <a:off x="1031878" y="1025528"/>
            <a:ext cx="3886200" cy="202992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ADBDC0-A6D5-FF46-95E9-E2AAC14ECC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279" y="3370141"/>
            <a:ext cx="10271122" cy="6988446"/>
          </a:xfrm>
        </p:spPr>
        <p:txBody>
          <a:bodyPr anchor="ctr">
            <a:noAutofit/>
          </a:bodyPr>
          <a:lstStyle>
            <a:lvl1pPr algn="ctr">
              <a:defRPr sz="5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diam.</a:t>
            </a:r>
          </a:p>
        </p:txBody>
      </p:sp>
    </p:spTree>
    <p:extLst>
      <p:ext uri="{BB962C8B-B14F-4D97-AF65-F5344CB8AC3E}">
        <p14:creationId xmlns:p14="http://schemas.microsoft.com/office/powerpoint/2010/main" val="36721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4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ED641-F422-4A64-A928-21CC1E0E13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1878" y="4337051"/>
            <a:ext cx="10836272" cy="3833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18508079" y="11183234"/>
            <a:ext cx="4851534" cy="1541204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6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878" y="3102169"/>
            <a:ext cx="1216024" cy="635902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20DFE21-D413-44F0-AF7C-5A680C544B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1878" y="8859047"/>
            <a:ext cx="10836272" cy="3833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69E0934-C7DC-423E-9FBE-C7E1D1628E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15850" y="4337051"/>
            <a:ext cx="10836272" cy="3833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66CD23C-FE9E-44EB-9CB0-8BC5FAECE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15850" y="8859047"/>
            <a:ext cx="10836272" cy="3833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FC33C-2C92-4000-9449-8FD9DD8665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Copyright© 2018 Sinch. All rights reserved. NDA Confidential.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0F393-FE84-4313-B335-5F1C8C7C45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 + Colou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62E98-9C3E-42F6-8C85-EAD2842154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Copyright© 2018 Sinch. All rights reserved. NDA Confidential.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5115A-78B7-4FB8-B381-51ACB10D1E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B60651-ECBC-46D8-9A62-4C65881C7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" t="237" r="-1"/>
          <a:stretch/>
        </p:blipFill>
        <p:spPr>
          <a:xfrm>
            <a:off x="1031878" y="1025528"/>
            <a:ext cx="3886200" cy="20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Red">
    <p:bg>
      <p:bgPr>
        <a:solidFill>
          <a:srgbClr val="DF3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2019">
            <a:extLst>
              <a:ext uri="{FF2B5EF4-FFF2-40B4-BE49-F238E27FC236}">
                <a16:creationId xmlns:a16="http://schemas.microsoft.com/office/drawing/2014/main" id="{C71A1200-27A8-1A4C-848C-E00BB89A2D0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003A5A87-3BAD-9746-8D51-03DA0908A51C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9568366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308639E-7270-48F0-84B2-5CB89247F5B2}"/>
              </a:ext>
            </a:extLst>
          </p:cNvPr>
          <p:cNvSpPr/>
          <p:nvPr userDrawn="1"/>
        </p:nvSpPr>
        <p:spPr>
          <a:xfrm>
            <a:off x="0" y="13525500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1EFA20B5-9590-4719-B886-D7771D627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599" y="1431495"/>
            <a:ext cx="18719999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Copyright © 2019 Sinch. All rights reserved. NDA Confidential.">
            <a:extLst>
              <a:ext uri="{FF2B5EF4-FFF2-40B4-BE49-F238E27FC236}">
                <a16:creationId xmlns:a16="http://schemas.microsoft.com/office/drawing/2014/main" id="{0A1BC94A-3F8A-45DD-9AE9-276BB66BF39E}"/>
              </a:ext>
            </a:extLst>
          </p:cNvPr>
          <p:cNvSpPr txBox="1"/>
          <p:nvPr userDrawn="1"/>
        </p:nvSpPr>
        <p:spPr>
          <a:xfrm>
            <a:off x="2070798" y="12901839"/>
            <a:ext cx="7933822" cy="299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fr-FR"/>
              <a:t>20</a:t>
            </a:r>
            <a:r>
              <a:t> Sinch. All rights reserved. NDA Confidential.</a:t>
            </a: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C9352C98-B142-43E0-A26D-7C399B71C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D755A58E-DB96-4B39-8808-C07E1FD2B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39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© 2019 Sinch. All rights reserved. NDA Confidential.">
            <a:extLst>
              <a:ext uri="{FF2B5EF4-FFF2-40B4-BE49-F238E27FC236}">
                <a16:creationId xmlns:a16="http://schemas.microsoft.com/office/drawing/2014/main" id="{E9F1F6CE-73F9-9B49-99F7-38180E724977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6861449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CCF08-9978-4217-BE69-55B65B4C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DA6E-6CBD-4D6A-986E-984411E15713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47CAD-FABF-4471-B7A5-4213DDC3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18D8C-25DE-462B-BCF1-873BA2F5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BCF4-CD28-46A5-BC9C-D93C7D1B8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4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ey Blank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17165A2F-283B-DD4B-8573-6DCD08C392D2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21</a:t>
            </a:r>
            <a:r>
              <a:rPr>
                <a:solidFill>
                  <a:schemeClr val="bg1"/>
                </a:solidFill>
              </a:rPr>
              <a:t> Sinch. All rights reserved. 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98F63CE0-39D4-E546-87C9-4E2B36813258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6FC82E-C311-4AD3-9480-7132375D135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57150">
            <a:solidFill>
              <a:srgbClr val="55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D595FC9B-1CD8-FE4A-A946-83BCDFA76B09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D2CE5487-BE84-404C-9EF5-9D37A278A007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901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CA48-4749-4F8A-A274-2A7D7266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DAEB7-8A1F-40AB-B9B7-2F7718DA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>
                <a:latin typeface="Arial Black" panose="020B0A04020102020204" pitchFamily="34" charset="0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F74BD-1C49-4F10-AA99-607A6C58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>
            <a:lvl1pPr>
              <a:defRPr>
                <a:latin typeface="Arial Nova Cond" panose="020B0506020202020204" pitchFamily="34" charset="0"/>
              </a:defRPr>
            </a:lvl1pPr>
            <a:lvl2pPr>
              <a:defRPr>
                <a:latin typeface="Arial Nova Cond" panose="020B0506020202020204" pitchFamily="34" charset="0"/>
              </a:defRPr>
            </a:lvl2pPr>
            <a:lvl3pPr>
              <a:defRPr>
                <a:latin typeface="Arial Nova Cond" panose="020B0506020202020204" pitchFamily="34" charset="0"/>
              </a:defRPr>
            </a:lvl3pPr>
            <a:lvl4pPr>
              <a:defRPr>
                <a:latin typeface="Arial Nova Cond" panose="020B0506020202020204" pitchFamily="34" charset="0"/>
              </a:defRPr>
            </a:lvl4pPr>
            <a:lvl5pPr>
              <a:defRPr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302EB-097A-4128-B0E8-113805847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>
                <a:latin typeface="Arial Black" panose="020B0A04020102020204" pitchFamily="34" charset="0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B1282-5B73-4F65-A403-57CC814BA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>
            <a:lvl1pPr>
              <a:defRPr>
                <a:latin typeface="Arial Nova Cond" panose="020B0506020202020204" pitchFamily="34" charset="0"/>
              </a:defRPr>
            </a:lvl1pPr>
            <a:lvl2pPr>
              <a:defRPr>
                <a:latin typeface="Arial Nova Cond" panose="020B0506020202020204" pitchFamily="34" charset="0"/>
              </a:defRPr>
            </a:lvl2pPr>
            <a:lvl3pPr>
              <a:defRPr>
                <a:latin typeface="Arial Nova Cond" panose="020B0506020202020204" pitchFamily="34" charset="0"/>
              </a:defRPr>
            </a:lvl3pPr>
            <a:lvl4pPr>
              <a:defRPr>
                <a:latin typeface="Arial Nova Cond" panose="020B0506020202020204" pitchFamily="34" charset="0"/>
              </a:defRPr>
            </a:lvl4pPr>
            <a:lvl5pPr>
              <a:defRPr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148BB85-F0D3-490D-A205-84C5ECB0D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346" y="12519154"/>
            <a:ext cx="1700484" cy="9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8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/>
          <a:p>
            <a:r>
              <a:t>Click to edit subtitle, can span up to 3 lines</a:t>
            </a:r>
          </a:p>
        </p:txBody>
      </p:sp>
      <p:sp>
        <p:nvSpPr>
          <p:cNvPr id="6" name="DATE 2019">
            <a:extLst>
              <a:ext uri="{FF2B5EF4-FFF2-40B4-BE49-F238E27FC236}">
                <a16:creationId xmlns:a16="http://schemas.microsoft.com/office/drawing/2014/main" id="{B9D00468-465D-3C4E-BD3A-1F014FBD16C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/>
            </a:lvl1pPr>
          </a:lstStyle>
          <a:p>
            <a:r>
              <a:t>DATE 2019 </a:t>
            </a:r>
          </a:p>
        </p:txBody>
      </p:sp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DC4E507F-A249-C248-820F-44210D4535D0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7542397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Purpl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pic>
        <p:nvPicPr>
          <p:cNvPr id="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2019">
            <a:extLst>
              <a:ext uri="{FF2B5EF4-FFF2-40B4-BE49-F238E27FC236}">
                <a16:creationId xmlns:a16="http://schemas.microsoft.com/office/drawing/2014/main" id="{A2972EA8-9FBC-5744-B7F4-4694820AA78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762A6-328F-0145-80FD-F277A07D45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F1293FF5-1A86-F847-9420-58822A3546B2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20</a:t>
            </a:r>
            <a:r>
              <a:rPr>
                <a:solidFill>
                  <a:schemeClr val="bg1"/>
                </a:solidFill>
              </a:rPr>
              <a:t>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4383703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Grey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E08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sp>
        <p:nvSpPr>
          <p:cNvPr id="8" name="DATE 2019">
            <a:extLst>
              <a:ext uri="{FF2B5EF4-FFF2-40B4-BE49-F238E27FC236}">
                <a16:creationId xmlns:a16="http://schemas.microsoft.com/office/drawing/2014/main" id="{DA397BDD-47E2-CB40-B99D-C2924A648CE2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3C99C-A829-A94A-8964-4D5117265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10" name="Copyright © 2019 Sinch. All rights reserved. NDA Confidential.">
            <a:extLst>
              <a:ext uri="{FF2B5EF4-FFF2-40B4-BE49-F238E27FC236}">
                <a16:creationId xmlns:a16="http://schemas.microsoft.com/office/drawing/2014/main" id="{6E91351A-76E1-D149-A0CC-3D0C19AFF4BC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5361810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Red">
    <p:bg>
      <p:bgPr>
        <a:solidFill>
          <a:srgbClr val="DF3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632200" y="6712507"/>
            <a:ext cx="7011889" cy="1320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2019">
            <a:extLst>
              <a:ext uri="{FF2B5EF4-FFF2-40B4-BE49-F238E27FC236}">
                <a16:creationId xmlns:a16="http://schemas.microsoft.com/office/drawing/2014/main" id="{C71A1200-27A8-1A4C-848C-E00BB89A2D0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969174" y="2511999"/>
            <a:ext cx="3471074" cy="36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1600" b="1" cap="all" spc="48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38AD4-E560-D647-A406-F5E240484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608" y="5756386"/>
            <a:ext cx="1206500" cy="622300"/>
          </a:xfrm>
          <a:prstGeom prst="rect">
            <a:avLst/>
          </a:prstGeom>
        </p:spPr>
      </p:pic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003A5A87-3BAD-9746-8D51-03DA0908A51C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406828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BE6EBFA7-5E1F-4247-A848-588F40F46413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87166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© 2019 Sinch. All rights reserved. NDA Confidential.">
            <a:extLst>
              <a:ext uri="{FF2B5EF4-FFF2-40B4-BE49-F238E27FC236}">
                <a16:creationId xmlns:a16="http://schemas.microsoft.com/office/drawing/2014/main" id="{E19A4F6C-B296-4F46-997B-9ADAD1CD3755}"/>
              </a:ext>
            </a:extLst>
          </p:cNvPr>
          <p:cNvSpPr txBox="1"/>
          <p:nvPr userDrawn="1"/>
        </p:nvSpPr>
        <p:spPr>
          <a:xfrm>
            <a:off x="2070798" y="12899370"/>
            <a:ext cx="7933822" cy="30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</a:t>
            </a:r>
            <a:r>
              <a:rPr lang="en-US"/>
              <a:t>21</a:t>
            </a:r>
            <a:r>
              <a:t> Sinch. All rights reserved. 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14247634-1E13-2A42-B720-9EF2B96BAFB5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00211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92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200" y="4678660"/>
            <a:ext cx="9268684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FF97C-A33A-7B43-84CD-A92115C06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E8B1607-ADFC-D84A-ADE4-4A66BDC1330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837532" y="4678660"/>
            <a:ext cx="9268684" cy="7071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95184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Quart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07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199" y="4678660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EA2C9-A52C-954B-A6A9-63C197029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8BD05-A3AA-204F-9845-F5868634E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451A7EAF-1F0D-6B47-A8F5-525626B8E0A5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489199" y="8778913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45AE038-64FC-CF4A-8395-DF54900BBCFA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12859833" y="8778913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0287167F-E90D-4A43-9BEA-744457238A5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12859833" y="4678660"/>
            <a:ext cx="9268685" cy="3068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BA3CECF-FCFF-DC40-9A2E-4B06293ADF84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5557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sh Blue Blank">
    <p:bg>
      <p:bgPr>
        <a:solidFill>
          <a:srgbClr val="B8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C9766CD0-41C1-8942-B33E-7724D71A95B1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1E07BBC8-149E-654E-B593-F8D7607B68B8}"/>
              </a:ext>
            </a:extLst>
          </p:cNvPr>
          <p:cNvSpPr/>
          <p:nvPr userDrawn="1"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24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2402728" y="2780246"/>
            <a:ext cx="7269962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9199" y="4678660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390E4-ADFC-174C-BC66-073C9B2C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FBCF0-CE50-0642-B93D-35AFE3548A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CC51DA99-8B73-5C4D-BF88-58C4A9F3DF5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7418038" y="4678660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99525148-A95D-544B-8F6E-F190A36616F0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12279970" y="4678659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D1E4E9BC-E5B5-3241-A3CA-1245E3A62AB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17141902" y="4678658"/>
            <a:ext cx="4379285" cy="6982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818EBCAB-0322-9E43-9D67-6444588F463D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57149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rple Blank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096B6B90-83C6-194F-8193-A7A59C11EC0D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20</a:t>
            </a:r>
            <a:r>
              <a:rPr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B2BCC-A72B-F245-8697-D81AC519D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3673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ey Blank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17165A2F-283B-DD4B-8573-6DCD08C392D2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Copyright © 20</a:t>
            </a:r>
            <a:r>
              <a:rPr lang="en-US">
                <a:solidFill>
                  <a:schemeClr val="bg1"/>
                </a:solidFill>
              </a:rPr>
              <a:t>20</a:t>
            </a:r>
            <a:r>
              <a:rPr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5ADF3-CBC1-8944-B65E-4AB678F206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189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sh Blue Blank">
    <p:bg>
      <p:bgPr>
        <a:solidFill>
          <a:srgbClr val="B8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6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C9766CD0-41C1-8942-B33E-7724D71A95B1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</a:t>
            </a:r>
            <a:r>
              <a:rPr lang="en-US">
                <a:solidFill>
                  <a:srgbClr val="414B53"/>
                </a:solidFill>
              </a:rPr>
              <a:t>20</a:t>
            </a:r>
            <a:r>
              <a:rPr>
                <a:solidFill>
                  <a:srgbClr val="414B53"/>
                </a:solidFill>
              </a:rPr>
              <a:t> Sinch. All rights reserved. NDA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F6CBF-EEB9-1E41-9201-F9DBD6BDE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507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nk Blank">
    <p:bg>
      <p:bgPr>
        <a:solidFill>
          <a:srgbClr val="F4C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893" y="12382066"/>
            <a:ext cx="2243306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A37B90E6-286C-CE40-B833-01315E6A198D}"/>
              </a:ext>
            </a:extLst>
          </p:cNvPr>
          <p:cNvSpPr txBox="1"/>
          <p:nvPr userDrawn="1"/>
        </p:nvSpPr>
        <p:spPr>
          <a:xfrm>
            <a:off x="2070798" y="12899338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414B53"/>
                </a:solidFill>
              </a:rPr>
              <a:t>Copyright © 20</a:t>
            </a:r>
            <a:r>
              <a:rPr lang="en-US">
                <a:solidFill>
                  <a:srgbClr val="414B53"/>
                </a:solidFill>
              </a:rPr>
              <a:t>20</a:t>
            </a:r>
            <a:r>
              <a:rPr>
                <a:solidFill>
                  <a:srgbClr val="414B53"/>
                </a:solidFill>
              </a:rPr>
              <a:t> Sinch. All rights reserved. NDA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52C38-9429-8849-9E5F-4A0CA0C8D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0258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23" name="Item 1"/>
          <p:cNvSpPr txBox="1">
            <a:spLocks noGrp="1"/>
          </p:cNvSpPr>
          <p:nvPr>
            <p:ph type="body" sz="quarter" idx="13"/>
          </p:nvPr>
        </p:nvSpPr>
        <p:spPr>
          <a:xfrm>
            <a:off x="2402728" y="3911620"/>
            <a:ext cx="5295083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1</a:t>
            </a:r>
          </a:p>
        </p:txBody>
      </p:sp>
      <p:sp>
        <p:nvSpPr>
          <p:cNvPr id="224" name="Item 2"/>
          <p:cNvSpPr txBox="1">
            <a:spLocks noGrp="1"/>
          </p:cNvSpPr>
          <p:nvPr>
            <p:ph type="body" sz="quarter" idx="14"/>
          </p:nvPr>
        </p:nvSpPr>
        <p:spPr>
          <a:xfrm>
            <a:off x="2402728" y="4977963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2</a:t>
            </a:r>
          </a:p>
        </p:txBody>
      </p:sp>
      <p:sp>
        <p:nvSpPr>
          <p:cNvPr id="225" name="Item 3"/>
          <p:cNvSpPr txBox="1">
            <a:spLocks noGrp="1"/>
          </p:cNvSpPr>
          <p:nvPr>
            <p:ph type="body" sz="quarter" idx="15"/>
          </p:nvPr>
        </p:nvSpPr>
        <p:spPr>
          <a:xfrm>
            <a:off x="2402728" y="605904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3</a:t>
            </a:r>
          </a:p>
        </p:txBody>
      </p:sp>
      <p:sp>
        <p:nvSpPr>
          <p:cNvPr id="226" name="Item 4"/>
          <p:cNvSpPr txBox="1">
            <a:spLocks noGrp="1"/>
          </p:cNvSpPr>
          <p:nvPr>
            <p:ph type="body" sz="quarter" idx="16"/>
          </p:nvPr>
        </p:nvSpPr>
        <p:spPr>
          <a:xfrm>
            <a:off x="2402728" y="7114736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4</a:t>
            </a:r>
          </a:p>
        </p:txBody>
      </p:sp>
      <p:sp>
        <p:nvSpPr>
          <p:cNvPr id="227" name="Item 5"/>
          <p:cNvSpPr txBox="1">
            <a:spLocks noGrp="1"/>
          </p:cNvSpPr>
          <p:nvPr>
            <p:ph type="body" sz="quarter" idx="17"/>
          </p:nvPr>
        </p:nvSpPr>
        <p:spPr>
          <a:xfrm>
            <a:off x="2402728" y="8171248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5</a:t>
            </a:r>
          </a:p>
        </p:txBody>
      </p:sp>
      <p:sp>
        <p:nvSpPr>
          <p:cNvPr id="228" name="Item 8"/>
          <p:cNvSpPr txBox="1">
            <a:spLocks noGrp="1"/>
          </p:cNvSpPr>
          <p:nvPr>
            <p:ph type="body" sz="quarter" idx="18"/>
          </p:nvPr>
        </p:nvSpPr>
        <p:spPr>
          <a:xfrm>
            <a:off x="2402728" y="11306596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8 </a:t>
            </a:r>
          </a:p>
        </p:txBody>
      </p:sp>
      <p:sp>
        <p:nvSpPr>
          <p:cNvPr id="229" name="Line"/>
          <p:cNvSpPr/>
          <p:nvPr/>
        </p:nvSpPr>
        <p:spPr>
          <a:xfrm>
            <a:off x="2431251" y="4723248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0" name="Line"/>
          <p:cNvSpPr/>
          <p:nvPr/>
        </p:nvSpPr>
        <p:spPr>
          <a:xfrm>
            <a:off x="2431251" y="5779649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1" name="Line"/>
          <p:cNvSpPr/>
          <p:nvPr/>
        </p:nvSpPr>
        <p:spPr>
          <a:xfrm>
            <a:off x="2431251" y="6848036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>
            <a:off x="2431251" y="7916422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>
            <a:off x="2431251" y="8972934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>
            <a:off x="2431251" y="11066207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5" name="Item 6"/>
          <p:cNvSpPr txBox="1">
            <a:spLocks noGrp="1"/>
          </p:cNvSpPr>
          <p:nvPr>
            <p:ph type="body" sz="quarter" idx="19"/>
          </p:nvPr>
        </p:nvSpPr>
        <p:spPr>
          <a:xfrm>
            <a:off x="2402728" y="923050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6</a:t>
            </a:r>
          </a:p>
        </p:txBody>
      </p:sp>
      <p:sp>
        <p:nvSpPr>
          <p:cNvPr id="236" name="Line"/>
          <p:cNvSpPr/>
          <p:nvPr/>
        </p:nvSpPr>
        <p:spPr>
          <a:xfrm>
            <a:off x="2431251" y="10024467"/>
            <a:ext cx="3196265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7" name="Item 7"/>
          <p:cNvSpPr txBox="1">
            <a:spLocks noGrp="1"/>
          </p:cNvSpPr>
          <p:nvPr>
            <p:ph type="body" sz="quarter" idx="20"/>
          </p:nvPr>
        </p:nvSpPr>
        <p:spPr>
          <a:xfrm>
            <a:off x="2402728" y="10272339"/>
            <a:ext cx="17458945" cy="5334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200"/>
              </a:lnSpc>
              <a:defRPr sz="2800"/>
            </a:pPr>
            <a:r>
              <a:t>Item 7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119B92-9C61-B243-9301-D2F3689CA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46769-1BC1-CB48-B846-8E6BE47B9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5" name="Rectangle">
            <a:extLst>
              <a:ext uri="{FF2B5EF4-FFF2-40B4-BE49-F238E27FC236}">
                <a16:creationId xmlns:a16="http://schemas.microsoft.com/office/drawing/2014/main" id="{548497F4-F1B6-5748-865F-073B1EF8A075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09365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lumn with s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ne"/>
          <p:cNvSpPr/>
          <p:nvPr/>
        </p:nvSpPr>
        <p:spPr>
          <a:xfrm>
            <a:off x="8091695" y="7438983"/>
            <a:ext cx="2724988" cy="0"/>
          </a:xfrm>
          <a:prstGeom prst="line">
            <a:avLst/>
          </a:prstGeom>
          <a:ln w="127000">
            <a:solidFill>
              <a:srgbClr val="58CAE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2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266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58CA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7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16840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268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269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270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271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C2DB0-E798-DF48-AAB8-C7AC10A09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F58C9E-3666-5D43-9D34-88C87D79A2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7C60FF8-FD2B-3042-8155-9D5A1438059A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71188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90FA1BC8-19D8-5C46-AEF0-EC57BF5B850F}"/>
              </a:ext>
            </a:extLst>
          </p:cNvPr>
          <p:cNvSpPr/>
          <p:nvPr userDrawn="1"/>
        </p:nvSpPr>
        <p:spPr>
          <a:xfrm>
            <a:off x="8091695" y="7438983"/>
            <a:ext cx="2680383" cy="0"/>
          </a:xfrm>
          <a:prstGeom prst="line">
            <a:avLst/>
          </a:prstGeom>
          <a:ln w="127000">
            <a:solidFill>
              <a:srgbClr val="C4E28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C3E1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24482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92396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031C7A6-4FBE-FB43-81D9-086A6A2D4619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29052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49C8046E-47F2-DD46-8DE0-5DAAA6211A69}"/>
              </a:ext>
            </a:extLst>
          </p:cNvPr>
          <p:cNvSpPr/>
          <p:nvPr userDrawn="1"/>
        </p:nvSpPr>
        <p:spPr>
          <a:xfrm>
            <a:off x="8091695" y="7438983"/>
            <a:ext cx="2680383" cy="0"/>
          </a:xfrm>
          <a:prstGeom prst="line">
            <a:avLst/>
          </a:prstGeom>
          <a:ln w="127000">
            <a:solidFill>
              <a:srgbClr val="FFC556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2424958" y="3719931"/>
            <a:ext cx="7438104" cy="7438103"/>
          </a:xfrm>
          <a:prstGeom prst="ellipse">
            <a:avLst/>
          </a:prstGeom>
          <a:solidFill>
            <a:srgbClr val="FFC5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2388005" y="5744962"/>
            <a:ext cx="7438104" cy="124482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9300"/>
              </a:lnSpc>
              <a:defRPr sz="7000" b="1" spc="-419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3419183" y="6908800"/>
            <a:ext cx="5449654" cy="2235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406800" y="3342425"/>
            <a:ext cx="8383584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11454406" y="4177970"/>
            <a:ext cx="5449654" cy="792396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17795433" y="4177970"/>
            <a:ext cx="5449653" cy="7112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55400" y="5033563"/>
            <a:ext cx="5449653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17811098" y="5033563"/>
            <a:ext cx="5449654" cy="3471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1pPr>
            <a:lvl2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2pPr>
            <a:lvl3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3pPr>
            <a:lvl4pPr marL="10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4pPr>
            <a:lvl5pPr marL="14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B2245F20-39EA-8B40-B700-4F692F21C595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89704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3592724" y="7842215"/>
            <a:ext cx="5616000" cy="4068000"/>
          </a:xfrm>
          <a:prstGeom prst="rect">
            <a:avLst/>
          </a:prstGeom>
          <a:solidFill>
            <a:srgbClr val="FFDC9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9383924" y="7842215"/>
            <a:ext cx="5616000" cy="4068000"/>
          </a:xfrm>
          <a:prstGeom prst="rect">
            <a:avLst/>
          </a:prstGeom>
          <a:solidFill>
            <a:srgbClr val="EC8B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15175124" y="7842212"/>
            <a:ext cx="5615836" cy="4068000"/>
          </a:xfrm>
          <a:prstGeom prst="rect">
            <a:avLst/>
          </a:prstGeom>
          <a:solidFill>
            <a:srgbClr val="9D69B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15175124" y="5180972"/>
            <a:ext cx="5616151" cy="2708135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3593034" y="5194026"/>
            <a:ext cx="5616151" cy="2708135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9383924" y="5194026"/>
            <a:ext cx="5616151" cy="2708135"/>
          </a:xfrm>
          <a:prstGeom prst="rect">
            <a:avLst/>
          </a:prstGeom>
          <a:solidFill>
            <a:srgbClr val="E03B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2070798" y="12937066"/>
            <a:ext cx="793382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4071027" y="8395742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  <a:lvl6pPr marL="571500" indent="-571500">
              <a:buFont typeface="Arial" panose="020B0604020202020204" pitchFamily="34" charset="0"/>
              <a:buChar char="•"/>
              <a:defRPr/>
            </a:lvl6pPr>
            <a:lvl7pPr marL="0" indent="0">
              <a:buFont typeface="Arial" panose="020B0604020202020204" pitchFamily="34" charset="0"/>
              <a:buNone/>
              <a:defRPr/>
            </a:lvl7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3593040" y="6057064"/>
            <a:ext cx="5608575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9391185" y="6057064"/>
            <a:ext cx="560857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15183734" y="6057064"/>
            <a:ext cx="5607226" cy="8169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854651" y="8395742"/>
            <a:ext cx="4842486" cy="34065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/>
            </a:lvl1pPr>
            <a:lvl2pPr marL="360000" indent="0">
              <a:buFont typeface="Arial" panose="020B0604020202020204" pitchFamily="34" charset="0"/>
              <a:buNone/>
              <a:defRPr sz="2800"/>
            </a:lvl2pPr>
            <a:lvl3pPr marL="720000" indent="0">
              <a:buFont typeface="Arial" panose="020B0604020202020204" pitchFamily="34" charset="0"/>
              <a:buNone/>
              <a:defRPr sz="2800"/>
            </a:lvl3pPr>
            <a:lvl4pPr marL="1080000" indent="0">
              <a:buFont typeface="Arial" panose="020B0604020202020204" pitchFamily="34" charset="0"/>
              <a:buNone/>
              <a:defRPr sz="2800"/>
            </a:lvl4pPr>
            <a:lvl5pPr marL="1440000" indent="0">
              <a:buFont typeface="Arial" panose="020B0604020202020204" pitchFamily="34" charset="0"/>
              <a:buNone/>
              <a:defRPr sz="28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638276" y="8395742"/>
            <a:ext cx="4674697" cy="34065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36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2pPr>
            <a:lvl3pPr marL="72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3pPr>
            <a:lvl4pPr marL="108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4pPr>
            <a:lvl5pPr marL="144000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2429443" y="2871415"/>
            <a:ext cx="7360841" cy="5588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450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2387600" y="1431495"/>
            <a:ext cx="11269762" cy="1383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0708" y="810221"/>
            <a:ext cx="91440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499" y="12827112"/>
            <a:ext cx="914400" cy="29210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6C3AA471-4273-EF4C-A438-CE7C1AE5663E}"/>
              </a:ext>
            </a:extLst>
          </p:cNvPr>
          <p:cNvSpPr/>
          <p:nvPr userDrawn="1"/>
        </p:nvSpPr>
        <p:spPr>
          <a:xfrm>
            <a:off x="0" y="13570104"/>
            <a:ext cx="24384000" cy="19050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5522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2.emf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8.xml"/><Relationship Id="rId63" Type="http://schemas.openxmlformats.org/officeDocument/2006/relationships/slideLayout" Target="../slideLayouts/slideLayout144.xml"/><Relationship Id="rId68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34.xml"/><Relationship Id="rId58" Type="http://schemas.openxmlformats.org/officeDocument/2006/relationships/slideLayout" Target="../slideLayouts/slideLayout139.xml"/><Relationship Id="rId74" Type="http://schemas.openxmlformats.org/officeDocument/2006/relationships/slideLayout" Target="../slideLayouts/slideLayout155.xml"/><Relationship Id="rId79" Type="http://schemas.openxmlformats.org/officeDocument/2006/relationships/theme" Target="../theme/theme2.xml"/><Relationship Id="rId5" Type="http://schemas.openxmlformats.org/officeDocument/2006/relationships/slideLayout" Target="../slideLayouts/slideLayout86.xml"/><Relationship Id="rId61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slideLayout" Target="../slideLayouts/slideLayout129.xml"/><Relationship Id="rId56" Type="http://schemas.openxmlformats.org/officeDocument/2006/relationships/slideLayout" Target="../slideLayouts/slideLayout137.xml"/><Relationship Id="rId64" Type="http://schemas.openxmlformats.org/officeDocument/2006/relationships/slideLayout" Target="../slideLayouts/slideLayout145.xml"/><Relationship Id="rId69" Type="http://schemas.openxmlformats.org/officeDocument/2006/relationships/slideLayout" Target="../slideLayouts/slideLayout150.xml"/><Relationship Id="rId7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89.xml"/><Relationship Id="rId51" Type="http://schemas.openxmlformats.org/officeDocument/2006/relationships/slideLayout" Target="../slideLayouts/slideLayout132.xml"/><Relationship Id="rId72" Type="http://schemas.openxmlformats.org/officeDocument/2006/relationships/slideLayout" Target="../slideLayouts/slideLayout153.xml"/><Relationship Id="rId80" Type="http://schemas.openxmlformats.org/officeDocument/2006/relationships/image" Target="../media/image1.emf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59" Type="http://schemas.openxmlformats.org/officeDocument/2006/relationships/slideLayout" Target="../slideLayouts/slideLayout140.xml"/><Relationship Id="rId67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Relationship Id="rId54" Type="http://schemas.openxmlformats.org/officeDocument/2006/relationships/slideLayout" Target="../slideLayouts/slideLayout135.xml"/><Relationship Id="rId62" Type="http://schemas.openxmlformats.org/officeDocument/2006/relationships/slideLayout" Target="../slideLayouts/slideLayout143.xml"/><Relationship Id="rId70" Type="http://schemas.openxmlformats.org/officeDocument/2006/relationships/slideLayout" Target="../slideLayouts/slideLayout151.xml"/><Relationship Id="rId75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30.xml"/><Relationship Id="rId5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52" Type="http://schemas.openxmlformats.org/officeDocument/2006/relationships/slideLayout" Target="../slideLayouts/slideLayout133.xml"/><Relationship Id="rId60" Type="http://schemas.openxmlformats.org/officeDocument/2006/relationships/slideLayout" Target="../slideLayouts/slideLayout141.xml"/><Relationship Id="rId65" Type="http://schemas.openxmlformats.org/officeDocument/2006/relationships/slideLayout" Target="../slideLayouts/slideLayout146.xml"/><Relationship Id="rId73" Type="http://schemas.openxmlformats.org/officeDocument/2006/relationships/slideLayout" Target="../slideLayouts/slideLayout154.xml"/><Relationship Id="rId78" Type="http://schemas.openxmlformats.org/officeDocument/2006/relationships/slideLayout" Target="../slideLayouts/slideLayout159.xml"/><Relationship Id="rId81" Type="http://schemas.openxmlformats.org/officeDocument/2006/relationships/image" Target="../media/image2.emf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31.xml"/><Relationship Id="rId55" Type="http://schemas.openxmlformats.org/officeDocument/2006/relationships/slideLayout" Target="../slideLayouts/slideLayout136.xml"/><Relationship Id="rId7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88.xml"/><Relationship Id="rId7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66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632200" y="5518707"/>
            <a:ext cx="931842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19B2F-B995-DC45-A6A5-A3027CC8C6ED}"/>
              </a:ext>
            </a:extLst>
          </p:cNvPr>
          <p:cNvPicPr>
            <a:picLocks noChangeAspect="1"/>
          </p:cNvPicPr>
          <p:nvPr userDrawn="1"/>
        </p:nvPicPr>
        <p:blipFill>
          <a:blip r:embed="rId83"/>
          <a:stretch>
            <a:fillRect/>
          </a:stretch>
        </p:blipFill>
        <p:spPr>
          <a:xfrm>
            <a:off x="1884608" y="5750929"/>
            <a:ext cx="12065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8512A-04FB-B24B-912C-10E66C202EB5}"/>
              </a:ext>
            </a:extLst>
          </p:cNvPr>
          <p:cNvPicPr>
            <a:picLocks noChangeAspect="1"/>
          </p:cNvPicPr>
          <p:nvPr userDrawn="1"/>
        </p:nvPicPr>
        <p:blipFill>
          <a:blip r:embed="rId84"/>
          <a:stretch>
            <a:fillRect/>
          </a:stretch>
        </p:blipFill>
        <p:spPr>
          <a:xfrm>
            <a:off x="21497299" y="12382066"/>
            <a:ext cx="2247900" cy="711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50" r:id="rId3"/>
    <p:sldLayoutId id="2147483751" r:id="rId4"/>
    <p:sldLayoutId id="2147483752" r:id="rId5"/>
    <p:sldLayoutId id="2147483656" r:id="rId6"/>
    <p:sldLayoutId id="2147483657" r:id="rId7"/>
    <p:sldLayoutId id="2147483661" r:id="rId8"/>
    <p:sldLayoutId id="2147483663" r:id="rId9"/>
    <p:sldLayoutId id="2147483667" r:id="rId10"/>
    <p:sldLayoutId id="2147483669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48" r:id="rId18"/>
    <p:sldLayoutId id="2147483674" r:id="rId19"/>
    <p:sldLayoutId id="2147483678" r:id="rId20"/>
    <p:sldLayoutId id="2147483721" r:id="rId21"/>
    <p:sldLayoutId id="2147483722" r:id="rId22"/>
    <p:sldLayoutId id="2147483681" r:id="rId23"/>
    <p:sldLayoutId id="2147483682" r:id="rId24"/>
    <p:sldLayoutId id="2147483683" r:id="rId25"/>
    <p:sldLayoutId id="2147483685" r:id="rId26"/>
    <p:sldLayoutId id="2147483686" r:id="rId27"/>
    <p:sldLayoutId id="2147483687" r:id="rId28"/>
    <p:sldLayoutId id="2147483688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40" r:id="rId47"/>
    <p:sldLayoutId id="2147483741" r:id="rId48"/>
    <p:sldLayoutId id="2147483742" r:id="rId49"/>
    <p:sldLayoutId id="2147483743" r:id="rId50"/>
    <p:sldLayoutId id="2147483744" r:id="rId51"/>
    <p:sldLayoutId id="2147483745" r:id="rId52"/>
    <p:sldLayoutId id="2147483746" r:id="rId53"/>
    <p:sldLayoutId id="2147483747" r:id="rId54"/>
    <p:sldLayoutId id="2147483696" r:id="rId55"/>
    <p:sldLayoutId id="2147483697" r:id="rId56"/>
    <p:sldLayoutId id="2147483701" r:id="rId57"/>
    <p:sldLayoutId id="2147483706" r:id="rId58"/>
    <p:sldLayoutId id="2147483707" r:id="rId59"/>
    <p:sldLayoutId id="2147483708" r:id="rId60"/>
    <p:sldLayoutId id="2147483710" r:id="rId61"/>
    <p:sldLayoutId id="2147483711" r:id="rId62"/>
    <p:sldLayoutId id="2147483713" r:id="rId63"/>
    <p:sldLayoutId id="2147483753" r:id="rId64"/>
    <p:sldLayoutId id="2147483754" r:id="rId65"/>
    <p:sldLayoutId id="2147483755" r:id="rId66"/>
    <p:sldLayoutId id="2147483756" r:id="rId67"/>
    <p:sldLayoutId id="2147483760" r:id="rId68"/>
    <p:sldLayoutId id="2147483762" r:id="rId69"/>
    <p:sldLayoutId id="2147483763" r:id="rId70"/>
    <p:sldLayoutId id="2147483764" r:id="rId71"/>
    <p:sldLayoutId id="2147483765" r:id="rId72"/>
    <p:sldLayoutId id="2147483847" r:id="rId73"/>
    <p:sldLayoutId id="2147483848" r:id="rId74"/>
    <p:sldLayoutId id="2147483849" r:id="rId75"/>
    <p:sldLayoutId id="2147483850" r:id="rId76"/>
    <p:sldLayoutId id="2147483851" r:id="rId77"/>
    <p:sldLayoutId id="2147483852" r:id="rId78"/>
    <p:sldLayoutId id="2147483854" r:id="rId79"/>
    <p:sldLayoutId id="2147483855" r:id="rId80"/>
    <p:sldLayoutId id="2147483856" r:id="rId81"/>
  </p:sldLayoutIdLst>
  <p:transition spd="med"/>
  <p:hf sldNum="0" hdr="0" ftr="0" dt="0"/>
  <p:txStyles>
    <p:titleStyle>
      <a:lvl1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414B53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1pPr>
      <a:lvl2pPr marL="36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2pPr>
      <a:lvl3pPr marL="72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3pPr>
      <a:lvl4pPr marL="108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4pPr>
      <a:lvl5pPr marL="144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632200" y="5518707"/>
            <a:ext cx="931842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19B2F-B995-DC45-A6A5-A3027CC8C6ED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1884608" y="5750929"/>
            <a:ext cx="12065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8512A-04FB-B24B-912C-10E66C202EB5}"/>
              </a:ext>
            </a:extLst>
          </p:cNvPr>
          <p:cNvPicPr>
            <a:picLocks noChangeAspect="1"/>
          </p:cNvPicPr>
          <p:nvPr userDrawn="1"/>
        </p:nvPicPr>
        <p:blipFill>
          <a:blip r:embed="rId81"/>
          <a:stretch>
            <a:fillRect/>
          </a:stretch>
        </p:blipFill>
        <p:spPr>
          <a:xfrm>
            <a:off x="21497299" y="12382066"/>
            <a:ext cx="2247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  <p:sldLayoutId id="2147483827" r:id="rId60"/>
    <p:sldLayoutId id="2147483828" r:id="rId61"/>
    <p:sldLayoutId id="2147483829" r:id="rId62"/>
    <p:sldLayoutId id="2147483830" r:id="rId63"/>
    <p:sldLayoutId id="2147483831" r:id="rId64"/>
    <p:sldLayoutId id="2147483832" r:id="rId65"/>
    <p:sldLayoutId id="2147483833" r:id="rId66"/>
    <p:sldLayoutId id="2147483834" r:id="rId67"/>
    <p:sldLayoutId id="2147483835" r:id="rId68"/>
    <p:sldLayoutId id="2147483836" r:id="rId69"/>
    <p:sldLayoutId id="2147483837" r:id="rId70"/>
    <p:sldLayoutId id="2147483838" r:id="rId71"/>
    <p:sldLayoutId id="2147483839" r:id="rId72"/>
    <p:sldLayoutId id="2147483840" r:id="rId73"/>
    <p:sldLayoutId id="2147483841" r:id="rId74"/>
    <p:sldLayoutId id="2147483842" r:id="rId75"/>
    <p:sldLayoutId id="2147483843" r:id="rId76"/>
    <p:sldLayoutId id="2147483844" r:id="rId77"/>
    <p:sldLayoutId id="2147483845" r:id="rId78"/>
  </p:sldLayoutIdLst>
  <p:transition spd="med"/>
  <p:hf sldNum="0" hdr="0" ftr="0" dt="0"/>
  <p:txStyles>
    <p:titleStyle>
      <a:lvl1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414B53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457200" rtl="0" latinLnBrk="0">
        <a:lnSpc>
          <a:spcPts val="85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1pPr>
      <a:lvl2pPr marL="36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2pPr>
      <a:lvl3pPr marL="72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3pPr>
      <a:lvl4pPr marL="108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4pPr>
      <a:lvl5pPr marL="144000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4572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94.png"/><Relationship Id="rId5" Type="http://schemas.microsoft.com/office/2007/relationships/hdphoto" Target="../media/hdphoto3.wdp"/><Relationship Id="rId10" Type="http://schemas.openxmlformats.org/officeDocument/2006/relationships/image" Target="../media/image98.sv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94.png"/><Relationship Id="rId5" Type="http://schemas.microsoft.com/office/2007/relationships/hdphoto" Target="../media/hdphoto3.wdp"/><Relationship Id="rId10" Type="http://schemas.openxmlformats.org/officeDocument/2006/relationships/image" Target="../media/image100.svg"/><Relationship Id="rId4" Type="http://schemas.openxmlformats.org/officeDocument/2006/relationships/image" Target="../media/image93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10" Type="http://schemas.openxmlformats.org/officeDocument/2006/relationships/image" Target="../media/image109.gif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88.jpeg"/><Relationship Id="rId9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6.gif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89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8.png"/><Relationship Id="rId11" Type="http://schemas.openxmlformats.org/officeDocument/2006/relationships/image" Target="../media/image142.tiff"/><Relationship Id="rId5" Type="http://schemas.openxmlformats.org/officeDocument/2006/relationships/image" Target="../media/image107.png"/><Relationship Id="rId10" Type="http://schemas.openxmlformats.org/officeDocument/2006/relationships/image" Target="../media/image141.tiff"/><Relationship Id="rId4" Type="http://schemas.openxmlformats.org/officeDocument/2006/relationships/image" Target="../media/image137.png"/><Relationship Id="rId9" Type="http://schemas.openxmlformats.org/officeDocument/2006/relationships/image" Target="../media/image140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emf"/><Relationship Id="rId3" Type="http://schemas.openxmlformats.org/officeDocument/2006/relationships/image" Target="../media/image144.emf"/><Relationship Id="rId7" Type="http://schemas.openxmlformats.org/officeDocument/2006/relationships/image" Target="../media/image148.png"/><Relationship Id="rId12" Type="http://schemas.openxmlformats.org/officeDocument/2006/relationships/image" Target="../media/image153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7.emf"/><Relationship Id="rId11" Type="http://schemas.openxmlformats.org/officeDocument/2006/relationships/image" Target="../media/image152.jpeg"/><Relationship Id="rId5" Type="http://schemas.openxmlformats.org/officeDocument/2006/relationships/image" Target="../media/image146.emf"/><Relationship Id="rId10" Type="http://schemas.openxmlformats.org/officeDocument/2006/relationships/image" Target="../media/image151.png"/><Relationship Id="rId4" Type="http://schemas.openxmlformats.org/officeDocument/2006/relationships/image" Target="../media/image145.emf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understorm-beach-ocean-clouds-164550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pixabay.com/en/thunderstorm-beach-ocean-clouds-164550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pixabay.com/en/thunderstorm-beach-ocean-clouds-164550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pixabay.com/en/thunderstorm-beach-ocean-clouds-164550/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looking, toy, doll&#10;&#10;Description automatically generated">
            <a:extLst>
              <a:ext uri="{FF2B5EF4-FFF2-40B4-BE49-F238E27FC236}">
                <a16:creationId xmlns:a16="http://schemas.microsoft.com/office/drawing/2014/main" id="{6F0D4811-9E77-324C-869D-ABDABC32F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86" r="5873" b="5872"/>
          <a:stretch/>
        </p:blipFill>
        <p:spPr>
          <a:xfrm>
            <a:off x="13663606" y="0"/>
            <a:ext cx="10716784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31273F-FF46-9845-90BE-2B0A73669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234" y="0"/>
            <a:ext cx="11305046" cy="13716000"/>
          </a:xfrm>
          <a:prstGeom prst="rect">
            <a:avLst/>
          </a:prstGeom>
        </p:spPr>
      </p:pic>
      <p:sp>
        <p:nvSpPr>
          <p:cNvPr id="5" name="$600m">
            <a:extLst>
              <a:ext uri="{FF2B5EF4-FFF2-40B4-BE49-F238E27FC236}">
                <a16:creationId xmlns:a16="http://schemas.microsoft.com/office/drawing/2014/main" id="{93F3B44B-9BD0-0344-9014-15354039FE9C}"/>
              </a:ext>
            </a:extLst>
          </p:cNvPr>
          <p:cNvSpPr txBox="1"/>
          <p:nvPr/>
        </p:nvSpPr>
        <p:spPr>
          <a:xfrm>
            <a:off x="1530312" y="6210280"/>
            <a:ext cx="3256700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$</a:t>
            </a: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1.3b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Annual revenue and profitable">
            <a:extLst>
              <a:ext uri="{FF2B5EF4-FFF2-40B4-BE49-F238E27FC236}">
                <a16:creationId xmlns:a16="http://schemas.microsoft.com/office/drawing/2014/main" id="{BCB49924-0C28-C245-A18C-F047CA26242F}"/>
              </a:ext>
            </a:extLst>
          </p:cNvPr>
          <p:cNvSpPr txBox="1"/>
          <p:nvPr/>
        </p:nvSpPr>
        <p:spPr>
          <a:xfrm>
            <a:off x="1530312" y="7411200"/>
            <a:ext cx="243876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2000" dirty="0">
                <a:latin typeface="Helvetica" pitchFamily="2" charset="0"/>
                <a:cs typeface="Arial" panose="020B0604020202020204" pitchFamily="34" charset="0"/>
              </a:rPr>
              <a:t>Annual revenue </a:t>
            </a:r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sz="2000" dirty="0">
                <a:latin typeface="Helvetica" pitchFamily="2" charset="0"/>
                <a:cs typeface="Arial" panose="020B0604020202020204" pitchFamily="34" charset="0"/>
              </a:rPr>
              <a:t>and profitable</a:t>
            </a:r>
          </a:p>
        </p:txBody>
      </p:sp>
      <p:sp>
        <p:nvSpPr>
          <p:cNvPr id="7" name="32%">
            <a:extLst>
              <a:ext uri="{FF2B5EF4-FFF2-40B4-BE49-F238E27FC236}">
                <a16:creationId xmlns:a16="http://schemas.microsoft.com/office/drawing/2014/main" id="{93939611-60A2-8145-95E7-4CCC622E3251}"/>
              </a:ext>
            </a:extLst>
          </p:cNvPr>
          <p:cNvSpPr txBox="1"/>
          <p:nvPr/>
        </p:nvSpPr>
        <p:spPr>
          <a:xfrm>
            <a:off x="6111617" y="6210280"/>
            <a:ext cx="3256698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8 </a:t>
            </a:r>
            <a:r>
              <a:rPr lang="en-US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of</a:t>
            </a: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 10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YOY Growth (2018)">
            <a:extLst>
              <a:ext uri="{FF2B5EF4-FFF2-40B4-BE49-F238E27FC236}">
                <a16:creationId xmlns:a16="http://schemas.microsoft.com/office/drawing/2014/main" id="{0180BC37-E708-7A45-9C6E-9EC8CA565629}"/>
              </a:ext>
            </a:extLst>
          </p:cNvPr>
          <p:cNvSpPr txBox="1"/>
          <p:nvPr/>
        </p:nvSpPr>
        <p:spPr>
          <a:xfrm>
            <a:off x="6114921" y="7389323"/>
            <a:ext cx="311673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Helvetica" pitchFamily="2" charset="0"/>
                <a:ea typeface="Arial" charset="0"/>
                <a:cs typeface="Arial" panose="020B0604020202020204" pitchFamily="34" charset="0"/>
                <a:sym typeface="Helvetica Neue"/>
              </a:rPr>
              <a:t>Serving 8 of the 10 largest U.S. tech companies</a:t>
            </a:r>
            <a:endParaRPr lang="en-GB" sz="2000" dirty="0">
              <a:solidFill>
                <a:prstClr val="black"/>
              </a:solidFill>
              <a:latin typeface="Helvetica" pitchFamily="2" charset="0"/>
              <a:ea typeface="Arial" charset="0"/>
              <a:cs typeface="Arial" panose="020B0604020202020204" pitchFamily="34" charset="0"/>
              <a:sym typeface="Helvetica Neue"/>
            </a:endParaRPr>
          </a:p>
          <a:p>
            <a:pPr>
              <a:lnSpc>
                <a:spcPct val="100000"/>
              </a:lnSpc>
              <a:defRPr/>
            </a:pPr>
            <a:endParaRPr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40+bn">
            <a:extLst>
              <a:ext uri="{FF2B5EF4-FFF2-40B4-BE49-F238E27FC236}">
                <a16:creationId xmlns:a16="http://schemas.microsoft.com/office/drawing/2014/main" id="{7A1E9D62-1CC8-D240-AE71-F20E1F0ED3EE}"/>
              </a:ext>
            </a:extLst>
          </p:cNvPr>
          <p:cNvSpPr txBox="1"/>
          <p:nvPr/>
        </p:nvSpPr>
        <p:spPr>
          <a:xfrm>
            <a:off x="10518752" y="6210280"/>
            <a:ext cx="3256700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en-US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1</a:t>
            </a: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4</a:t>
            </a:r>
            <a:r>
              <a:rPr lang="en-US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5</a:t>
            </a: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+</a:t>
            </a:r>
            <a:r>
              <a:rPr lang="en-US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bn</a:t>
            </a:r>
          </a:p>
        </p:txBody>
      </p:sp>
      <p:sp>
        <p:nvSpPr>
          <p:cNvPr id="10" name="Transactions per year">
            <a:extLst>
              <a:ext uri="{FF2B5EF4-FFF2-40B4-BE49-F238E27FC236}">
                <a16:creationId xmlns:a16="http://schemas.microsoft.com/office/drawing/2014/main" id="{290F2EF7-9F2E-A847-AB94-392F5E532BA0}"/>
              </a:ext>
            </a:extLst>
          </p:cNvPr>
          <p:cNvSpPr txBox="1"/>
          <p:nvPr/>
        </p:nvSpPr>
        <p:spPr>
          <a:xfrm>
            <a:off x="10518752" y="7411201"/>
            <a:ext cx="301287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2000" dirty="0">
                <a:latin typeface="Helvetica" pitchFamily="2" charset="0"/>
                <a:cs typeface="Arial" panose="020B0604020202020204" pitchFamily="34" charset="0"/>
              </a:rPr>
              <a:t>Transactions </a:t>
            </a:r>
            <a:br>
              <a:rPr lang="sv-SE" sz="2000" dirty="0">
                <a:latin typeface="Helvetica" pitchFamily="2" charset="0"/>
                <a:cs typeface="Arial" panose="020B0604020202020204" pitchFamily="34" charset="0"/>
              </a:rPr>
            </a:br>
            <a:r>
              <a:rPr sz="2000" dirty="0">
                <a:latin typeface="Helvetica" pitchFamily="2" charset="0"/>
                <a:cs typeface="Arial" panose="020B0604020202020204" pitchFamily="34" charset="0"/>
              </a:rPr>
              <a:t>per year</a:t>
            </a:r>
          </a:p>
        </p:txBody>
      </p:sp>
      <p:sp>
        <p:nvSpPr>
          <p:cNvPr id="11" name="1000+">
            <a:extLst>
              <a:ext uri="{FF2B5EF4-FFF2-40B4-BE49-F238E27FC236}">
                <a16:creationId xmlns:a16="http://schemas.microsoft.com/office/drawing/2014/main" id="{2DD199D0-22BC-8C40-94ED-1E9E093269A3}"/>
              </a:ext>
            </a:extLst>
          </p:cNvPr>
          <p:cNvSpPr txBox="1"/>
          <p:nvPr/>
        </p:nvSpPr>
        <p:spPr>
          <a:xfrm>
            <a:off x="1517613" y="8505172"/>
            <a:ext cx="3256698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en-US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1,</a:t>
            </a: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000+</a:t>
            </a:r>
          </a:p>
        </p:txBody>
      </p:sp>
      <p:sp>
        <p:nvSpPr>
          <p:cNvPr id="12" name="Enterprise customers">
            <a:extLst>
              <a:ext uri="{FF2B5EF4-FFF2-40B4-BE49-F238E27FC236}">
                <a16:creationId xmlns:a16="http://schemas.microsoft.com/office/drawing/2014/main" id="{5F9C2EB5-97C3-E947-8C87-8B91ED1692C1}"/>
              </a:ext>
            </a:extLst>
          </p:cNvPr>
          <p:cNvSpPr txBox="1"/>
          <p:nvPr/>
        </p:nvSpPr>
        <p:spPr>
          <a:xfrm>
            <a:off x="1517612" y="9706091"/>
            <a:ext cx="30128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2000" dirty="0">
                <a:latin typeface="Helvetica" pitchFamily="2" charset="0"/>
                <a:cs typeface="Arial" panose="020B0604020202020204" pitchFamily="34" charset="0"/>
              </a:rPr>
              <a:t>Enterprise customers</a:t>
            </a:r>
          </a:p>
        </p:txBody>
      </p:sp>
      <p:sp>
        <p:nvSpPr>
          <p:cNvPr id="13" name="40+bn">
            <a:extLst>
              <a:ext uri="{FF2B5EF4-FFF2-40B4-BE49-F238E27FC236}">
                <a16:creationId xmlns:a16="http://schemas.microsoft.com/office/drawing/2014/main" id="{31A38C0D-07D9-FC4F-95BD-B40D1D6012E5}"/>
              </a:ext>
            </a:extLst>
          </p:cNvPr>
          <p:cNvSpPr txBox="1"/>
          <p:nvPr/>
        </p:nvSpPr>
        <p:spPr>
          <a:xfrm>
            <a:off x="6102222" y="8412386"/>
            <a:ext cx="3256700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370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ransactions per year">
            <a:extLst>
              <a:ext uri="{FF2B5EF4-FFF2-40B4-BE49-F238E27FC236}">
                <a16:creationId xmlns:a16="http://schemas.microsoft.com/office/drawing/2014/main" id="{940FC0A9-3CDD-6341-94C0-49B9BD8AA042}"/>
              </a:ext>
            </a:extLst>
          </p:cNvPr>
          <p:cNvSpPr txBox="1"/>
          <p:nvPr/>
        </p:nvSpPr>
        <p:spPr>
          <a:xfrm>
            <a:off x="6102222" y="9613306"/>
            <a:ext cx="260389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Direct operator connections</a:t>
            </a:r>
          </a:p>
        </p:txBody>
      </p:sp>
      <p:sp>
        <p:nvSpPr>
          <p:cNvPr id="15" name="1000+">
            <a:extLst>
              <a:ext uri="{FF2B5EF4-FFF2-40B4-BE49-F238E27FC236}">
                <a16:creationId xmlns:a16="http://schemas.microsoft.com/office/drawing/2014/main" id="{E3316E7F-5110-3841-BCAD-7547705E3FAF}"/>
              </a:ext>
            </a:extLst>
          </p:cNvPr>
          <p:cNvSpPr txBox="1"/>
          <p:nvPr/>
        </p:nvSpPr>
        <p:spPr>
          <a:xfrm>
            <a:off x="10464479" y="8505172"/>
            <a:ext cx="3256698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80</a:t>
            </a:r>
            <a:r>
              <a:rPr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Enterprise customers">
            <a:extLst>
              <a:ext uri="{FF2B5EF4-FFF2-40B4-BE49-F238E27FC236}">
                <a16:creationId xmlns:a16="http://schemas.microsoft.com/office/drawing/2014/main" id="{A3E7C19C-5482-8442-B3F1-3D3908A86519}"/>
              </a:ext>
            </a:extLst>
          </p:cNvPr>
          <p:cNvSpPr txBox="1"/>
          <p:nvPr/>
        </p:nvSpPr>
        <p:spPr>
          <a:xfrm>
            <a:off x="10464478" y="9706091"/>
            <a:ext cx="30128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Operator customers</a:t>
            </a:r>
            <a:endParaRPr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Transactions per year">
            <a:extLst>
              <a:ext uri="{FF2B5EF4-FFF2-40B4-BE49-F238E27FC236}">
                <a16:creationId xmlns:a16="http://schemas.microsoft.com/office/drawing/2014/main" id="{E08A6029-F069-A54A-9841-0E4C248D8587}"/>
              </a:ext>
            </a:extLst>
          </p:cNvPr>
          <p:cNvSpPr txBox="1"/>
          <p:nvPr/>
        </p:nvSpPr>
        <p:spPr>
          <a:xfrm>
            <a:off x="1517613" y="11561726"/>
            <a:ext cx="487511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Publicly listed on</a:t>
            </a:r>
            <a:br>
              <a:rPr lang="en-GB" sz="2000" dirty="0">
                <a:latin typeface="Helvetica" pitchFamily="2" charset="0"/>
                <a:cs typeface="Arial" panose="020B0604020202020204" pitchFamily="34" charset="0"/>
              </a:rPr>
            </a:b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NASDAQ</a:t>
            </a:r>
            <a:r>
              <a:rPr lang="en-GB" sz="2000" b="1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in Stockholm</a:t>
            </a:r>
          </a:p>
        </p:txBody>
      </p:sp>
      <p:sp>
        <p:nvSpPr>
          <p:cNvPr id="19" name="1000+">
            <a:extLst>
              <a:ext uri="{FF2B5EF4-FFF2-40B4-BE49-F238E27FC236}">
                <a16:creationId xmlns:a16="http://schemas.microsoft.com/office/drawing/2014/main" id="{C012FC70-F778-984C-95F7-93B9F14CF38B}"/>
              </a:ext>
            </a:extLst>
          </p:cNvPr>
          <p:cNvSpPr txBox="1"/>
          <p:nvPr/>
        </p:nvSpPr>
        <p:spPr>
          <a:xfrm>
            <a:off x="1517610" y="10293918"/>
            <a:ext cx="4255848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NASDAQ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0" name="40+bn">
            <a:extLst>
              <a:ext uri="{FF2B5EF4-FFF2-40B4-BE49-F238E27FC236}">
                <a16:creationId xmlns:a16="http://schemas.microsoft.com/office/drawing/2014/main" id="{9A6C15A3-071D-F64E-A2E8-7CD3E591D985}"/>
              </a:ext>
            </a:extLst>
          </p:cNvPr>
          <p:cNvSpPr txBox="1"/>
          <p:nvPr/>
        </p:nvSpPr>
        <p:spPr>
          <a:xfrm>
            <a:off x="6102222" y="10341810"/>
            <a:ext cx="3256700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2,100+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1" name="Transactions per year">
            <a:extLst>
              <a:ext uri="{FF2B5EF4-FFF2-40B4-BE49-F238E27FC236}">
                <a16:creationId xmlns:a16="http://schemas.microsoft.com/office/drawing/2014/main" id="{2376C8A4-CD26-AB44-AEFE-6CDB682366B2}"/>
              </a:ext>
            </a:extLst>
          </p:cNvPr>
          <p:cNvSpPr txBox="1"/>
          <p:nvPr/>
        </p:nvSpPr>
        <p:spPr>
          <a:xfrm>
            <a:off x="6102221" y="11542731"/>
            <a:ext cx="399957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2" name="40+bn">
            <a:extLst>
              <a:ext uri="{FF2B5EF4-FFF2-40B4-BE49-F238E27FC236}">
                <a16:creationId xmlns:a16="http://schemas.microsoft.com/office/drawing/2014/main" id="{E36686AC-480D-5445-9324-87346576903A}"/>
              </a:ext>
            </a:extLst>
          </p:cNvPr>
          <p:cNvSpPr txBox="1"/>
          <p:nvPr/>
        </p:nvSpPr>
        <p:spPr>
          <a:xfrm>
            <a:off x="10449138" y="10341810"/>
            <a:ext cx="3256700" cy="127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lang="sv-SE" sz="4500" spc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In 47+</a:t>
            </a:r>
            <a:endParaRPr sz="4500" spc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3" name="Transactions per year">
            <a:extLst>
              <a:ext uri="{FF2B5EF4-FFF2-40B4-BE49-F238E27FC236}">
                <a16:creationId xmlns:a16="http://schemas.microsoft.com/office/drawing/2014/main" id="{70791813-809B-364C-A864-611EDE4B9108}"/>
              </a:ext>
            </a:extLst>
          </p:cNvPr>
          <p:cNvSpPr txBox="1"/>
          <p:nvPr/>
        </p:nvSpPr>
        <p:spPr>
          <a:xfrm>
            <a:off x="10449139" y="11542731"/>
            <a:ext cx="399957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>
                <a:latin typeface="Helvetica" pitchFamily="2" charset="0"/>
                <a:cs typeface="Arial" panose="020B0604020202020204" pitchFamily="34" charset="0"/>
              </a:rPr>
              <a:t>Countries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8AF3DF-F32A-BD4C-B290-DAE24E9BADFE}"/>
              </a:ext>
            </a:extLst>
          </p:cNvPr>
          <p:cNvCxnSpPr>
            <a:cxnSpLocks/>
          </p:cNvCxnSpPr>
          <p:nvPr/>
        </p:nvCxnSpPr>
        <p:spPr>
          <a:xfrm flipH="1">
            <a:off x="1553170" y="10532114"/>
            <a:ext cx="11592000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7BFA1D82-6CFB-8D46-A2D0-6AB46A8B700D}"/>
              </a:ext>
            </a:extLst>
          </p:cNvPr>
          <p:cNvSpPr txBox="1">
            <a:spLocks/>
          </p:cNvSpPr>
          <p:nvPr/>
        </p:nvSpPr>
        <p:spPr>
          <a:xfrm>
            <a:off x="1374140" y="4739852"/>
            <a:ext cx="11150600" cy="159674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GB" sz="6000" dirty="0">
                <a:solidFill>
                  <a:srgbClr val="FFC000"/>
                </a:solidFill>
                <a:latin typeface="Helvetica" pitchFamily="2" charset="0"/>
                <a:cs typeface="Arial" panose="020B0604020202020204" pitchFamily="34" charset="0"/>
              </a:rPr>
              <a:t>About Sinch</a:t>
            </a:r>
            <a:r>
              <a:rPr lang="en-GB" sz="5400" dirty="0">
                <a:solidFill>
                  <a:srgbClr val="FFC000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br>
              <a:rPr lang="en-GB" sz="5400" b="0" dirty="0">
                <a:latin typeface="Helvetica" pitchFamily="2" charset="0"/>
                <a:cs typeface="Arial" panose="020B0604020202020204" pitchFamily="34" charset="0"/>
              </a:rPr>
            </a:br>
            <a:r>
              <a:rPr lang="en-GB" sz="2800" b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Arial" charset="0"/>
                <a:cs typeface="Arial" panose="020B0604020202020204" pitchFamily="34" charset="0"/>
                <a:sym typeface="Helvetica Neue"/>
              </a:rPr>
              <a:t>Including SAP Digital Interconnect &amp; Wavy (Brazil)</a:t>
            </a:r>
            <a:endParaRPr lang="en-GB" sz="2800" b="0" dirty="0">
              <a:solidFill>
                <a:schemeClr val="bg1">
                  <a:lumMod val="50000"/>
                </a:schemeClr>
              </a:solidFill>
              <a:latin typeface="Helvetica" pitchFamily="2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GB" sz="6000" dirty="0">
              <a:latin typeface="Helvetica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A5D75D-2AA6-9B4C-B24C-50A83B4A940B}"/>
              </a:ext>
            </a:extLst>
          </p:cNvPr>
          <p:cNvCxnSpPr>
            <a:cxnSpLocks/>
          </p:cNvCxnSpPr>
          <p:nvPr/>
        </p:nvCxnSpPr>
        <p:spPr>
          <a:xfrm flipH="1">
            <a:off x="1578570" y="8573774"/>
            <a:ext cx="11592000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E48FF9-26C0-A14F-BF22-8D6F55C7F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514905"/>
            <a:ext cx="3906564" cy="162959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8190CF1-DEB7-8E49-9DA8-C83E8CD81587}"/>
              </a:ext>
            </a:extLst>
          </p:cNvPr>
          <p:cNvSpPr txBox="1">
            <a:spLocks/>
          </p:cNvSpPr>
          <p:nvPr/>
        </p:nvSpPr>
        <p:spPr>
          <a:xfrm>
            <a:off x="4625340" y="917152"/>
            <a:ext cx="11150600" cy="159674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GB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Michael Ahearn</a:t>
            </a:r>
            <a:br>
              <a:rPr lang="en-GB" sz="5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</a:br>
            <a:r>
              <a:rPr lang="en-GB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panose="020B0604020202020204" pitchFamily="34" charset="0"/>
                <a:sym typeface="Helvetica Neue"/>
              </a:rPr>
              <a:t>VP Customer Development &amp; Strategy, Sinch for Marketing</a:t>
            </a:r>
            <a:endParaRPr lang="en-GB" sz="2800" b="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GB" sz="6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28" name="32%">
            <a:extLst>
              <a:ext uri="{FF2B5EF4-FFF2-40B4-BE49-F238E27FC236}">
                <a16:creationId xmlns:a16="http://schemas.microsoft.com/office/drawing/2014/main" id="{74123373-ACBB-D04E-925C-9167B0A02EF9}"/>
              </a:ext>
            </a:extLst>
          </p:cNvPr>
          <p:cNvSpPr txBox="1"/>
          <p:nvPr/>
        </p:nvSpPr>
        <p:spPr>
          <a:xfrm>
            <a:off x="4638416" y="2412980"/>
            <a:ext cx="12735183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Mobile messaging strategist for dozens of Fortune 500 companies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Co-founder one of the first US mobile marketing firms in 2004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Mobile Marketing Association Individual Impact Award Winner 2019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Multiple MMA Campaign Awards &amp; Nominations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Former NA MMA Board Member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2400" spc="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0" name="Picture 2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5692680-F088-1E43-9327-2648A2A16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041400"/>
            <a:ext cx="3046607" cy="31623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27996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currents">
            <a:extLst>
              <a:ext uri="{FF2B5EF4-FFF2-40B4-BE49-F238E27FC236}">
                <a16:creationId xmlns:a16="http://schemas.microsoft.com/office/drawing/2014/main" id="{D102C4E9-CABB-496D-AE84-F968A538B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11204"/>
          <a:stretch/>
        </p:blipFill>
        <p:spPr bwMode="auto">
          <a:xfrm>
            <a:off x="40" y="0"/>
            <a:ext cx="24383960" cy="123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ED1071-1732-4C53-BE0B-A7100F15396F}"/>
              </a:ext>
            </a:extLst>
          </p:cNvPr>
          <p:cNvSpPr/>
          <p:nvPr/>
        </p:nvSpPr>
        <p:spPr>
          <a:xfrm>
            <a:off x="2422904" y="4089229"/>
            <a:ext cx="1495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are the one to beat in today’s world.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87813-41E8-4D00-BBA9-B0FA3B280E85}"/>
              </a:ext>
            </a:extLst>
          </p:cNvPr>
          <p:cNvSpPr/>
          <p:nvPr/>
        </p:nvSpPr>
        <p:spPr>
          <a:xfrm>
            <a:off x="19018094" y="381844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~25%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38ACD4-37A5-4DD3-82CA-0955C703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859848"/>
            <a:ext cx="19723100" cy="24548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>
                <a:solidFill>
                  <a:schemeClr val="tx1"/>
                </a:solidFill>
                <a:latin typeface="Helvetica" pitchFamily="2" charset="0"/>
              </a:rPr>
              <a:t>Mutually Exclusive; Collectively Exhaustive.</a:t>
            </a:r>
            <a:br>
              <a:rPr lang="en-US" sz="800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2000">
                <a:solidFill>
                  <a:schemeClr val="tx1"/>
                </a:solidFill>
                <a:latin typeface="Helvetica" pitchFamily="2" charset="0"/>
              </a:rPr>
              <a:t>How many “strongly agree”?</a:t>
            </a:r>
            <a:endParaRPr lang="en-US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currents">
            <a:extLst>
              <a:ext uri="{FF2B5EF4-FFF2-40B4-BE49-F238E27FC236}">
                <a16:creationId xmlns:a16="http://schemas.microsoft.com/office/drawing/2014/main" id="{D102C4E9-CABB-496D-AE84-F968A538B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11204"/>
          <a:stretch/>
        </p:blipFill>
        <p:spPr bwMode="auto">
          <a:xfrm>
            <a:off x="0" y="0"/>
            <a:ext cx="24383960" cy="123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ED1071-1732-4C53-BE0B-A7100F15396F}"/>
              </a:ext>
            </a:extLst>
          </p:cNvPr>
          <p:cNvSpPr/>
          <p:nvPr/>
        </p:nvSpPr>
        <p:spPr>
          <a:xfrm>
            <a:off x="2422904" y="4089229"/>
            <a:ext cx="1495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are the one to beat in today’s world.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87813-41E8-4D00-BBA9-B0FA3B280E85}"/>
              </a:ext>
            </a:extLst>
          </p:cNvPr>
          <p:cNvSpPr/>
          <p:nvPr/>
        </p:nvSpPr>
        <p:spPr>
          <a:xfrm>
            <a:off x="19018094" y="381844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~25%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38ACD4-37A5-4DD3-82CA-0955C703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859848"/>
            <a:ext cx="19723100" cy="24548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>
                <a:solidFill>
                  <a:schemeClr val="tx1"/>
                </a:solidFill>
                <a:latin typeface="Helvetica" pitchFamily="2" charset="0"/>
              </a:rPr>
              <a:t>Mutually Exclusive; Collectively Exhaustive.</a:t>
            </a:r>
            <a:br>
              <a:rPr lang="en-US" sz="800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2000">
                <a:solidFill>
                  <a:schemeClr val="tx1"/>
                </a:solidFill>
                <a:latin typeface="Helvetica" pitchFamily="2" charset="0"/>
              </a:rPr>
              <a:t>How many “strongly agree”?</a:t>
            </a:r>
            <a:endParaRPr lang="en-US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0690F-53DB-184F-B48A-1E66123F0638}"/>
              </a:ext>
            </a:extLst>
          </p:cNvPr>
          <p:cNvSpPr/>
          <p:nvPr/>
        </p:nvSpPr>
        <p:spPr>
          <a:xfrm>
            <a:off x="1344370" y="6030103"/>
            <a:ext cx="16029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Partners are delivering m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aximizing impact.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Freeform: Shape 21">
            <a:extLst>
              <a:ext uri="{FF2B5EF4-FFF2-40B4-BE49-F238E27FC236}">
                <a16:creationId xmlns:a16="http://schemas.microsoft.com/office/drawing/2014/main" id="{57DF61D8-68BB-9849-8737-B8171E49E4E8}"/>
              </a:ext>
            </a:extLst>
          </p:cNvPr>
          <p:cNvSpPr/>
          <p:nvPr/>
        </p:nvSpPr>
        <p:spPr>
          <a:xfrm>
            <a:off x="19018094" y="576478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~11%</a:t>
            </a:r>
          </a:p>
        </p:txBody>
      </p:sp>
    </p:spTree>
    <p:extLst>
      <p:ext uri="{BB962C8B-B14F-4D97-AF65-F5344CB8AC3E}">
        <p14:creationId xmlns:p14="http://schemas.microsoft.com/office/powerpoint/2010/main" val="21167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currents">
            <a:extLst>
              <a:ext uri="{FF2B5EF4-FFF2-40B4-BE49-F238E27FC236}">
                <a16:creationId xmlns:a16="http://schemas.microsoft.com/office/drawing/2014/main" id="{D102C4E9-CABB-496D-AE84-F968A538B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11204"/>
          <a:stretch/>
        </p:blipFill>
        <p:spPr bwMode="auto">
          <a:xfrm>
            <a:off x="0" y="0"/>
            <a:ext cx="24383960" cy="123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ED1071-1732-4C53-BE0B-A7100F15396F}"/>
              </a:ext>
            </a:extLst>
          </p:cNvPr>
          <p:cNvSpPr/>
          <p:nvPr/>
        </p:nvSpPr>
        <p:spPr>
          <a:xfrm>
            <a:off x="2422904" y="4089229"/>
            <a:ext cx="1495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are the one to beat in today’s world.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87813-41E8-4D00-BBA9-B0FA3B280E85}"/>
              </a:ext>
            </a:extLst>
          </p:cNvPr>
          <p:cNvSpPr/>
          <p:nvPr/>
        </p:nvSpPr>
        <p:spPr>
          <a:xfrm>
            <a:off x="19018094" y="381844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~25%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38ACD4-37A5-4DD3-82CA-0955C703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859848"/>
            <a:ext cx="19723100" cy="24548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>
                <a:solidFill>
                  <a:schemeClr val="tx1"/>
                </a:solidFill>
                <a:latin typeface="Helvetica" pitchFamily="2" charset="0"/>
              </a:rPr>
              <a:t>Mutually Exclusive; Collectively Exhaustive.</a:t>
            </a:r>
            <a:br>
              <a:rPr lang="en-US" sz="800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2000">
                <a:solidFill>
                  <a:schemeClr val="tx1"/>
                </a:solidFill>
                <a:latin typeface="Helvetica" pitchFamily="2" charset="0"/>
              </a:rPr>
              <a:t>How many “strongly agree”?</a:t>
            </a:r>
            <a:endParaRPr lang="en-US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0690F-53DB-184F-B48A-1E66123F0638}"/>
              </a:ext>
            </a:extLst>
          </p:cNvPr>
          <p:cNvSpPr/>
          <p:nvPr/>
        </p:nvSpPr>
        <p:spPr>
          <a:xfrm>
            <a:off x="1344370" y="6030103"/>
            <a:ext cx="16029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Partners are delivering m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aximizing impact.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Freeform: Shape 21">
            <a:extLst>
              <a:ext uri="{FF2B5EF4-FFF2-40B4-BE49-F238E27FC236}">
                <a16:creationId xmlns:a16="http://schemas.microsoft.com/office/drawing/2014/main" id="{57DF61D8-68BB-9849-8737-B8171E49E4E8}"/>
              </a:ext>
            </a:extLst>
          </p:cNvPr>
          <p:cNvSpPr/>
          <p:nvPr/>
        </p:nvSpPr>
        <p:spPr>
          <a:xfrm>
            <a:off x="19018094" y="576478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~11%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291FB-B736-934D-83C1-206BF5049669}"/>
              </a:ext>
            </a:extLst>
          </p:cNvPr>
          <p:cNvSpPr/>
          <p:nvPr/>
        </p:nvSpPr>
        <p:spPr>
          <a:xfrm>
            <a:off x="241561" y="7970977"/>
            <a:ext cx="17132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get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 the best result from our investments.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Freeform: Shape 22">
            <a:extLst>
              <a:ext uri="{FF2B5EF4-FFF2-40B4-BE49-F238E27FC236}">
                <a16:creationId xmlns:a16="http://schemas.microsoft.com/office/drawing/2014/main" id="{8062123B-7BAF-EB42-AB9E-C576DE13BE5A}"/>
              </a:ext>
            </a:extLst>
          </p:cNvPr>
          <p:cNvSpPr/>
          <p:nvPr/>
        </p:nvSpPr>
        <p:spPr>
          <a:xfrm>
            <a:off x="19018094" y="7705658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~10% </a:t>
            </a:r>
          </a:p>
        </p:txBody>
      </p:sp>
    </p:spTree>
    <p:extLst>
      <p:ext uri="{BB962C8B-B14F-4D97-AF65-F5344CB8AC3E}">
        <p14:creationId xmlns:p14="http://schemas.microsoft.com/office/powerpoint/2010/main" val="21557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currents">
            <a:extLst>
              <a:ext uri="{FF2B5EF4-FFF2-40B4-BE49-F238E27FC236}">
                <a16:creationId xmlns:a16="http://schemas.microsoft.com/office/drawing/2014/main" id="{D102C4E9-CABB-496D-AE84-F968A538B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11204"/>
          <a:stretch/>
        </p:blipFill>
        <p:spPr bwMode="auto">
          <a:xfrm>
            <a:off x="0" y="0"/>
            <a:ext cx="24383960" cy="123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ED1071-1732-4C53-BE0B-A7100F15396F}"/>
              </a:ext>
            </a:extLst>
          </p:cNvPr>
          <p:cNvSpPr/>
          <p:nvPr/>
        </p:nvSpPr>
        <p:spPr>
          <a:xfrm>
            <a:off x="2422904" y="4089229"/>
            <a:ext cx="1495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are the one to beat in today’s world.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87813-41E8-4D00-BBA9-B0FA3B280E85}"/>
              </a:ext>
            </a:extLst>
          </p:cNvPr>
          <p:cNvSpPr/>
          <p:nvPr/>
        </p:nvSpPr>
        <p:spPr>
          <a:xfrm>
            <a:off x="19018094" y="381844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~25%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38ACD4-37A5-4DD3-82CA-0955C703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859848"/>
            <a:ext cx="19723100" cy="24548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>
                <a:solidFill>
                  <a:schemeClr val="tx1"/>
                </a:solidFill>
                <a:latin typeface="Helvetica" pitchFamily="2" charset="0"/>
              </a:rPr>
              <a:t>Mutually Exclusive; Collectively Exhaustive.</a:t>
            </a:r>
            <a:br>
              <a:rPr lang="en-US" sz="800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2000">
                <a:solidFill>
                  <a:schemeClr val="tx1"/>
                </a:solidFill>
                <a:latin typeface="Helvetica" pitchFamily="2" charset="0"/>
              </a:rPr>
              <a:t>How many “strongly agree”?</a:t>
            </a:r>
            <a:endParaRPr lang="en-US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0690F-53DB-184F-B48A-1E66123F0638}"/>
              </a:ext>
            </a:extLst>
          </p:cNvPr>
          <p:cNvSpPr/>
          <p:nvPr/>
        </p:nvSpPr>
        <p:spPr>
          <a:xfrm>
            <a:off x="1344370" y="6030103"/>
            <a:ext cx="16029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Partners are delivering m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aximizing impact.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Freeform: Shape 21">
            <a:extLst>
              <a:ext uri="{FF2B5EF4-FFF2-40B4-BE49-F238E27FC236}">
                <a16:creationId xmlns:a16="http://schemas.microsoft.com/office/drawing/2014/main" id="{57DF61D8-68BB-9849-8737-B8171E49E4E8}"/>
              </a:ext>
            </a:extLst>
          </p:cNvPr>
          <p:cNvSpPr/>
          <p:nvPr/>
        </p:nvSpPr>
        <p:spPr>
          <a:xfrm>
            <a:off x="19018094" y="5764784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~11%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291FB-B736-934D-83C1-206BF5049669}"/>
              </a:ext>
            </a:extLst>
          </p:cNvPr>
          <p:cNvSpPr/>
          <p:nvPr/>
        </p:nvSpPr>
        <p:spPr>
          <a:xfrm>
            <a:off x="241561" y="7970977"/>
            <a:ext cx="17132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 get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 the best result from our investments.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Freeform: Shape 22">
            <a:extLst>
              <a:ext uri="{FF2B5EF4-FFF2-40B4-BE49-F238E27FC236}">
                <a16:creationId xmlns:a16="http://schemas.microsoft.com/office/drawing/2014/main" id="{8062123B-7BAF-EB42-AB9E-C576DE13BE5A}"/>
              </a:ext>
            </a:extLst>
          </p:cNvPr>
          <p:cNvSpPr/>
          <p:nvPr/>
        </p:nvSpPr>
        <p:spPr>
          <a:xfrm>
            <a:off x="19018094" y="7705658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~10%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80F326-3E41-4B4E-938F-E092E8A3D0B2}"/>
              </a:ext>
            </a:extLst>
          </p:cNvPr>
          <p:cNvSpPr/>
          <p:nvPr/>
        </p:nvSpPr>
        <p:spPr>
          <a:xfrm>
            <a:off x="2639641" y="9911851"/>
            <a:ext cx="14733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 hangingPunct="1">
              <a:defRPr/>
            </a:pPr>
            <a:r>
              <a:rPr lang="en-US" sz="6000">
                <a:solidFill>
                  <a:prstClr val="black"/>
                </a:solidFill>
                <a:latin typeface="Helvetica" pitchFamily="2" charset="0"/>
                <a:cs typeface="Aharoni" panose="02010803020104030203" pitchFamily="2" charset="-79"/>
              </a:rPr>
              <a:t>We’re p</a:t>
            </a:r>
            <a:r>
              <a:rPr lang="en-US" sz="6000" kern="1200">
                <a:solidFill>
                  <a:prstClr val="black"/>
                </a:solidFill>
                <a:latin typeface="Helvetica" pitchFamily="2" charset="0"/>
                <a:ea typeface="+mn-ea"/>
                <a:cs typeface="Aharoni" panose="02010803020104030203" pitchFamily="2" charset="-79"/>
              </a:rPr>
              <a:t>ositioned for the world to come.</a:t>
            </a:r>
            <a:endParaRPr lang="en-US" sz="6000" kern="1200">
              <a:solidFill>
                <a:prstClr val="black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06150F7B-E76D-8647-AC15-CE93A1B01B00}"/>
              </a:ext>
            </a:extLst>
          </p:cNvPr>
          <p:cNvSpPr/>
          <p:nvPr/>
        </p:nvSpPr>
        <p:spPr>
          <a:xfrm>
            <a:off x="19018094" y="9646532"/>
            <a:ext cx="3092606" cy="1546303"/>
          </a:xfrm>
          <a:custGeom>
            <a:avLst/>
            <a:gdLst>
              <a:gd name="connsiteX0" fmla="*/ 0 w 1954702"/>
              <a:gd name="connsiteY0" fmla="*/ 97735 h 977351"/>
              <a:gd name="connsiteX1" fmla="*/ 97735 w 1954702"/>
              <a:gd name="connsiteY1" fmla="*/ 0 h 977351"/>
              <a:gd name="connsiteX2" fmla="*/ 1856967 w 1954702"/>
              <a:gd name="connsiteY2" fmla="*/ 0 h 977351"/>
              <a:gd name="connsiteX3" fmla="*/ 1954702 w 1954702"/>
              <a:gd name="connsiteY3" fmla="*/ 97735 h 977351"/>
              <a:gd name="connsiteX4" fmla="*/ 1954702 w 1954702"/>
              <a:gd name="connsiteY4" fmla="*/ 879616 h 977351"/>
              <a:gd name="connsiteX5" fmla="*/ 1856967 w 1954702"/>
              <a:gd name="connsiteY5" fmla="*/ 977351 h 977351"/>
              <a:gd name="connsiteX6" fmla="*/ 97735 w 1954702"/>
              <a:gd name="connsiteY6" fmla="*/ 977351 h 977351"/>
              <a:gd name="connsiteX7" fmla="*/ 0 w 1954702"/>
              <a:gd name="connsiteY7" fmla="*/ 879616 h 977351"/>
              <a:gd name="connsiteX8" fmla="*/ 0 w 1954702"/>
              <a:gd name="connsiteY8" fmla="*/ 97735 h 9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702" h="977351">
                <a:moveTo>
                  <a:pt x="0" y="97735"/>
                </a:moveTo>
                <a:cubicBezTo>
                  <a:pt x="0" y="43757"/>
                  <a:pt x="43757" y="0"/>
                  <a:pt x="97735" y="0"/>
                </a:cubicBezTo>
                <a:lnTo>
                  <a:pt x="1856967" y="0"/>
                </a:lnTo>
                <a:cubicBezTo>
                  <a:pt x="1910945" y="0"/>
                  <a:pt x="1954702" y="43757"/>
                  <a:pt x="1954702" y="97735"/>
                </a:cubicBezTo>
                <a:lnTo>
                  <a:pt x="1954702" y="879616"/>
                </a:lnTo>
                <a:cubicBezTo>
                  <a:pt x="1954702" y="933594"/>
                  <a:pt x="1910945" y="977351"/>
                  <a:pt x="1856967" y="977351"/>
                </a:cubicBezTo>
                <a:lnTo>
                  <a:pt x="97735" y="977351"/>
                </a:lnTo>
                <a:cubicBezTo>
                  <a:pt x="43757" y="977351"/>
                  <a:pt x="0" y="933594"/>
                  <a:pt x="0" y="879616"/>
                </a:cubicBezTo>
                <a:lnTo>
                  <a:pt x="0" y="97735"/>
                </a:lnTo>
                <a:close/>
              </a:path>
            </a:pathLst>
          </a:custGeom>
          <a:solidFill>
            <a:sysClr val="windowText" lastClr="00000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192" tIns="85192" rIns="85192" bIns="85192" numCol="1" spcCol="1270" anchor="ctr" anchorCtr="0">
            <a:noAutofit/>
          </a:bodyPr>
          <a:lstStyle/>
          <a:p>
            <a:pPr defTabSz="19558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400" b="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~15%</a:t>
            </a:r>
          </a:p>
        </p:txBody>
      </p:sp>
    </p:spTree>
    <p:extLst>
      <p:ext uri="{BB962C8B-B14F-4D97-AF65-F5344CB8AC3E}">
        <p14:creationId xmlns:p14="http://schemas.microsoft.com/office/powerpoint/2010/main" val="14265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33A0-E5D8-4446-8715-F278BD57E2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216025"/>
            <a:ext cx="7886700" cy="1382713"/>
          </a:xfrm>
        </p:spPr>
        <p:txBody>
          <a:bodyPr vert="horz" lIns="182880" tIns="91440" rIns="182880" bIns="91440" rtlCol="0"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600">
                <a:latin typeface="Helvetica" pitchFamily="2" charset="0"/>
              </a:rPr>
              <a:t>These four themes are interrelated.</a:t>
            </a:r>
          </a:p>
        </p:txBody>
      </p:sp>
      <p:pic>
        <p:nvPicPr>
          <p:cNvPr id="1030" name="Picture 6" descr="MOSTT Marketer Attitude Survey | MMA">
            <a:extLst>
              <a:ext uri="{FF2B5EF4-FFF2-40B4-BE49-F238E27FC236}">
                <a16:creationId xmlns:a16="http://schemas.microsoft.com/office/drawing/2014/main" id="{0094AB45-A0F7-4757-A11A-814A4CC2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9769" y="7382127"/>
            <a:ext cx="8833114" cy="490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MoX Report: Making Marketing Work Harder with Mobile">
            <a:extLst>
              <a:ext uri="{FF2B5EF4-FFF2-40B4-BE49-F238E27FC236}">
                <a16:creationId xmlns:a16="http://schemas.microsoft.com/office/drawing/2014/main" id="{6F057F40-74FC-41D1-8EAC-B4A80025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6003" y="6505465"/>
            <a:ext cx="4743251" cy="6140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STT | MMA">
            <a:extLst>
              <a:ext uri="{FF2B5EF4-FFF2-40B4-BE49-F238E27FC236}">
                <a16:creationId xmlns:a16="http://schemas.microsoft.com/office/drawing/2014/main" id="{9C2E26C7-8535-4C31-81C2-B09D5AA1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3221" y="4753183"/>
            <a:ext cx="6115426" cy="3837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644A6-A2DE-4A95-B4AB-2D3014E58392}"/>
              </a:ext>
            </a:extLst>
          </p:cNvPr>
          <p:cNvSpPr txBox="1"/>
          <p:nvPr/>
        </p:nvSpPr>
        <p:spPr>
          <a:xfrm>
            <a:off x="15666309" y="1809717"/>
            <a:ext cx="5564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accent2"/>
                </a:solidFill>
                <a:latin typeface="Arial Rounded MT Bold" panose="020F0704030504030204" pitchFamily="34" charset="0"/>
              </a:rPr>
              <a:t>THE ONE TO BEAT</a:t>
            </a:r>
          </a:p>
          <a:p>
            <a:pPr algn="l"/>
            <a:r>
              <a:rPr lang="en-US" sz="2800">
                <a:solidFill>
                  <a:schemeClr val="accent2"/>
                </a:solidFill>
                <a:latin typeface="Arial Rounded MT Bold" panose="020F0704030504030204" pitchFamily="34" charset="0"/>
              </a:rPr>
              <a:t>Deeper insights into understanding how marketing creates value.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619FAF8-8C34-4D0A-AB94-2224DBD8509A}"/>
              </a:ext>
            </a:extLst>
          </p:cNvPr>
          <p:cNvSpPr/>
          <p:nvPr/>
        </p:nvSpPr>
        <p:spPr>
          <a:xfrm>
            <a:off x="9247886" y="4679558"/>
            <a:ext cx="4052956" cy="1828800"/>
          </a:xfrm>
          <a:prstGeom prst="wedgeRoundRectCallout">
            <a:avLst>
              <a:gd name="adj1" fmla="val 10746"/>
              <a:gd name="adj2" fmla="val 84083"/>
              <a:gd name="adj3" fmla="val 16667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r"/>
            <a:endParaRPr lang="en-US" sz="2800">
              <a:latin typeface="Arial Rounded MT Bold" panose="020F0704030504030204" pitchFamily="34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43C2E18-10F5-46F2-8A38-C018736C1C09}"/>
              </a:ext>
            </a:extLst>
          </p:cNvPr>
          <p:cNvSpPr/>
          <p:nvPr/>
        </p:nvSpPr>
        <p:spPr>
          <a:xfrm>
            <a:off x="14055558" y="1664677"/>
            <a:ext cx="7587446" cy="2214738"/>
          </a:xfrm>
          <a:prstGeom prst="wedgeRoundRectCallout">
            <a:avLst>
              <a:gd name="adj1" fmla="val -5762"/>
              <a:gd name="adj2" fmla="val 83522"/>
              <a:gd name="adj3" fmla="val 16667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endParaRPr lang="en-US" sz="2800">
              <a:latin typeface="Arial Rounded MT Bold" panose="020F070403050403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75C0C4D-F24A-419B-8335-EDFFC89D0A01}"/>
              </a:ext>
            </a:extLst>
          </p:cNvPr>
          <p:cNvSpPr/>
          <p:nvPr/>
        </p:nvSpPr>
        <p:spPr>
          <a:xfrm>
            <a:off x="1685200" y="3744871"/>
            <a:ext cx="5529428" cy="1838246"/>
          </a:xfrm>
          <a:prstGeom prst="wedgeRoundRectCallout">
            <a:avLst>
              <a:gd name="adj1" fmla="val -13707"/>
              <a:gd name="adj2" fmla="val 91734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endParaRPr lang="en-US" sz="280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2AA8E1B-A673-4873-8FA3-DC0963712F13}"/>
              </a:ext>
            </a:extLst>
          </p:cNvPr>
          <p:cNvSpPr/>
          <p:nvPr/>
        </p:nvSpPr>
        <p:spPr>
          <a:xfrm>
            <a:off x="9275206" y="4676664"/>
            <a:ext cx="1183604" cy="18288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B4DE06-EEC9-4516-8742-45379CDFE2A4}"/>
              </a:ext>
            </a:extLst>
          </p:cNvPr>
          <p:cNvSpPr txBox="1"/>
          <p:nvPr/>
        </p:nvSpPr>
        <p:spPr>
          <a:xfrm>
            <a:off x="10611211" y="4844452"/>
            <a:ext cx="2496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accent1"/>
                </a:solidFill>
                <a:latin typeface="Arial Rounded MT Bold" panose="020F0704030504030204" pitchFamily="34" charset="0"/>
              </a:rPr>
              <a:t>What was standing in the way?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B0854BA-BA13-46FA-84BD-B7767F1FBB10}"/>
              </a:ext>
            </a:extLst>
          </p:cNvPr>
          <p:cNvSpPr/>
          <p:nvPr/>
        </p:nvSpPr>
        <p:spPr>
          <a:xfrm>
            <a:off x="1685200" y="3754430"/>
            <a:ext cx="1183604" cy="18382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2B732-5AE5-45AE-ABEE-B173225B2989}"/>
              </a:ext>
            </a:extLst>
          </p:cNvPr>
          <p:cNvSpPr txBox="1"/>
          <p:nvPr/>
        </p:nvSpPr>
        <p:spPr>
          <a:xfrm>
            <a:off x="2918978" y="3917109"/>
            <a:ext cx="4746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Arial Rounded MT Bold" panose="020F0704030504030204" pitchFamily="34" charset="0"/>
              </a:rPr>
              <a:t>THE BEST RESULT</a:t>
            </a:r>
          </a:p>
          <a:p>
            <a:pPr algn="l"/>
            <a:r>
              <a:rPr lang="en-US" sz="2800">
                <a:solidFill>
                  <a:srgbClr val="FF0000"/>
                </a:solidFill>
                <a:latin typeface="Arial Rounded MT Bold" panose="020F0704030504030204" pitchFamily="34" charset="0"/>
              </a:rPr>
              <a:t>Proved the ROI, but the business didn’t change.</a:t>
            </a:r>
          </a:p>
        </p:txBody>
      </p:sp>
      <p:sp>
        <p:nvSpPr>
          <p:cNvPr id="40" name="Rectangle: Rounded Corners 11">
            <a:extLst>
              <a:ext uri="{FF2B5EF4-FFF2-40B4-BE49-F238E27FC236}">
                <a16:creationId xmlns:a16="http://schemas.microsoft.com/office/drawing/2014/main" id="{75B06744-1A5D-F641-A8E9-CD4841BC8709}"/>
              </a:ext>
            </a:extLst>
          </p:cNvPr>
          <p:cNvSpPr/>
          <p:nvPr/>
        </p:nvSpPr>
        <p:spPr>
          <a:xfrm>
            <a:off x="14055557" y="1664676"/>
            <a:ext cx="1458351" cy="2253315"/>
          </a:xfrm>
          <a:prstGeom prst="roundRect">
            <a:avLst/>
          </a:prstGeom>
          <a:solidFill>
            <a:srgbClr val="16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87838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95F0D-D82D-4BDA-8921-4D94AF2AB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9"/>
          <a:stretch/>
        </p:blipFill>
        <p:spPr>
          <a:xfrm rot="16200000">
            <a:off x="1003751" y="1643131"/>
            <a:ext cx="12361484" cy="9075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95148-4ADF-4C53-B45F-BE34AA65A342}"/>
              </a:ext>
            </a:extLst>
          </p:cNvPr>
          <p:cNvSpPr txBox="1"/>
          <p:nvPr/>
        </p:nvSpPr>
        <p:spPr>
          <a:xfrm rot="16200000">
            <a:off x="-5088291" y="5018040"/>
            <a:ext cx="12344400" cy="2308324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 Rounded MT Bold" panose="020F0704030504030204" pitchFamily="34" charset="0"/>
              </a:rPr>
              <a:t>A marketing team can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Arial Rounded MT Bold" panose="020F0704030504030204" pitchFamily="34" charset="0"/>
              </a:rPr>
              <a:t>create value in three ways: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04ED8-8400-4514-A9E3-6695B2DDF873}"/>
              </a:ext>
            </a:extLst>
          </p:cNvPr>
          <p:cNvSpPr txBox="1"/>
          <p:nvPr/>
        </p:nvSpPr>
        <p:spPr>
          <a:xfrm>
            <a:off x="12540656" y="926836"/>
            <a:ext cx="12192000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4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Today’s messaging plays a role in value creation.</a:t>
            </a:r>
          </a:p>
        </p:txBody>
      </p:sp>
    </p:spTree>
    <p:extLst>
      <p:ext uri="{BB962C8B-B14F-4D97-AF65-F5344CB8AC3E}">
        <p14:creationId xmlns:p14="http://schemas.microsoft.com/office/powerpoint/2010/main" val="27721055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B7B2-20F3-1541-80F8-0764CD49C1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1126695"/>
            <a:ext cx="11269762" cy="1383056"/>
          </a:xfrm>
        </p:spPr>
        <p:txBody>
          <a:bodyPr/>
          <a:lstStyle/>
          <a:p>
            <a:r>
              <a:rPr lang="en-US">
                <a:latin typeface="Helvetica" pitchFamily="2" charset="0"/>
                <a:cs typeface="Calibri" panose="020F0502020204030204" pitchFamily="34" charset="0"/>
              </a:rPr>
              <a:t>Sinch Examples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1315A7-371B-D445-BABC-DD5683A9E1C0}"/>
              </a:ext>
            </a:extLst>
          </p:cNvPr>
          <p:cNvSpPr txBox="1">
            <a:spLocks/>
          </p:cNvSpPr>
          <p:nvPr/>
        </p:nvSpPr>
        <p:spPr>
          <a:xfrm>
            <a:off x="4116150" y="11396921"/>
            <a:ext cx="3447913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>
                <a:latin typeface="Helvetica" pitchFamily="2" charset="0"/>
                <a:cs typeface="Calibri" panose="020F0502020204030204" pitchFamily="34" charset="0"/>
              </a:rPr>
              <a:t>Exchange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C3CB8C-A0CD-4645-9BD1-600F98AA0FE8}"/>
              </a:ext>
            </a:extLst>
          </p:cNvPr>
          <p:cNvSpPr txBox="1">
            <a:spLocks/>
          </p:cNvSpPr>
          <p:nvPr/>
        </p:nvSpPr>
        <p:spPr>
          <a:xfrm>
            <a:off x="10774052" y="11447921"/>
            <a:ext cx="3844890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>
                <a:latin typeface="Helvetica" pitchFamily="2" charset="0"/>
                <a:cs typeface="Calibri" panose="020F0502020204030204" pitchFamily="34" charset="0"/>
              </a:rPr>
              <a:t>Experience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675DE7-88A0-A24B-B7C1-E73C61D53176}"/>
              </a:ext>
            </a:extLst>
          </p:cNvPr>
          <p:cNvSpPr txBox="1">
            <a:spLocks/>
          </p:cNvSpPr>
          <p:nvPr/>
        </p:nvSpPr>
        <p:spPr>
          <a:xfrm>
            <a:off x="17021416" y="11524961"/>
            <a:ext cx="4543437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>
                <a:latin typeface="Helvetica" pitchFamily="2" charset="0"/>
                <a:cs typeface="Calibri" panose="020F0502020204030204" pitchFamily="34" charset="0"/>
              </a:rPr>
              <a:t>Engagement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3C0F85-C6E0-F04D-99C3-2D0FDF17ADA2}"/>
              </a:ext>
            </a:extLst>
          </p:cNvPr>
          <p:cNvGrpSpPr/>
          <p:nvPr/>
        </p:nvGrpSpPr>
        <p:grpSpPr>
          <a:xfrm>
            <a:off x="3506043" y="2459420"/>
            <a:ext cx="17713905" cy="9262416"/>
            <a:chOff x="3067228" y="2296222"/>
            <a:chExt cx="18357672" cy="9599035"/>
          </a:xfrm>
        </p:grpSpPr>
        <p:pic>
          <p:nvPicPr>
            <p:cNvPr id="15" name="Image 19">
              <a:extLst>
                <a:ext uri="{FF2B5EF4-FFF2-40B4-BE49-F238E27FC236}">
                  <a16:creationId xmlns:a16="http://schemas.microsoft.com/office/drawing/2014/main" id="{5F05F057-4994-5A43-975B-4767C02D3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t="26915" r="82759" b="12886"/>
            <a:stretch/>
          </p:blipFill>
          <p:spPr>
            <a:xfrm>
              <a:off x="16435302" y="2296222"/>
              <a:ext cx="4989598" cy="9599035"/>
            </a:xfrm>
            <a:prstGeom prst="rect">
              <a:avLst/>
            </a:prstGeom>
          </p:spPr>
        </p:pic>
        <p:pic>
          <p:nvPicPr>
            <p:cNvPr id="21" name="Picture 20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FB606B7A-D210-7448-9A42-CF44499E5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3067228" y="2358210"/>
              <a:ext cx="4678696" cy="9435642"/>
            </a:xfrm>
            <a:prstGeom prst="rect">
              <a:avLst/>
            </a:prstGeom>
          </p:spPr>
        </p:pic>
        <p:pic>
          <p:nvPicPr>
            <p:cNvPr id="4" name="Picture 3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5583A93E-DA01-FA46-A939-1A5E6FD8E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9852652" y="2358210"/>
              <a:ext cx="4678696" cy="9435642"/>
            </a:xfrm>
            <a:prstGeom prst="rect">
              <a:avLst/>
            </a:prstGeom>
          </p:spPr>
        </p:pic>
        <p:pic>
          <p:nvPicPr>
            <p:cNvPr id="10" name="Picture 9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B2942D1-1F52-1E44-9717-67D4176CF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899" y="3585674"/>
              <a:ext cx="4035354" cy="7177549"/>
            </a:xfrm>
            <a:prstGeom prst="rect">
              <a:avLst/>
            </a:prstGeom>
          </p:spPr>
        </p:pic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4544BFF2-477A-764B-B8C9-3B4B7240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018" y="3594099"/>
              <a:ext cx="4024882" cy="7136369"/>
            </a:xfrm>
            <a:prstGeom prst="rect">
              <a:avLst/>
            </a:prstGeom>
          </p:spPr>
        </p:pic>
        <p:pic>
          <p:nvPicPr>
            <p:cNvPr id="13" name="Picture 12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2F6D624E-74AC-534D-AF65-9F3C95BB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868" y="3005350"/>
              <a:ext cx="4108335" cy="8471946"/>
            </a:xfrm>
            <a:prstGeom prst="roundRect">
              <a:avLst>
                <a:gd name="adj" fmla="val 601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6502729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7FBC7717-BF8A-435F-90CD-B70C7AE1A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>
            <a:off x="0" y="0"/>
            <a:ext cx="24384000" cy="12344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8DFDDF-59C2-4BF7-B25E-DA5D3B4624F2}"/>
              </a:ext>
            </a:extLst>
          </p:cNvPr>
          <p:cNvCxnSpPr>
            <a:cxnSpLocks/>
          </p:cNvCxnSpPr>
          <p:nvPr/>
        </p:nvCxnSpPr>
        <p:spPr>
          <a:xfrm flipH="1">
            <a:off x="4157560" y="2696570"/>
            <a:ext cx="104484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8A2B36-279D-4087-98CA-C6A237611B77}"/>
              </a:ext>
            </a:extLst>
          </p:cNvPr>
          <p:cNvCxnSpPr>
            <a:cxnSpLocks/>
          </p:cNvCxnSpPr>
          <p:nvPr/>
        </p:nvCxnSpPr>
        <p:spPr>
          <a:xfrm>
            <a:off x="8350764" y="1615830"/>
            <a:ext cx="98897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84453C-960A-4368-BD6A-89185A7D2641}"/>
              </a:ext>
            </a:extLst>
          </p:cNvPr>
          <p:cNvSpPr txBox="1"/>
          <p:nvPr/>
        </p:nvSpPr>
        <p:spPr>
          <a:xfrm>
            <a:off x="3952169" y="685258"/>
            <a:ext cx="40863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9600" kern="1200">
                <a:latin typeface="Helvetica" pitchFamily="2" charset="0"/>
              </a:rPr>
              <a:t>Goods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463CC-72FE-45AF-BA5A-693951DEB84A}"/>
              </a:ext>
            </a:extLst>
          </p:cNvPr>
          <p:cNvSpPr txBox="1"/>
          <p:nvPr/>
        </p:nvSpPr>
        <p:spPr>
          <a:xfrm>
            <a:off x="14714950" y="1854124"/>
            <a:ext cx="35509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8800" kern="1200">
                <a:latin typeface="Helvetica" pitchFamily="2" charset="0"/>
              </a:rPr>
              <a:t>Funds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0D4F68-5BDE-438F-920B-C0277331D496}"/>
              </a:ext>
            </a:extLst>
          </p:cNvPr>
          <p:cNvGrpSpPr/>
          <p:nvPr/>
        </p:nvGrpSpPr>
        <p:grpSpPr>
          <a:xfrm>
            <a:off x="4040553" y="3740752"/>
            <a:ext cx="16272302" cy="2506544"/>
            <a:chOff x="2020276" y="1870376"/>
            <a:chExt cx="8136151" cy="1253272"/>
          </a:xfrm>
          <a:solidFill>
            <a:srgbClr val="CC3399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FA2295B-2DB9-4C31-B1C0-94277B0C2C5C}"/>
                </a:ext>
              </a:extLst>
            </p:cNvPr>
            <p:cNvSpPr/>
            <p:nvPr/>
          </p:nvSpPr>
          <p:spPr>
            <a:xfrm>
              <a:off x="2020276" y="1870376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0 w 3123406"/>
                <a:gd name="connsiteY5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376" tIns="170688" rIns="710024" bIns="170688" numCol="1" spcCol="1270" anchor="ctr" anchorCtr="0">
              <a:noAutofit/>
            </a:bodyPr>
            <a:lstStyle/>
            <a:p>
              <a:pPr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>
                  <a:latin typeface="Helvetica" pitchFamily="2" charset="0"/>
                </a:rPr>
                <a:t>Producer</a:t>
              </a:r>
              <a:endParaRPr lang="en-US" sz="6400" kern="1200">
                <a:latin typeface="Helvetica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F2381C6-95D3-44F8-BDEF-9E707336C341}"/>
                </a:ext>
              </a:extLst>
            </p:cNvPr>
            <p:cNvSpPr/>
            <p:nvPr/>
          </p:nvSpPr>
          <p:spPr>
            <a:xfrm>
              <a:off x="4534296" y="1874286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624681 w 3123406"/>
                <a:gd name="connsiteY5" fmla="*/ 624681 h 1249362"/>
                <a:gd name="connsiteX6" fmla="*/ 0 w 3123406"/>
                <a:gd name="connsiteY6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624681" y="62468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160640"/>
                <a:satOff val="-6455"/>
                <a:lumOff val="13814"/>
                <a:alphaOff val="0"/>
              </a:schemeClr>
            </a:fillRef>
            <a:effectRef idx="0">
              <a:schemeClr val="accent6">
                <a:shade val="80000"/>
                <a:hueOff val="160640"/>
                <a:satOff val="-6455"/>
                <a:lumOff val="138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394" tIns="170688" rIns="1334706" bIns="170688" numCol="1" spcCol="1270" anchor="ctr" anchorCtr="0">
              <a:noAutofit/>
            </a:bodyPr>
            <a:lstStyle/>
            <a:p>
              <a:pPr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>
                  <a:latin typeface="Helvetica" pitchFamily="2" charset="0"/>
                </a:rPr>
                <a:t>RTM</a:t>
              </a:r>
              <a:endParaRPr lang="en-US" sz="6400" kern="1200">
                <a:latin typeface="Helvetica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7D6598-AB07-4889-A319-06DE3FB471A9}"/>
                </a:ext>
              </a:extLst>
            </p:cNvPr>
            <p:cNvSpPr/>
            <p:nvPr/>
          </p:nvSpPr>
          <p:spPr>
            <a:xfrm>
              <a:off x="7033021" y="1874286"/>
              <a:ext cx="3123406" cy="1249362"/>
            </a:xfrm>
            <a:custGeom>
              <a:avLst/>
              <a:gdLst>
                <a:gd name="connsiteX0" fmla="*/ 0 w 3123406"/>
                <a:gd name="connsiteY0" fmla="*/ 0 h 1249362"/>
                <a:gd name="connsiteX1" fmla="*/ 2498725 w 3123406"/>
                <a:gd name="connsiteY1" fmla="*/ 0 h 1249362"/>
                <a:gd name="connsiteX2" fmla="*/ 3123406 w 3123406"/>
                <a:gd name="connsiteY2" fmla="*/ 624681 h 1249362"/>
                <a:gd name="connsiteX3" fmla="*/ 2498725 w 3123406"/>
                <a:gd name="connsiteY3" fmla="*/ 1249362 h 1249362"/>
                <a:gd name="connsiteX4" fmla="*/ 0 w 3123406"/>
                <a:gd name="connsiteY4" fmla="*/ 1249362 h 1249362"/>
                <a:gd name="connsiteX5" fmla="*/ 624681 w 3123406"/>
                <a:gd name="connsiteY5" fmla="*/ 624681 h 1249362"/>
                <a:gd name="connsiteX6" fmla="*/ 0 w 3123406"/>
                <a:gd name="connsiteY6" fmla="*/ 0 h 12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406" h="1249362">
                  <a:moveTo>
                    <a:pt x="0" y="0"/>
                  </a:moveTo>
                  <a:lnTo>
                    <a:pt x="2498725" y="0"/>
                  </a:lnTo>
                  <a:lnTo>
                    <a:pt x="3123406" y="624681"/>
                  </a:lnTo>
                  <a:lnTo>
                    <a:pt x="2498725" y="1249362"/>
                  </a:lnTo>
                  <a:lnTo>
                    <a:pt x="0" y="1249362"/>
                  </a:lnTo>
                  <a:lnTo>
                    <a:pt x="624681" y="62468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321280"/>
                <a:satOff val="-12909"/>
                <a:lumOff val="27628"/>
                <a:alphaOff val="0"/>
              </a:schemeClr>
            </a:fillRef>
            <a:effectRef idx="0">
              <a:schemeClr val="accent6">
                <a:shade val="80000"/>
                <a:hueOff val="321280"/>
                <a:satOff val="-12909"/>
                <a:lumOff val="27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394" tIns="170688" rIns="1334706" bIns="170688" numCol="1" spcCol="1270" anchor="ctr" anchorCtr="0">
              <a:noAutofit/>
            </a:bodyPr>
            <a:lstStyle/>
            <a:p>
              <a:pPr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>
                  <a:latin typeface="Helvetica" pitchFamily="2" charset="0"/>
                </a:rPr>
                <a:t>Consumer</a:t>
              </a:r>
              <a:endParaRPr lang="en-US" sz="6400" kern="1200">
                <a:latin typeface="Helvetica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D1F2CF-E71D-4BF6-9135-8FB6764B6A71}"/>
              </a:ext>
            </a:extLst>
          </p:cNvPr>
          <p:cNvSpPr txBox="1"/>
          <p:nvPr/>
        </p:nvSpPr>
        <p:spPr>
          <a:xfrm>
            <a:off x="3886586" y="7731123"/>
            <a:ext cx="176349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12000" kern="1200" dirty="0">
                <a:solidFill>
                  <a:srgbClr val="CC3399"/>
                </a:solidFill>
                <a:latin typeface="Helvetica" pitchFamily="2" charset="0"/>
                <a:ea typeface="+mn-ea"/>
                <a:cs typeface="+mn-cs"/>
              </a:rPr>
              <a:t>Remove friction across </a:t>
            </a:r>
          </a:p>
          <a:p>
            <a:pPr algn="l" defTabSz="1828800" hangingPunct="1">
              <a:defRPr/>
            </a:pPr>
            <a:r>
              <a:rPr lang="en-US" sz="12000" kern="1200" dirty="0">
                <a:solidFill>
                  <a:srgbClr val="CC3399"/>
                </a:solidFill>
                <a:latin typeface="Helvetica" pitchFamily="2" charset="0"/>
                <a:ea typeface="+mn-ea"/>
                <a:cs typeface="+mn-cs"/>
              </a:rPr>
              <a:t>the entire experience.</a:t>
            </a:r>
          </a:p>
        </p:txBody>
      </p:sp>
      <p:sp>
        <p:nvSpPr>
          <p:cNvPr id="12" name="Graphic 5">
            <a:extLst>
              <a:ext uri="{FF2B5EF4-FFF2-40B4-BE49-F238E27FC236}">
                <a16:creationId xmlns:a16="http://schemas.microsoft.com/office/drawing/2014/main" id="{C6DE9DEF-E2D9-1148-9170-445944F07115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5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9"/>
    </mc:Choice>
    <mc:Fallback xmlns="">
      <p:transition spd="slow" advTm="4034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7FBC7717-BF8A-435F-90CD-B70C7AE1A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>
          <a:xfrm>
            <a:off x="-2" y="15620"/>
            <a:ext cx="24384000" cy="123287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8DFDDF-59C2-4BF7-B25E-DA5D3B4624F2}"/>
              </a:ext>
            </a:extLst>
          </p:cNvPr>
          <p:cNvCxnSpPr>
            <a:cxnSpLocks/>
          </p:cNvCxnSpPr>
          <p:nvPr/>
        </p:nvCxnSpPr>
        <p:spPr>
          <a:xfrm flipH="1">
            <a:off x="4157560" y="2696570"/>
            <a:ext cx="104484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8A2B36-279D-4087-98CA-C6A237611B77}"/>
              </a:ext>
            </a:extLst>
          </p:cNvPr>
          <p:cNvCxnSpPr>
            <a:cxnSpLocks/>
          </p:cNvCxnSpPr>
          <p:nvPr/>
        </p:nvCxnSpPr>
        <p:spPr>
          <a:xfrm>
            <a:off x="8350764" y="1615830"/>
            <a:ext cx="98897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84453C-960A-4368-BD6A-89185A7D2641}"/>
              </a:ext>
            </a:extLst>
          </p:cNvPr>
          <p:cNvSpPr txBox="1"/>
          <p:nvPr/>
        </p:nvSpPr>
        <p:spPr>
          <a:xfrm>
            <a:off x="3952169" y="685258"/>
            <a:ext cx="40863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9600" kern="1200">
                <a:latin typeface="Helvetica" pitchFamily="2" charset="0"/>
              </a:rPr>
              <a:t>Goods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463CC-72FE-45AF-BA5A-693951DEB84A}"/>
              </a:ext>
            </a:extLst>
          </p:cNvPr>
          <p:cNvSpPr txBox="1"/>
          <p:nvPr/>
        </p:nvSpPr>
        <p:spPr>
          <a:xfrm>
            <a:off x="14714950" y="1854124"/>
            <a:ext cx="35509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8800" kern="1200">
                <a:latin typeface="Helvetica" pitchFamily="2" charset="0"/>
              </a:rPr>
              <a:t>Funds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FA2295B-2DB9-4C31-B1C0-94277B0C2C5C}"/>
              </a:ext>
            </a:extLst>
          </p:cNvPr>
          <p:cNvSpPr/>
          <p:nvPr/>
        </p:nvSpPr>
        <p:spPr>
          <a:xfrm>
            <a:off x="4040552" y="3740752"/>
            <a:ext cx="6246812" cy="2498724"/>
          </a:xfrm>
          <a:custGeom>
            <a:avLst/>
            <a:gdLst>
              <a:gd name="connsiteX0" fmla="*/ 0 w 3123406"/>
              <a:gd name="connsiteY0" fmla="*/ 0 h 1249362"/>
              <a:gd name="connsiteX1" fmla="*/ 2498725 w 3123406"/>
              <a:gd name="connsiteY1" fmla="*/ 0 h 1249362"/>
              <a:gd name="connsiteX2" fmla="*/ 3123406 w 3123406"/>
              <a:gd name="connsiteY2" fmla="*/ 624681 h 1249362"/>
              <a:gd name="connsiteX3" fmla="*/ 2498725 w 3123406"/>
              <a:gd name="connsiteY3" fmla="*/ 1249362 h 1249362"/>
              <a:gd name="connsiteX4" fmla="*/ 0 w 3123406"/>
              <a:gd name="connsiteY4" fmla="*/ 1249362 h 1249362"/>
              <a:gd name="connsiteX5" fmla="*/ 0 w 3123406"/>
              <a:gd name="connsiteY5" fmla="*/ 0 h 124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406" h="1249362">
                <a:moveTo>
                  <a:pt x="0" y="0"/>
                </a:moveTo>
                <a:lnTo>
                  <a:pt x="2498725" y="0"/>
                </a:lnTo>
                <a:lnTo>
                  <a:pt x="3123406" y="624681"/>
                </a:lnTo>
                <a:lnTo>
                  <a:pt x="2498725" y="1249362"/>
                </a:lnTo>
                <a:lnTo>
                  <a:pt x="0" y="1249362"/>
                </a:lnTo>
                <a:lnTo>
                  <a:pt x="0" y="0"/>
                </a:lnTo>
                <a:close/>
              </a:path>
            </a:pathLst>
          </a:custGeom>
          <a:solidFill>
            <a:srgbClr val="CC3399">
              <a:alpha val="3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1376" tIns="170688" rIns="710024" bIns="170688" numCol="1" spcCol="1270" anchor="ctr" anchorCtr="0">
            <a:no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>
                <a:latin typeface="Helvetica" pitchFamily="2" charset="0"/>
              </a:rPr>
              <a:t>Producer</a:t>
            </a:r>
            <a:endParaRPr lang="en-US" sz="6400" kern="1200">
              <a:latin typeface="Helvetica" pitchFamily="2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2381C6-95D3-44F8-BDEF-9E707336C341}"/>
              </a:ext>
            </a:extLst>
          </p:cNvPr>
          <p:cNvSpPr/>
          <p:nvPr/>
        </p:nvSpPr>
        <p:spPr>
          <a:xfrm>
            <a:off x="9068592" y="3748572"/>
            <a:ext cx="6246812" cy="2498724"/>
          </a:xfrm>
          <a:custGeom>
            <a:avLst/>
            <a:gdLst>
              <a:gd name="connsiteX0" fmla="*/ 0 w 3123406"/>
              <a:gd name="connsiteY0" fmla="*/ 0 h 1249362"/>
              <a:gd name="connsiteX1" fmla="*/ 2498725 w 3123406"/>
              <a:gd name="connsiteY1" fmla="*/ 0 h 1249362"/>
              <a:gd name="connsiteX2" fmla="*/ 3123406 w 3123406"/>
              <a:gd name="connsiteY2" fmla="*/ 624681 h 1249362"/>
              <a:gd name="connsiteX3" fmla="*/ 2498725 w 3123406"/>
              <a:gd name="connsiteY3" fmla="*/ 1249362 h 1249362"/>
              <a:gd name="connsiteX4" fmla="*/ 0 w 3123406"/>
              <a:gd name="connsiteY4" fmla="*/ 1249362 h 1249362"/>
              <a:gd name="connsiteX5" fmla="*/ 624681 w 3123406"/>
              <a:gd name="connsiteY5" fmla="*/ 624681 h 1249362"/>
              <a:gd name="connsiteX6" fmla="*/ 0 w 3123406"/>
              <a:gd name="connsiteY6" fmla="*/ 0 h 124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3406" h="1249362">
                <a:moveTo>
                  <a:pt x="0" y="0"/>
                </a:moveTo>
                <a:lnTo>
                  <a:pt x="2498725" y="0"/>
                </a:lnTo>
                <a:lnTo>
                  <a:pt x="3123406" y="624681"/>
                </a:lnTo>
                <a:lnTo>
                  <a:pt x="2498725" y="1249362"/>
                </a:lnTo>
                <a:lnTo>
                  <a:pt x="0" y="1249362"/>
                </a:lnTo>
                <a:lnTo>
                  <a:pt x="624681" y="624681"/>
                </a:lnTo>
                <a:lnTo>
                  <a:pt x="0" y="0"/>
                </a:lnTo>
                <a:close/>
              </a:path>
            </a:pathLst>
          </a:custGeom>
          <a:solidFill>
            <a:srgbClr val="CC3399">
              <a:alpha val="3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60640"/>
              <a:satOff val="-6455"/>
              <a:lumOff val="13814"/>
              <a:alphaOff val="0"/>
            </a:schemeClr>
          </a:fillRef>
          <a:effectRef idx="0">
            <a:schemeClr val="accent6">
              <a:shade val="80000"/>
              <a:hueOff val="160640"/>
              <a:satOff val="-6455"/>
              <a:lumOff val="138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394" tIns="170688" rIns="1334706" bIns="170688" numCol="1" spcCol="1270" anchor="ctr" anchorCtr="0">
            <a:no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>
                <a:latin typeface="Helvetica" pitchFamily="2" charset="0"/>
              </a:rPr>
              <a:t>RTM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7D6598-AB07-4889-A319-06DE3FB471A9}"/>
              </a:ext>
            </a:extLst>
          </p:cNvPr>
          <p:cNvSpPr/>
          <p:nvPr/>
        </p:nvSpPr>
        <p:spPr>
          <a:xfrm>
            <a:off x="14066042" y="3748572"/>
            <a:ext cx="6246812" cy="2498724"/>
          </a:xfrm>
          <a:custGeom>
            <a:avLst/>
            <a:gdLst>
              <a:gd name="connsiteX0" fmla="*/ 0 w 3123406"/>
              <a:gd name="connsiteY0" fmla="*/ 0 h 1249362"/>
              <a:gd name="connsiteX1" fmla="*/ 2498725 w 3123406"/>
              <a:gd name="connsiteY1" fmla="*/ 0 h 1249362"/>
              <a:gd name="connsiteX2" fmla="*/ 3123406 w 3123406"/>
              <a:gd name="connsiteY2" fmla="*/ 624681 h 1249362"/>
              <a:gd name="connsiteX3" fmla="*/ 2498725 w 3123406"/>
              <a:gd name="connsiteY3" fmla="*/ 1249362 h 1249362"/>
              <a:gd name="connsiteX4" fmla="*/ 0 w 3123406"/>
              <a:gd name="connsiteY4" fmla="*/ 1249362 h 1249362"/>
              <a:gd name="connsiteX5" fmla="*/ 624681 w 3123406"/>
              <a:gd name="connsiteY5" fmla="*/ 624681 h 1249362"/>
              <a:gd name="connsiteX6" fmla="*/ 0 w 3123406"/>
              <a:gd name="connsiteY6" fmla="*/ 0 h 124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3406" h="1249362">
                <a:moveTo>
                  <a:pt x="0" y="0"/>
                </a:moveTo>
                <a:lnTo>
                  <a:pt x="2498725" y="0"/>
                </a:lnTo>
                <a:lnTo>
                  <a:pt x="3123406" y="624681"/>
                </a:lnTo>
                <a:lnTo>
                  <a:pt x="2498725" y="1249362"/>
                </a:lnTo>
                <a:lnTo>
                  <a:pt x="0" y="1249362"/>
                </a:lnTo>
                <a:lnTo>
                  <a:pt x="624681" y="624681"/>
                </a:lnTo>
                <a:lnTo>
                  <a:pt x="0" y="0"/>
                </a:lnTo>
                <a:close/>
              </a:path>
            </a:pathLst>
          </a:custGeom>
          <a:solidFill>
            <a:srgbClr val="CC33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321280"/>
              <a:satOff val="-12909"/>
              <a:lumOff val="27628"/>
              <a:alphaOff val="0"/>
            </a:schemeClr>
          </a:fillRef>
          <a:effectRef idx="0">
            <a:schemeClr val="accent6">
              <a:shade val="80000"/>
              <a:hueOff val="321280"/>
              <a:satOff val="-12909"/>
              <a:lumOff val="27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394" tIns="170688" rIns="1334706" bIns="170688" numCol="1" spcCol="1270" anchor="ctr" anchorCtr="0">
            <a:no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>
                <a:latin typeface="Helvetica" pitchFamily="2" charset="0"/>
              </a:rPr>
              <a:t>Consumer</a:t>
            </a:r>
            <a:endParaRPr lang="en-US" sz="6400" kern="1200">
              <a:latin typeface="Helvetica" pitchFamily="2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EAEFC82-D5F9-4823-8BEC-2BB70DF4C544}"/>
              </a:ext>
            </a:extLst>
          </p:cNvPr>
          <p:cNvSpPr/>
          <p:nvPr/>
        </p:nvSpPr>
        <p:spPr>
          <a:xfrm>
            <a:off x="8936048" y="6595247"/>
            <a:ext cx="4532224" cy="1392458"/>
          </a:xfrm>
          <a:prstGeom prst="homePlate">
            <a:avLst/>
          </a:prstGeom>
          <a:solidFill>
            <a:srgbClr val="00CCFF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r"/>
            <a:r>
              <a:rPr lang="en-US" sz="4000">
                <a:solidFill>
                  <a:schemeClr val="bg1"/>
                </a:solidFill>
                <a:latin typeface="Helvetica" pitchFamily="2" charset="0"/>
              </a:rPr>
              <a:t>Back </a:t>
            </a:r>
          </a:p>
          <a:p>
            <a:pPr algn="r"/>
            <a:r>
              <a:rPr lang="en-US" sz="4000">
                <a:solidFill>
                  <a:schemeClr val="bg1"/>
                </a:solidFill>
                <a:latin typeface="Helvetica" pitchFamily="2" charset="0"/>
              </a:rPr>
              <a:t>Office</a:t>
            </a: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529B5161-C652-45BC-BBD2-655B0DC00401}"/>
              </a:ext>
            </a:extLst>
          </p:cNvPr>
          <p:cNvSpPr/>
          <p:nvPr/>
        </p:nvSpPr>
        <p:spPr>
          <a:xfrm>
            <a:off x="13656366" y="6590003"/>
            <a:ext cx="4539728" cy="1392458"/>
          </a:xfrm>
          <a:prstGeom prst="chevron">
            <a:avLst/>
          </a:prstGeom>
          <a:solidFill>
            <a:srgbClr val="00CCFF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r"/>
            <a:r>
              <a:rPr lang="en-US" sz="4000">
                <a:solidFill>
                  <a:schemeClr val="bg1"/>
                </a:solidFill>
                <a:latin typeface="Helvetica" pitchFamily="2" charset="0"/>
              </a:rPr>
              <a:t>Front </a:t>
            </a:r>
          </a:p>
          <a:p>
            <a:pPr algn="r"/>
            <a:r>
              <a:rPr lang="en-US" sz="4000">
                <a:solidFill>
                  <a:schemeClr val="bg1"/>
                </a:solidFill>
                <a:latin typeface="Helvetica" pitchFamily="2" charset="0"/>
              </a:rPr>
              <a:t>Office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FC36B6C8-0799-4F6E-AE55-D83BE88FFC2C}"/>
              </a:ext>
            </a:extLst>
          </p:cNvPr>
          <p:cNvSpPr/>
          <p:nvPr/>
        </p:nvSpPr>
        <p:spPr>
          <a:xfrm>
            <a:off x="18450588" y="6624625"/>
            <a:ext cx="4539728" cy="1392458"/>
          </a:xfrm>
          <a:prstGeom prst="chevron">
            <a:avLst/>
          </a:prstGeom>
          <a:solidFill>
            <a:srgbClr val="00CCFF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6758543"/>
              <a:satOff val="-17419"/>
              <a:lumOff val="-11765"/>
              <a:alphaOff val="0"/>
            </a:schemeClr>
          </a:fillRef>
          <a:effectRef idx="1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r"/>
            <a:r>
              <a:rPr lang="en-US" sz="4000">
                <a:solidFill>
                  <a:schemeClr val="bg1"/>
                </a:solidFill>
                <a:latin typeface="Helvetica" pitchFamily="2" charset="0"/>
              </a:rPr>
              <a:t>Brand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E6F180-0196-4C3A-A944-B74A4D143B7B}"/>
              </a:ext>
            </a:extLst>
          </p:cNvPr>
          <p:cNvSpPr txBox="1"/>
          <p:nvPr/>
        </p:nvSpPr>
        <p:spPr>
          <a:xfrm>
            <a:off x="8677204" y="8224836"/>
            <a:ext cx="1537549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7200">
                <a:solidFill>
                  <a:srgbClr val="CC3399"/>
                </a:solidFill>
                <a:latin typeface="Helvetica" pitchFamily="2" charset="0"/>
              </a:rPr>
              <a:t>Consumer Experience:</a:t>
            </a:r>
          </a:p>
          <a:p>
            <a:pPr algn="l" defTabSz="1828800" hangingPunct="1">
              <a:defRPr/>
            </a:pPr>
            <a:r>
              <a:rPr lang="en-US" sz="8800">
                <a:solidFill>
                  <a:srgbClr val="CC3399"/>
                </a:solidFill>
                <a:latin typeface="Helvetica" pitchFamily="2" charset="0"/>
              </a:rPr>
              <a:t>T</a:t>
            </a:r>
            <a:r>
              <a:rPr lang="en-US" sz="8800" kern="1200">
                <a:solidFill>
                  <a:srgbClr val="CC3399"/>
                </a:solidFill>
                <a:latin typeface="Helvetica" pitchFamily="2" charset="0"/>
              </a:rPr>
              <a:t>he sum of three </a:t>
            </a:r>
          </a:p>
          <a:p>
            <a:pPr algn="l" defTabSz="1828800" hangingPunct="1">
              <a:defRPr/>
            </a:pPr>
            <a:r>
              <a:rPr lang="en-US" sz="8800" kern="1200">
                <a:solidFill>
                  <a:srgbClr val="CC3399"/>
                </a:solidFill>
                <a:latin typeface="Helvetica" pitchFamily="2" charset="0"/>
              </a:rPr>
              <a:t>different experiences.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CC689-C5A1-4060-A19C-7D8EE73271B3}"/>
              </a:ext>
            </a:extLst>
          </p:cNvPr>
          <p:cNvSpPr txBox="1"/>
          <p:nvPr/>
        </p:nvSpPr>
        <p:spPr>
          <a:xfrm>
            <a:off x="9289464" y="6719247"/>
            <a:ext cx="697627" cy="1200329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1814A-3328-4E87-820B-D8D3620E560C}"/>
              </a:ext>
            </a:extLst>
          </p:cNvPr>
          <p:cNvSpPr txBox="1"/>
          <p:nvPr/>
        </p:nvSpPr>
        <p:spPr>
          <a:xfrm>
            <a:off x="14476279" y="6702325"/>
            <a:ext cx="697627" cy="1200329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304C4-3562-42AB-965C-45B7E1BF7EB8}"/>
              </a:ext>
            </a:extLst>
          </p:cNvPr>
          <p:cNvSpPr txBox="1"/>
          <p:nvPr/>
        </p:nvSpPr>
        <p:spPr>
          <a:xfrm>
            <a:off x="19345041" y="6687687"/>
            <a:ext cx="697627" cy="1200329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Helvetica" pitchFamily="2" charset="0"/>
              </a:rPr>
              <a:t>3</a:t>
            </a:r>
          </a:p>
        </p:txBody>
      </p:sp>
      <p:sp>
        <p:nvSpPr>
          <p:cNvPr id="18" name="Graphic 5">
            <a:extLst>
              <a:ext uri="{FF2B5EF4-FFF2-40B4-BE49-F238E27FC236}">
                <a16:creationId xmlns:a16="http://schemas.microsoft.com/office/drawing/2014/main" id="{E61A9131-61CC-7F49-AE23-8422B24E1537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9"/>
    </mc:Choice>
    <mc:Fallback xmlns="">
      <p:transition spd="slow" advTm="4034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7FBC7717-BF8A-435F-90CD-B70C7AE1A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>
          <a:xfrm>
            <a:off x="0" y="7810"/>
            <a:ext cx="24384000" cy="123365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25A74B-D621-4731-B13A-2922A6F77D5D}"/>
              </a:ext>
            </a:extLst>
          </p:cNvPr>
          <p:cNvGrpSpPr/>
          <p:nvPr/>
        </p:nvGrpSpPr>
        <p:grpSpPr>
          <a:xfrm>
            <a:off x="4403383" y="4015002"/>
            <a:ext cx="15577238" cy="5685998"/>
            <a:chOff x="2474843" y="1798718"/>
            <a:chExt cx="7788619" cy="28429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A3061-95FE-43E5-B402-E41853C9299D}"/>
                </a:ext>
              </a:extLst>
            </p:cNvPr>
            <p:cNvSpPr txBox="1"/>
            <p:nvPr/>
          </p:nvSpPr>
          <p:spPr>
            <a:xfrm>
              <a:off x="2488582" y="1798718"/>
              <a:ext cx="7774880" cy="53860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8100">
              <a:solidFill>
                <a:srgbClr val="DFABC9"/>
              </a:solidFill>
            </a:ln>
          </p:spPr>
          <p:txBody>
            <a:bodyPr wrap="square">
              <a:spAutoFit/>
            </a:bodyPr>
            <a:lstStyle/>
            <a:p>
              <a:pPr algn="l" defTabSz="1828800" hangingPunct="1">
                <a:defRPr/>
              </a:pPr>
              <a:r>
                <a:rPr lang="en-US" sz="6400">
                  <a:solidFill>
                    <a:srgbClr val="DFABC9"/>
                  </a:solidFill>
                  <a:latin typeface="Helvetica" pitchFamily="2" charset="0"/>
                </a:rPr>
                <a:t>D</a:t>
              </a:r>
              <a:r>
                <a:rPr lang="en-US" sz="6400" kern="1200">
                  <a:solidFill>
                    <a:srgbClr val="DFABC9"/>
                  </a:solidFill>
                  <a:latin typeface="Helvetica" pitchFamily="2" charset="0"/>
                </a:rPr>
                <a:t>ifficult &amp; time consuming to change.</a:t>
              </a:r>
            </a:p>
          </p:txBody>
        </p:sp>
        <p:pic>
          <p:nvPicPr>
            <p:cNvPr id="1026" name="Picture 2" descr="Back-Office Workforce Management | TEAM Software">
              <a:extLst>
                <a:ext uri="{FF2B5EF4-FFF2-40B4-BE49-F238E27FC236}">
                  <a16:creationId xmlns:a16="http://schemas.microsoft.com/office/drawing/2014/main" id="{B3A309B5-402C-4663-9AE9-1908DE2111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08"/>
            <a:stretch/>
          </p:blipFill>
          <p:spPr bwMode="auto">
            <a:xfrm>
              <a:off x="2556986" y="3082639"/>
              <a:ext cx="2133918" cy="15155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28" name="Picture 4" descr="Your List of the Most Important Customer Service Skills (According to Data)  - Salesforce.com - Salesforce.com">
              <a:extLst>
                <a:ext uri="{FF2B5EF4-FFF2-40B4-BE49-F238E27FC236}">
                  <a16:creationId xmlns:a16="http://schemas.microsoft.com/office/drawing/2014/main" id="{37B3C973-4C7C-4D72-9AEC-C46DA23075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9"/>
            <a:stretch/>
          </p:blipFill>
          <p:spPr bwMode="auto">
            <a:xfrm>
              <a:off x="5309063" y="3074535"/>
              <a:ext cx="2133918" cy="15317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30" name="Picture 6" descr="Brand, consumer, customer, loyalty, product icon - Download on Iconfinder">
              <a:extLst>
                <a:ext uri="{FF2B5EF4-FFF2-40B4-BE49-F238E27FC236}">
                  <a16:creationId xmlns:a16="http://schemas.microsoft.com/office/drawing/2014/main" id="{0F71F97E-BD19-44CF-AE1D-EC855060C5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7"/>
            <a:stretch/>
          </p:blipFill>
          <p:spPr bwMode="auto">
            <a:xfrm>
              <a:off x="7976152" y="3109921"/>
              <a:ext cx="2221396" cy="15317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5A9B44-6EB3-4F20-9DF2-9C3111A4A65D}"/>
                </a:ext>
              </a:extLst>
            </p:cNvPr>
            <p:cNvSpPr txBox="1"/>
            <p:nvPr/>
          </p:nvSpPr>
          <p:spPr>
            <a:xfrm>
              <a:off x="2474843" y="2448668"/>
              <a:ext cx="2320128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Back Office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A372F5-9A6B-4DA8-BEEC-940EE3B6244E}"/>
                </a:ext>
              </a:extLst>
            </p:cNvPr>
            <p:cNvSpPr txBox="1"/>
            <p:nvPr/>
          </p:nvSpPr>
          <p:spPr>
            <a:xfrm>
              <a:off x="5215958" y="2445687"/>
              <a:ext cx="2320128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Front Office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F2114E-2B30-4536-A1E8-75CEF1A1EEE6}"/>
                </a:ext>
              </a:extLst>
            </p:cNvPr>
            <p:cNvSpPr txBox="1"/>
            <p:nvPr/>
          </p:nvSpPr>
          <p:spPr>
            <a:xfrm>
              <a:off x="7874930" y="2467085"/>
              <a:ext cx="2388532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Brand</a:t>
              </a:r>
            </a:p>
          </p:txBody>
        </p:sp>
      </p:grpSp>
      <p:pic>
        <p:nvPicPr>
          <p:cNvPr id="6" name="Graphic 5" descr="Cloud With Lightning And Rain with solid fill">
            <a:extLst>
              <a:ext uri="{FF2B5EF4-FFF2-40B4-BE49-F238E27FC236}">
                <a16:creationId xmlns:a16="http://schemas.microsoft.com/office/drawing/2014/main" id="{A85BDDEE-BCE4-41AB-9340-732A5AFBD6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4371" y="8169205"/>
            <a:ext cx="2892806" cy="2892806"/>
          </a:xfrm>
          <a:prstGeom prst="rect">
            <a:avLst/>
          </a:prstGeom>
        </p:spPr>
      </p:pic>
      <p:pic>
        <p:nvPicPr>
          <p:cNvPr id="19" name="Graphic 18" descr="Cloud With Lightning And Rain with solid fill">
            <a:extLst>
              <a:ext uri="{FF2B5EF4-FFF2-40B4-BE49-F238E27FC236}">
                <a16:creationId xmlns:a16="http://schemas.microsoft.com/office/drawing/2014/main" id="{3D11E1C6-7985-410C-B85C-FAA42480D8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84759" y="8183825"/>
            <a:ext cx="2892806" cy="2892806"/>
          </a:xfrm>
          <a:prstGeom prst="rect">
            <a:avLst/>
          </a:prstGeom>
        </p:spPr>
      </p:pic>
      <p:pic>
        <p:nvPicPr>
          <p:cNvPr id="20" name="Graphic 19" descr="Cloud With Lightning And Rain with solid fill">
            <a:extLst>
              <a:ext uri="{FF2B5EF4-FFF2-40B4-BE49-F238E27FC236}">
                <a16:creationId xmlns:a16="http://schemas.microsoft.com/office/drawing/2014/main" id="{67DACF04-D95D-43FE-AC36-C14B94329C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05147" y="8330557"/>
            <a:ext cx="2892806" cy="2892806"/>
          </a:xfrm>
          <a:prstGeom prst="rect">
            <a:avLst/>
          </a:prstGeom>
        </p:spPr>
      </p:pic>
      <p:sp>
        <p:nvSpPr>
          <p:cNvPr id="15" name="Graphic 5">
            <a:extLst>
              <a:ext uri="{FF2B5EF4-FFF2-40B4-BE49-F238E27FC236}">
                <a16:creationId xmlns:a16="http://schemas.microsoft.com/office/drawing/2014/main" id="{B84F38E7-970E-D145-81FA-CDD3822E0070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9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9"/>
    </mc:Choice>
    <mc:Fallback xmlns="">
      <p:transition spd="slow" advTm="403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erson, outdoor, cellphone, phone&#10;&#10;Description automatically generated">
            <a:extLst>
              <a:ext uri="{FF2B5EF4-FFF2-40B4-BE49-F238E27FC236}">
                <a16:creationId xmlns:a16="http://schemas.microsoft.com/office/drawing/2014/main" id="{3704C83C-C4D8-824C-BCD2-E85737D03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11378"/>
          <a:stretch/>
        </p:blipFill>
        <p:spPr>
          <a:xfrm>
            <a:off x="11218984" y="0"/>
            <a:ext cx="13165016" cy="137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5DDF04-C9DD-0740-9423-57BA4E36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78" y="0"/>
            <a:ext cx="11582243" cy="13716000"/>
          </a:xfrm>
          <a:prstGeom prst="rect">
            <a:avLst/>
          </a:prstGeom>
        </p:spPr>
      </p:pic>
      <p:sp>
        <p:nvSpPr>
          <p:cNvPr id="30" name="$600m">
            <a:extLst>
              <a:ext uri="{FF2B5EF4-FFF2-40B4-BE49-F238E27FC236}">
                <a16:creationId xmlns:a16="http://schemas.microsoft.com/office/drawing/2014/main" id="{EB1458A7-D8A7-DE4F-B5F2-0AC8B3418C2C}"/>
              </a:ext>
            </a:extLst>
          </p:cNvPr>
          <p:cNvSpPr txBox="1"/>
          <p:nvPr/>
        </p:nvSpPr>
        <p:spPr>
          <a:xfrm>
            <a:off x="3389460" y="4858662"/>
            <a:ext cx="43230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3000" b="1" kern="1200" spc="0" dirty="0" err="1">
                <a:solidFill>
                  <a:srgbClr val="333F48"/>
                </a:solidFill>
                <a:latin typeface="Helvetica" pitchFamily="2" charset="0"/>
              </a:rPr>
              <a:t>Engagement</a:t>
            </a:r>
            <a:r>
              <a:rPr lang="sv-SE" sz="3000" b="1" kern="1200" spc="0">
                <a:solidFill>
                  <a:srgbClr val="333F48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1" name="Annual revenue and profitable">
            <a:extLst>
              <a:ext uri="{FF2B5EF4-FFF2-40B4-BE49-F238E27FC236}">
                <a16:creationId xmlns:a16="http://schemas.microsoft.com/office/drawing/2014/main" id="{C75B9BC3-1F34-CA43-B925-EF9CB088A0D0}"/>
              </a:ext>
            </a:extLst>
          </p:cNvPr>
          <p:cNvSpPr txBox="1"/>
          <p:nvPr/>
        </p:nvSpPr>
        <p:spPr>
          <a:xfrm>
            <a:off x="3436668" y="5663554"/>
            <a:ext cx="394475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2000" b="1" kern="1200">
                <a:solidFill>
                  <a:srgbClr val="2C3641"/>
                </a:solidFill>
                <a:latin typeface="Helvetica" pitchFamily="2" charset="0"/>
              </a:rPr>
              <a:t>Create meaningful 1:1 experiences at scale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727E08-5B31-F441-8FF5-8A580D382CF4}"/>
              </a:ext>
            </a:extLst>
          </p:cNvPr>
          <p:cNvSpPr txBox="1">
            <a:spLocks/>
          </p:cNvSpPr>
          <p:nvPr/>
        </p:nvSpPr>
        <p:spPr>
          <a:xfrm>
            <a:off x="1437640" y="1361652"/>
            <a:ext cx="13172440" cy="225268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en-GB" sz="8000" kern="1200" dirty="0">
                <a:solidFill>
                  <a:srgbClr val="333F48"/>
                </a:solidFill>
                <a:latin typeface="Helvetica" pitchFamily="2" charset="0"/>
              </a:rPr>
              <a:t>Products for enriched customer experience</a:t>
            </a:r>
            <a:endParaRPr lang="en-GB" sz="8000" b="0" kern="1200" dirty="0">
              <a:solidFill>
                <a:srgbClr val="333F48"/>
              </a:solidFill>
              <a:latin typeface="Helvetica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53E392-787E-F14B-8E08-E2CA88769419}"/>
              </a:ext>
            </a:extLst>
          </p:cNvPr>
          <p:cNvSpPr/>
          <p:nvPr/>
        </p:nvSpPr>
        <p:spPr>
          <a:xfrm>
            <a:off x="8540208" y="4898756"/>
            <a:ext cx="50106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sv-SE" sz="2000" b="0" kern="1200" dirty="0">
                <a:solidFill>
                  <a:srgbClr val="2C3641"/>
                </a:solidFill>
                <a:latin typeface="Helvetica" pitchFamily="2" charset="0"/>
                <a:ea typeface="+mn-ea"/>
                <a:cs typeface="+mn-cs"/>
              </a:rPr>
              <a:t>Campaigns, Conversations, AI/NLP, Personalized Video, Rich Content, Landing pages, Platform integrations, Strategic/Agency Services, Creative &amp; Content Production, Analytics</a:t>
            </a:r>
          </a:p>
        </p:txBody>
      </p:sp>
      <p:sp>
        <p:nvSpPr>
          <p:cNvPr id="34" name="Annual revenue and profitable">
            <a:extLst>
              <a:ext uri="{FF2B5EF4-FFF2-40B4-BE49-F238E27FC236}">
                <a16:creationId xmlns:a16="http://schemas.microsoft.com/office/drawing/2014/main" id="{E53113B8-F598-EC4F-83E8-86E978F64195}"/>
              </a:ext>
            </a:extLst>
          </p:cNvPr>
          <p:cNvSpPr txBox="1"/>
          <p:nvPr/>
        </p:nvSpPr>
        <p:spPr>
          <a:xfrm>
            <a:off x="13799871" y="11196967"/>
            <a:ext cx="325669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endParaRPr lang="sv-SE" sz="2000" b="1" kern="1200" dirty="0">
              <a:solidFill>
                <a:srgbClr val="2C3641"/>
              </a:solidFill>
              <a:latin typeface="Atlas Grotesk Bold" pitchFamily="2" charset="77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09D39-662F-AB40-BC81-3BD3D912187D}"/>
              </a:ext>
            </a:extLst>
          </p:cNvPr>
          <p:cNvSpPr/>
          <p:nvPr/>
        </p:nvSpPr>
        <p:spPr>
          <a:xfrm>
            <a:off x="1437640" y="5341242"/>
            <a:ext cx="1555200" cy="692468"/>
          </a:xfrm>
          <a:prstGeom prst="ellipse">
            <a:avLst/>
          </a:prstGeom>
          <a:solidFill>
            <a:srgbClr val="FFC65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>
              <a:defRPr/>
            </a:pPr>
            <a:endParaRPr lang="en-GB" sz="3200" b="0" kern="1200" dirty="0">
              <a:solidFill>
                <a:srgbClr val="FFFFFF"/>
              </a:solidFill>
              <a:latin typeface="Helvetica" pitchFamily="2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EB36AB-62AD-E245-86BF-4E8BE99A8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468" y="5316618"/>
            <a:ext cx="667544" cy="74171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9A0498-7F4A-EC49-B0C1-63F400385908}"/>
              </a:ext>
            </a:extLst>
          </p:cNvPr>
          <p:cNvCxnSpPr>
            <a:cxnSpLocks/>
          </p:cNvCxnSpPr>
          <p:nvPr/>
        </p:nvCxnSpPr>
        <p:spPr>
          <a:xfrm>
            <a:off x="8043500" y="4864433"/>
            <a:ext cx="0" cy="1646086"/>
          </a:xfrm>
          <a:prstGeom prst="line">
            <a:avLst/>
          </a:prstGeom>
          <a:noFill/>
          <a:ln w="25400" cap="flat">
            <a:solidFill>
              <a:srgbClr val="F4C3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$600m">
            <a:extLst>
              <a:ext uri="{FF2B5EF4-FFF2-40B4-BE49-F238E27FC236}">
                <a16:creationId xmlns:a16="http://schemas.microsoft.com/office/drawing/2014/main" id="{C225E58D-614A-3148-9F0F-AEF6CCE5E1F8}"/>
              </a:ext>
            </a:extLst>
          </p:cNvPr>
          <p:cNvSpPr txBox="1"/>
          <p:nvPr/>
        </p:nvSpPr>
        <p:spPr>
          <a:xfrm>
            <a:off x="3389460" y="7947212"/>
            <a:ext cx="43230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3000" b="1" kern="1200" spc="0" dirty="0">
                <a:solidFill>
                  <a:srgbClr val="333F48"/>
                </a:solidFill>
                <a:latin typeface="Helvetica" pitchFamily="2" charset="0"/>
              </a:rPr>
              <a:t>Communication APIs</a:t>
            </a:r>
          </a:p>
        </p:txBody>
      </p:sp>
      <p:sp>
        <p:nvSpPr>
          <p:cNvPr id="40" name="Annual revenue and profitable">
            <a:extLst>
              <a:ext uri="{FF2B5EF4-FFF2-40B4-BE49-F238E27FC236}">
                <a16:creationId xmlns:a16="http://schemas.microsoft.com/office/drawing/2014/main" id="{7B2DCA3D-1DC0-1E47-8318-5FD24A3086E7}"/>
              </a:ext>
            </a:extLst>
          </p:cNvPr>
          <p:cNvSpPr txBox="1"/>
          <p:nvPr/>
        </p:nvSpPr>
        <p:spPr>
          <a:xfrm>
            <a:off x="3436668" y="8752102"/>
            <a:ext cx="394475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2000" b="1" kern="1200" dirty="0">
                <a:solidFill>
                  <a:srgbClr val="2C3641"/>
                </a:solidFill>
                <a:latin typeface="Helvetica" pitchFamily="2" charset="0"/>
              </a:rPr>
              <a:t>Immediate reach on any  mobile channel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D68B35-0ED8-AA48-8EF0-F7D0D7209CBA}"/>
              </a:ext>
            </a:extLst>
          </p:cNvPr>
          <p:cNvSpPr/>
          <p:nvPr/>
        </p:nvSpPr>
        <p:spPr>
          <a:xfrm>
            <a:off x="8552908" y="8063093"/>
            <a:ext cx="4566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sv-SE" sz="2000" b="0" kern="1200" dirty="0">
                <a:solidFill>
                  <a:srgbClr val="2C3641"/>
                </a:solidFill>
                <a:latin typeface="Helvetica" pitchFamily="2" charset="0"/>
                <a:ea typeface="+mn-ea"/>
                <a:cs typeface="+mn-cs"/>
              </a:rPr>
              <a:t>SMS, MMS, RCS, Numbers, Conversation API, WhatsApp, Chat Apps, Voice, PSTN, Video, Verification, 2FA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94A483-BD3B-6D41-9673-B20D984B0139}"/>
              </a:ext>
            </a:extLst>
          </p:cNvPr>
          <p:cNvSpPr/>
          <p:nvPr/>
        </p:nvSpPr>
        <p:spPr>
          <a:xfrm>
            <a:off x="1437640" y="8378578"/>
            <a:ext cx="1555200" cy="692468"/>
          </a:xfrm>
          <a:prstGeom prst="ellipse">
            <a:avLst/>
          </a:prstGeom>
          <a:solidFill>
            <a:srgbClr val="FFC65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>
              <a:defRPr/>
            </a:pPr>
            <a:endParaRPr lang="en-GB" sz="3200" b="0" kern="1200" dirty="0">
              <a:solidFill>
                <a:srgbClr val="FFFFFF"/>
              </a:solidFill>
              <a:latin typeface="Helvetica" pitchFamily="2" charset="0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8B19DC-DF0A-8548-8C6F-6AA062B2B240}"/>
              </a:ext>
            </a:extLst>
          </p:cNvPr>
          <p:cNvCxnSpPr>
            <a:cxnSpLocks/>
          </p:cNvCxnSpPr>
          <p:nvPr/>
        </p:nvCxnSpPr>
        <p:spPr>
          <a:xfrm>
            <a:off x="8043500" y="7901769"/>
            <a:ext cx="0" cy="1646086"/>
          </a:xfrm>
          <a:prstGeom prst="line">
            <a:avLst/>
          </a:prstGeom>
          <a:noFill/>
          <a:ln w="25400" cap="flat">
            <a:solidFill>
              <a:srgbClr val="F4C3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0973C9B-A770-9245-9EE1-904FEFAFF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55" y="8222393"/>
            <a:ext cx="1040726" cy="1004838"/>
          </a:xfrm>
          <a:prstGeom prst="rect">
            <a:avLst/>
          </a:prstGeom>
        </p:spPr>
      </p:pic>
      <p:sp>
        <p:nvSpPr>
          <p:cNvPr id="46" name="$600m">
            <a:extLst>
              <a:ext uri="{FF2B5EF4-FFF2-40B4-BE49-F238E27FC236}">
                <a16:creationId xmlns:a16="http://schemas.microsoft.com/office/drawing/2014/main" id="{C967A31D-F4A8-7044-AB30-247C3C68CF11}"/>
              </a:ext>
            </a:extLst>
          </p:cNvPr>
          <p:cNvSpPr txBox="1"/>
          <p:nvPr/>
        </p:nvSpPr>
        <p:spPr>
          <a:xfrm>
            <a:off x="3389460" y="10984548"/>
            <a:ext cx="43230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ts val="10500"/>
              </a:lnSpc>
              <a:defRPr sz="8000" b="0" spc="-479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3000" b="1" kern="1200" spc="0" dirty="0">
                <a:solidFill>
                  <a:srgbClr val="333F48"/>
                </a:solidFill>
                <a:latin typeface="Helvetica" pitchFamily="2" charset="0"/>
              </a:rPr>
              <a:t>Super network</a:t>
            </a:r>
          </a:p>
        </p:txBody>
      </p:sp>
      <p:sp>
        <p:nvSpPr>
          <p:cNvPr id="47" name="Annual revenue and profitable">
            <a:extLst>
              <a:ext uri="{FF2B5EF4-FFF2-40B4-BE49-F238E27FC236}">
                <a16:creationId xmlns:a16="http://schemas.microsoft.com/office/drawing/2014/main" id="{E4E663CD-5B43-A34D-901E-4AED20EB6468}"/>
              </a:ext>
            </a:extLst>
          </p:cNvPr>
          <p:cNvSpPr txBox="1"/>
          <p:nvPr/>
        </p:nvSpPr>
        <p:spPr>
          <a:xfrm>
            <a:off x="3436669" y="11789438"/>
            <a:ext cx="432299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8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sv-SE" sz="2000" b="1" kern="1200" dirty="0">
                <a:solidFill>
                  <a:srgbClr val="2C3641"/>
                </a:solidFill>
                <a:latin typeface="Helvetica" pitchFamily="2" charset="0"/>
              </a:rPr>
              <a:t>Scalable, secure communication without middlemen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8BB818-4E35-BC42-88B6-B56D7A3017B1}"/>
              </a:ext>
            </a:extLst>
          </p:cNvPr>
          <p:cNvSpPr/>
          <p:nvPr/>
        </p:nvSpPr>
        <p:spPr>
          <a:xfrm>
            <a:off x="8552909" y="10946541"/>
            <a:ext cx="45407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sv-SE" sz="2000" b="0" kern="1200" dirty="0">
                <a:solidFill>
                  <a:srgbClr val="2C3641"/>
                </a:solidFill>
                <a:latin typeface="Helvetica" pitchFamily="2" charset="0"/>
                <a:ea typeface="+mn-ea"/>
                <a:cs typeface="+mn-cs"/>
              </a:rPr>
              <a:t>350+ direct operator connections, Chat integrations, Telco infrastructure, Geo-redundant, Elastic Capacity, Smart Routing, Instant Provisioning, ISO 27001, GDPR 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6D8D83D-CD60-4142-91D2-243DD8311E8D}"/>
              </a:ext>
            </a:extLst>
          </p:cNvPr>
          <p:cNvSpPr/>
          <p:nvPr/>
        </p:nvSpPr>
        <p:spPr>
          <a:xfrm>
            <a:off x="1437640" y="11415914"/>
            <a:ext cx="1555200" cy="692468"/>
          </a:xfrm>
          <a:prstGeom prst="ellipse">
            <a:avLst/>
          </a:prstGeom>
          <a:solidFill>
            <a:srgbClr val="FFC65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>
              <a:defRPr/>
            </a:pPr>
            <a:endParaRPr lang="en-GB" sz="3200" b="0" kern="1200" dirty="0">
              <a:solidFill>
                <a:srgbClr val="FFFFFF"/>
              </a:solidFill>
              <a:latin typeface="Helvetica" pitchFamily="2" charset="0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346C8D4-C6B4-4645-94EE-C037C26A603E}"/>
              </a:ext>
            </a:extLst>
          </p:cNvPr>
          <p:cNvCxnSpPr>
            <a:cxnSpLocks/>
          </p:cNvCxnSpPr>
          <p:nvPr/>
        </p:nvCxnSpPr>
        <p:spPr>
          <a:xfrm>
            <a:off x="8043500" y="10939105"/>
            <a:ext cx="0" cy="1646086"/>
          </a:xfrm>
          <a:prstGeom prst="line">
            <a:avLst/>
          </a:prstGeom>
          <a:noFill/>
          <a:ln w="25400" cap="flat">
            <a:solidFill>
              <a:srgbClr val="F4C3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DF479E0-09D8-6945-96DB-E50D04CCD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648" y="11221551"/>
            <a:ext cx="1160308" cy="1081194"/>
          </a:xfrm>
          <a:prstGeom prst="rect">
            <a:avLst/>
          </a:prstGeom>
        </p:spPr>
      </p:pic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8C07B0-C955-8C47-B05F-2AB5F8E10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514905"/>
            <a:ext cx="3906564" cy="162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6283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7FBC7717-BF8A-435F-90CD-B70C7AE1A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>
          <a:xfrm>
            <a:off x="0" y="7810"/>
            <a:ext cx="24384000" cy="123365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25A74B-D621-4731-B13A-2922A6F77D5D}"/>
              </a:ext>
            </a:extLst>
          </p:cNvPr>
          <p:cNvGrpSpPr/>
          <p:nvPr/>
        </p:nvGrpSpPr>
        <p:grpSpPr>
          <a:xfrm>
            <a:off x="4403381" y="4661970"/>
            <a:ext cx="15577238" cy="4392060"/>
            <a:chOff x="2474843" y="2445687"/>
            <a:chExt cx="7788619" cy="2196030"/>
          </a:xfrm>
        </p:grpSpPr>
        <p:pic>
          <p:nvPicPr>
            <p:cNvPr id="1026" name="Picture 2" descr="Back-Office Workforce Management | TEAM Software">
              <a:extLst>
                <a:ext uri="{FF2B5EF4-FFF2-40B4-BE49-F238E27FC236}">
                  <a16:creationId xmlns:a16="http://schemas.microsoft.com/office/drawing/2014/main" id="{B3A309B5-402C-4663-9AE9-1908DE2111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08"/>
            <a:stretch/>
          </p:blipFill>
          <p:spPr bwMode="auto">
            <a:xfrm>
              <a:off x="2556986" y="3082639"/>
              <a:ext cx="2133918" cy="15155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28" name="Picture 4" descr="Your List of the Most Important Customer Service Skills (According to Data)  - Salesforce.com - Salesforce.com">
              <a:extLst>
                <a:ext uri="{FF2B5EF4-FFF2-40B4-BE49-F238E27FC236}">
                  <a16:creationId xmlns:a16="http://schemas.microsoft.com/office/drawing/2014/main" id="{37B3C973-4C7C-4D72-9AEC-C46DA23075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9"/>
            <a:stretch/>
          </p:blipFill>
          <p:spPr bwMode="auto">
            <a:xfrm>
              <a:off x="5309063" y="3074535"/>
              <a:ext cx="2133918" cy="15317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30" name="Picture 6" descr="Brand, consumer, customer, loyalty, product icon - Download on Iconfinder">
              <a:extLst>
                <a:ext uri="{FF2B5EF4-FFF2-40B4-BE49-F238E27FC236}">
                  <a16:creationId xmlns:a16="http://schemas.microsoft.com/office/drawing/2014/main" id="{0F71F97E-BD19-44CF-AE1D-EC855060C5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7"/>
            <a:stretch/>
          </p:blipFill>
          <p:spPr bwMode="auto">
            <a:xfrm>
              <a:off x="7976152" y="3109921"/>
              <a:ext cx="2221396" cy="15317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5A9B44-6EB3-4F20-9DF2-9C3111A4A65D}"/>
                </a:ext>
              </a:extLst>
            </p:cNvPr>
            <p:cNvSpPr txBox="1"/>
            <p:nvPr/>
          </p:nvSpPr>
          <p:spPr>
            <a:xfrm>
              <a:off x="2474843" y="2448668"/>
              <a:ext cx="2320128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Back Office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A372F5-9A6B-4DA8-BEEC-940EE3B6244E}"/>
                </a:ext>
              </a:extLst>
            </p:cNvPr>
            <p:cNvSpPr txBox="1"/>
            <p:nvPr/>
          </p:nvSpPr>
          <p:spPr>
            <a:xfrm>
              <a:off x="5215958" y="2445687"/>
              <a:ext cx="2320128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Front Office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F2114E-2B30-4536-A1E8-75CEF1A1EEE6}"/>
                </a:ext>
              </a:extLst>
            </p:cNvPr>
            <p:cNvSpPr txBox="1"/>
            <p:nvPr/>
          </p:nvSpPr>
          <p:spPr>
            <a:xfrm>
              <a:off x="7874930" y="2467085"/>
              <a:ext cx="2388532" cy="4154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Helvetica" pitchFamily="2" charset="0"/>
                </a:rPr>
                <a:t>Brand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ACB83A-A71B-4BF6-A809-4BF0624EB45F}"/>
              </a:ext>
            </a:extLst>
          </p:cNvPr>
          <p:cNvSpPr txBox="1"/>
          <p:nvPr/>
        </p:nvSpPr>
        <p:spPr>
          <a:xfrm>
            <a:off x="4403379" y="9635786"/>
            <a:ext cx="15577238" cy="206210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DFABC9"/>
            </a:solidFill>
          </a:ln>
        </p:spPr>
        <p:txBody>
          <a:bodyPr wrap="square">
            <a:spAutoFit/>
          </a:bodyPr>
          <a:lstStyle/>
          <a:p>
            <a:pPr defTabSz="1828800" hangingPunct="1">
              <a:defRPr/>
            </a:pPr>
            <a:r>
              <a:rPr lang="en-US" sz="6400">
                <a:solidFill>
                  <a:srgbClr val="DFABC9"/>
                </a:solidFill>
                <a:latin typeface="Helvetica" pitchFamily="2" charset="0"/>
              </a:rPr>
              <a:t>Messaging between the links drives alignment and shapes the experience. </a:t>
            </a:r>
          </a:p>
        </p:txBody>
      </p:sp>
      <p:pic>
        <p:nvPicPr>
          <p:cNvPr id="5" name="Graphic 4" descr="Dim (Smaller Sun) with solid fill">
            <a:extLst>
              <a:ext uri="{FF2B5EF4-FFF2-40B4-BE49-F238E27FC236}">
                <a16:creationId xmlns:a16="http://schemas.microsoft.com/office/drawing/2014/main" id="{97C561E8-0E3B-40CA-BC8F-5C65C7838D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1680" y="-321122"/>
            <a:ext cx="5025888" cy="5025888"/>
          </a:xfrm>
          <a:prstGeom prst="rect">
            <a:avLst/>
          </a:prstGeom>
        </p:spPr>
      </p:pic>
      <p:pic>
        <p:nvPicPr>
          <p:cNvPr id="15" name="Graphic 14" descr="Dim (Smaller Sun) with solid fill">
            <a:extLst>
              <a:ext uri="{FF2B5EF4-FFF2-40B4-BE49-F238E27FC236}">
                <a16:creationId xmlns:a16="http://schemas.microsoft.com/office/drawing/2014/main" id="{FC045B8B-D24B-4282-B186-911C2370A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12548" y="-281842"/>
            <a:ext cx="5025888" cy="5025888"/>
          </a:xfrm>
          <a:prstGeom prst="rect">
            <a:avLst/>
          </a:prstGeom>
        </p:spPr>
      </p:pic>
      <p:sp>
        <p:nvSpPr>
          <p:cNvPr id="17" name="Graphic 5">
            <a:extLst>
              <a:ext uri="{FF2B5EF4-FFF2-40B4-BE49-F238E27FC236}">
                <a16:creationId xmlns:a16="http://schemas.microsoft.com/office/drawing/2014/main" id="{CFA54F09-8041-FA47-84F3-78324070FE44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0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9"/>
    </mc:Choice>
    <mc:Fallback xmlns="">
      <p:transition spd="slow" advTm="4034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C8E36-C37A-4F50-916C-9E07B6DB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36" y="612868"/>
            <a:ext cx="9137385" cy="11750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228600" dist="215900" dir="2040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3D2BD-29BE-4668-BD5C-F5FAD7C5348F}"/>
              </a:ext>
            </a:extLst>
          </p:cNvPr>
          <p:cNvSpPr txBox="1"/>
          <p:nvPr/>
        </p:nvSpPr>
        <p:spPr>
          <a:xfrm>
            <a:off x="11539330" y="1426230"/>
            <a:ext cx="12844670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Today’s messaging stitches </a:t>
            </a:r>
          </a:p>
          <a:p>
            <a:pPr algn="l"/>
            <a:r>
              <a:rPr lang="en-US" sz="120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together the customer experience.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866DC29-6A3F-42F8-B9DF-DA20CAD11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10280449"/>
            <a:ext cx="2809568" cy="15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E623686-0841-42F6-81C3-5E79186C8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975" y="1009650"/>
            <a:ext cx="22933025" cy="217170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600"/>
              <a:t>We can overcome the challenges &amp; </a:t>
            </a:r>
            <a:br>
              <a:rPr lang="en-US" sz="5600"/>
            </a:br>
            <a:r>
              <a:rPr lang="en-US" sz="5600"/>
              <a:t>create truly customer centric experiences</a:t>
            </a:r>
            <a:endParaRPr lang="en-US" sz="72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61259F-0D28-44B0-8F87-00CEDA9EC91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50428" y="3671014"/>
            <a:ext cx="10390188" cy="1116012"/>
          </a:xfrm>
        </p:spPr>
        <p:txBody>
          <a:bodyPr/>
          <a:lstStyle/>
          <a:p>
            <a:r>
              <a:rPr lang="en-US" b="1"/>
              <a:t>Research revealed: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90CDEF-A5F4-4E18-A5F3-5A66D9232F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66193" y="4962036"/>
            <a:ext cx="9758855" cy="5870575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The two dimensions comprise 22 component themes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Basis for developing a comprehensive diagnostic for assessing the two dimensions of customer centricity using perceptions of:</a:t>
            </a:r>
          </a:p>
          <a:p>
            <a:pPr marL="1714500" lvl="1" indent="-800100">
              <a:buFont typeface="+mj-lt"/>
              <a:buAutoNum type="arabicPeriod"/>
            </a:pPr>
            <a:r>
              <a:rPr lang="en-US" sz="3600"/>
              <a:t>Internal team members</a:t>
            </a:r>
          </a:p>
          <a:p>
            <a:pPr marL="1714500" lvl="1" indent="-800100">
              <a:buFont typeface="+mj-lt"/>
              <a:buAutoNum type="arabicPeriod"/>
            </a:pPr>
            <a:r>
              <a:rPr lang="en-US" sz="3600"/>
              <a:t>Customers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7839EF-A751-4825-B125-B6AFCED920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93813" y="3649009"/>
            <a:ext cx="10390187" cy="1106487"/>
          </a:xfrm>
        </p:spPr>
        <p:txBody>
          <a:bodyPr/>
          <a:lstStyle/>
          <a:p>
            <a:r>
              <a:rPr lang="en-US" b="1"/>
              <a:t>The value to brands: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F539AB-9A40-495E-9E34-60C17C629B9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993813" y="4833284"/>
            <a:ext cx="10206256" cy="9655229"/>
          </a:xfrm>
        </p:spPr>
        <p:txBody>
          <a:bodyPr>
            <a:normAutofit/>
          </a:bodyPr>
          <a:lstStyle/>
          <a:p>
            <a:pPr marL="566928" indent="-566928">
              <a:buFont typeface="Arial" panose="020B0604020202020204" pitchFamily="34" charset="0"/>
              <a:buChar char="•"/>
            </a:pPr>
            <a:r>
              <a:rPr lang="en-US" sz="3600"/>
              <a:t>Comprehensively &amp; objectively assess the mobile experiences</a:t>
            </a:r>
          </a:p>
          <a:p>
            <a:pPr marL="566928" indent="-566928">
              <a:buFont typeface="Arial" panose="020B0604020202020204" pitchFamily="34" charset="0"/>
              <a:buChar char="•"/>
            </a:pPr>
            <a:r>
              <a:rPr lang="en-US" sz="3600"/>
              <a:t>Identify gaps between customer experiences and internal beliefs about those experiences</a:t>
            </a:r>
          </a:p>
          <a:p>
            <a:pPr marL="566928" indent="-566928">
              <a:buFont typeface="Arial" panose="020B0604020202020204" pitchFamily="34" charset="0"/>
              <a:buChar char="•"/>
            </a:pPr>
            <a:r>
              <a:rPr lang="en-US" sz="3600"/>
              <a:t>Use customer insights to align teams:</a:t>
            </a:r>
          </a:p>
          <a:p>
            <a:pPr marL="1868760" lvl="1" indent="-594360">
              <a:buFont typeface="Courier New" panose="02070309020205020404" pitchFamily="49" charset="0"/>
              <a:buChar char="o"/>
            </a:pPr>
            <a:r>
              <a:rPr lang="en-US" sz="3600"/>
              <a:t>IT</a:t>
            </a:r>
          </a:p>
          <a:p>
            <a:pPr marL="1868760" lvl="1" indent="-594360">
              <a:buFont typeface="Courier New" panose="02070309020205020404" pitchFamily="49" charset="0"/>
              <a:buChar char="o"/>
            </a:pPr>
            <a:r>
              <a:rPr lang="en-US" sz="3600"/>
              <a:t>Marketing</a:t>
            </a:r>
          </a:p>
          <a:p>
            <a:pPr marL="1868760" lvl="1" indent="-594360">
              <a:buFont typeface="Courier New" panose="02070309020205020404" pitchFamily="49" charset="0"/>
              <a:buChar char="o"/>
            </a:pPr>
            <a:r>
              <a:rPr lang="en-US" sz="3600"/>
              <a:t>Other (e.g. supply chain partners)</a:t>
            </a:r>
          </a:p>
          <a:p>
            <a:pPr marL="566928" indent="-566928">
              <a:buFont typeface="Arial" panose="020B0604020202020204" pitchFamily="34" charset="0"/>
              <a:buChar char="•"/>
            </a:pPr>
            <a:r>
              <a:rPr lang="en-US" sz="3600"/>
              <a:t>Identify &amp; prioritize specific back-end processes for development/integration focus</a:t>
            </a:r>
          </a:p>
          <a:p>
            <a:endParaRPr lang="en-US" sz="3600"/>
          </a:p>
          <a:p>
            <a:endParaRPr lang="en-US" sz="900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487F076-4E9E-2C46-9198-9A572F958EC4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2331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E10976-DED4-604B-BB2A-BBA0421EE151}"/>
              </a:ext>
            </a:extLst>
          </p:cNvPr>
          <p:cNvGrpSpPr/>
          <p:nvPr/>
        </p:nvGrpSpPr>
        <p:grpSpPr>
          <a:xfrm>
            <a:off x="19076258" y="1989641"/>
            <a:ext cx="4678696" cy="9435642"/>
            <a:chOff x="18033517" y="2057806"/>
            <a:chExt cx="4678696" cy="9435642"/>
          </a:xfrm>
        </p:grpSpPr>
        <p:pic>
          <p:nvPicPr>
            <p:cNvPr id="5" name="Picture 4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0EC44700-D032-ED44-9384-2756C3F68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18033517" y="2057806"/>
              <a:ext cx="4678696" cy="9435642"/>
            </a:xfrm>
            <a:prstGeom prst="rect">
              <a:avLst/>
            </a:prstGeom>
          </p:spPr>
        </p:pic>
        <p:pic>
          <p:nvPicPr>
            <p:cNvPr id="10" name="Picture 9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2718686F-217E-CF4F-9D2C-C44D53A3F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3449" y="3308782"/>
              <a:ext cx="3979762" cy="7075131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D43BE30-0C18-3842-835E-5A6EB8FEDCC1}"/>
              </a:ext>
            </a:extLst>
          </p:cNvPr>
          <p:cNvSpPr txBox="1">
            <a:spLocks/>
          </p:cNvSpPr>
          <p:nvPr/>
        </p:nvSpPr>
        <p:spPr>
          <a:xfrm>
            <a:off x="2204018" y="8784189"/>
            <a:ext cx="3735078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>
                <a:latin typeface="Helvetica" pitchFamily="2" charset="0"/>
                <a:cs typeface="Calibri" panose="020F0502020204030204" pitchFamily="34" charset="0"/>
              </a:rPr>
              <a:t>Back Office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5FD6E2-A231-F845-9763-2445F2E21529}"/>
              </a:ext>
            </a:extLst>
          </p:cNvPr>
          <p:cNvSpPr txBox="1">
            <a:spLocks/>
          </p:cNvSpPr>
          <p:nvPr/>
        </p:nvSpPr>
        <p:spPr>
          <a:xfrm>
            <a:off x="8231749" y="8830742"/>
            <a:ext cx="3844890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>
                <a:latin typeface="Helvetica" pitchFamily="2" charset="0"/>
                <a:cs typeface="Calibri" panose="020F0502020204030204" pitchFamily="34" charset="0"/>
              </a:rPr>
              <a:t>Front Office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97965C-3F33-BF4D-8D38-5A01E4CBC42B}"/>
              </a:ext>
            </a:extLst>
          </p:cNvPr>
          <p:cNvSpPr txBox="1">
            <a:spLocks/>
          </p:cNvSpPr>
          <p:nvPr/>
        </p:nvSpPr>
        <p:spPr>
          <a:xfrm>
            <a:off x="14592300" y="11314689"/>
            <a:ext cx="8864600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4800" dirty="0">
                <a:latin typeface="Helvetica" pitchFamily="2" charset="0"/>
                <a:cs typeface="Calibri" panose="020F0502020204030204" pitchFamily="34" charset="0"/>
              </a:rPr>
              <a:t>Optimized Brand Experiences</a:t>
            </a:r>
          </a:p>
        </p:txBody>
      </p:sp>
      <p:pic>
        <p:nvPicPr>
          <p:cNvPr id="1026" name="Picture 2" descr="Server farm 3d image Premium Photo">
            <a:extLst>
              <a:ext uri="{FF2B5EF4-FFF2-40B4-BE49-F238E27FC236}">
                <a16:creationId xmlns:a16="http://schemas.microsoft.com/office/drawing/2014/main" id="{48ACA511-428D-B24D-84B0-F567DFA1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1" y="6087291"/>
            <a:ext cx="4051884" cy="24272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b-based platform makes pharmacy services more efficient during Covid">
            <a:extLst>
              <a:ext uri="{FF2B5EF4-FFF2-40B4-BE49-F238E27FC236}">
                <a16:creationId xmlns:a16="http://schemas.microsoft.com/office/drawing/2014/main" id="{B13B3D47-7834-DB42-BB2D-A2D3F0D1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96" y="6139543"/>
            <a:ext cx="4238793" cy="25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4EF755-9E7A-3F4F-A834-474FD0412BF9}"/>
              </a:ext>
            </a:extLst>
          </p:cNvPr>
          <p:cNvGrpSpPr/>
          <p:nvPr/>
        </p:nvGrpSpPr>
        <p:grpSpPr>
          <a:xfrm>
            <a:off x="3878316" y="6858000"/>
            <a:ext cx="3331569" cy="1942304"/>
            <a:chOff x="5435639" y="2157816"/>
            <a:chExt cx="4847477" cy="2826080"/>
          </a:xfrm>
        </p:grpSpPr>
        <p:pic>
          <p:nvPicPr>
            <p:cNvPr id="17" name="Picture 9" descr="A flat screen monitor&#10;&#10;Description automatically generated">
              <a:extLst>
                <a:ext uri="{FF2B5EF4-FFF2-40B4-BE49-F238E27FC236}">
                  <a16:creationId xmlns:a16="http://schemas.microsoft.com/office/drawing/2014/main" id="{99A04E37-1AE9-DA4C-BF4B-15EEA4D4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639" y="2157816"/>
              <a:ext cx="4847477" cy="2826080"/>
            </a:xfrm>
            <a:prstGeom prst="rect">
              <a:avLst/>
            </a:prstGeom>
          </p:spPr>
        </p:pic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06F195F-71B5-8541-A565-DFD0F7239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7507" y="2302758"/>
              <a:ext cx="3763739" cy="2354885"/>
            </a:xfrm>
            <a:prstGeom prst="rect">
              <a:avLst/>
            </a:prstGeom>
          </p:spPr>
        </p:pic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12C9D2FB-2874-F049-A699-69AD68B24512}"/>
              </a:ext>
            </a:extLst>
          </p:cNvPr>
          <p:cNvSpPr txBox="1">
            <a:spLocks/>
          </p:cNvSpPr>
          <p:nvPr/>
        </p:nvSpPr>
        <p:spPr>
          <a:xfrm>
            <a:off x="1797817" y="1009650"/>
            <a:ext cx="22933025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5600" dirty="0"/>
              <a:t>Sinch Example: Retail Pharmacy</a:t>
            </a:r>
            <a:endParaRPr lang="en-US" sz="7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985272B-417D-484A-BA5F-5E4AEF666717}"/>
              </a:ext>
            </a:extLst>
          </p:cNvPr>
          <p:cNvCxnSpPr/>
          <p:nvPr/>
        </p:nvCxnSpPr>
        <p:spPr>
          <a:xfrm>
            <a:off x="15119131" y="6858000"/>
            <a:ext cx="2664372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FF84B8-627A-EB4E-9870-7A4D672D43F8}"/>
              </a:ext>
            </a:extLst>
          </p:cNvPr>
          <p:cNvCxnSpPr>
            <a:cxnSpLocks/>
          </p:cNvCxnSpPr>
          <p:nvPr/>
        </p:nvCxnSpPr>
        <p:spPr>
          <a:xfrm>
            <a:off x="5899156" y="6473029"/>
            <a:ext cx="1807930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64553C-C280-6044-BDB4-7FD33F9BA4DC}"/>
              </a:ext>
            </a:extLst>
          </p:cNvPr>
          <p:cNvCxnSpPr>
            <a:cxnSpLocks/>
          </p:cNvCxnSpPr>
          <p:nvPr/>
        </p:nvCxnSpPr>
        <p:spPr>
          <a:xfrm>
            <a:off x="4062549" y="4837762"/>
            <a:ext cx="10058399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DDA93E-6A21-8D4C-A827-7906CF23F19F}"/>
              </a:ext>
            </a:extLst>
          </p:cNvPr>
          <p:cNvCxnSpPr>
            <a:cxnSpLocks/>
          </p:cNvCxnSpPr>
          <p:nvPr/>
        </p:nvCxnSpPr>
        <p:spPr>
          <a:xfrm>
            <a:off x="4090926" y="4832356"/>
            <a:ext cx="0" cy="116664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C8F55B-0891-1E47-9167-7F18F25B3477}"/>
              </a:ext>
            </a:extLst>
          </p:cNvPr>
          <p:cNvGrpSpPr/>
          <p:nvPr/>
        </p:nvGrpSpPr>
        <p:grpSpPr>
          <a:xfrm>
            <a:off x="14120949" y="2024742"/>
            <a:ext cx="4654719" cy="9387287"/>
            <a:chOff x="14031884" y="1712397"/>
            <a:chExt cx="5005041" cy="10093790"/>
          </a:xfrm>
        </p:grpSpPr>
        <p:pic>
          <p:nvPicPr>
            <p:cNvPr id="33" name="Picture 32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A782F21B-F851-7342-BB82-35AC45B42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14031884" y="1712397"/>
              <a:ext cx="5005041" cy="1009379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715FD4-CD72-C748-9880-E3CDA124FFA5}"/>
                </a:ext>
              </a:extLst>
            </p:cNvPr>
            <p:cNvGrpSpPr/>
            <p:nvPr/>
          </p:nvGrpSpPr>
          <p:grpSpPr>
            <a:xfrm>
              <a:off x="14443462" y="3076264"/>
              <a:ext cx="4238258" cy="7599483"/>
              <a:chOff x="19321855" y="3643148"/>
              <a:chExt cx="4721626" cy="8398196"/>
            </a:xfrm>
          </p:grpSpPr>
          <p:grpSp>
            <p:nvGrpSpPr>
              <p:cNvPr id="35" name="Group">
                <a:extLst>
                  <a:ext uri="{FF2B5EF4-FFF2-40B4-BE49-F238E27FC236}">
                    <a16:creationId xmlns:a16="http://schemas.microsoft.com/office/drawing/2014/main" id="{AEC66B2F-996D-5742-9D93-BBD736001046}"/>
                  </a:ext>
                </a:extLst>
              </p:cNvPr>
              <p:cNvGrpSpPr/>
              <p:nvPr/>
            </p:nvGrpSpPr>
            <p:grpSpPr>
              <a:xfrm>
                <a:off x="19321855" y="3643148"/>
                <a:ext cx="4721626" cy="8398196"/>
                <a:chOff x="0" y="0"/>
                <a:chExt cx="4721623" cy="8398193"/>
              </a:xfrm>
            </p:grpSpPr>
            <p:pic>
              <p:nvPicPr>
                <p:cNvPr id="38" name="IMG_6746 2.PNG" descr="IMG_6746 2.PNG">
                  <a:extLst>
                    <a:ext uri="{FF2B5EF4-FFF2-40B4-BE49-F238E27FC236}">
                      <a16:creationId xmlns:a16="http://schemas.microsoft.com/office/drawing/2014/main" id="{67ECCF37-5AE2-5545-B42F-331A53BE8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721624" cy="8398194"/>
                </a:xfrm>
                <a:prstGeom prst="rect">
                  <a:avLst/>
                </a:prstGeom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</p:pic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F17B7578-0DFD-A441-B0F7-35F292D9AE53}"/>
                    </a:ext>
                  </a:extLst>
                </p:cNvPr>
                <p:cNvSpPr/>
                <p:nvPr/>
              </p:nvSpPr>
              <p:spPr>
                <a:xfrm>
                  <a:off x="188658" y="1426904"/>
                  <a:ext cx="4290798" cy="634988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cap="none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pic>
            <p:nvPicPr>
              <p:cNvPr id="36" name="Group" descr="Group">
                <a:extLst>
                  <a:ext uri="{FF2B5EF4-FFF2-40B4-BE49-F238E27FC236}">
                    <a16:creationId xmlns:a16="http://schemas.microsoft.com/office/drawing/2014/main" id="{68D96BB1-EBA2-5842-AA41-B3E55D886A73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454351" y="9895944"/>
                <a:ext cx="3492509" cy="94420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1312422-B800-FB4D-B132-63EF606D5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7977" y="5156039"/>
                <a:ext cx="2599635" cy="4621573"/>
              </a:xfrm>
              <a:prstGeom prst="rect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</p:pic>
        </p:grpSp>
        <p:sp>
          <p:nvSpPr>
            <p:cNvPr id="40" name="John: Your flight ASA 22 is on-time leaving at 10:35am at gate D21.">
              <a:extLst>
                <a:ext uri="{FF2B5EF4-FFF2-40B4-BE49-F238E27FC236}">
                  <a16:creationId xmlns:a16="http://schemas.microsoft.com/office/drawing/2014/main" id="{1BB46EB9-6190-3F40-B929-E0172AECA7F7}"/>
                </a:ext>
              </a:extLst>
            </p:cNvPr>
            <p:cNvSpPr txBox="1"/>
            <p:nvPr/>
          </p:nvSpPr>
          <p:spPr>
            <a:xfrm>
              <a:off x="14854446" y="8767284"/>
              <a:ext cx="2842917" cy="656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>
                <a:defRPr sz="1400" b="1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1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rPr>
                <a:t>Sound RX: Click here for turn-by-tun directions </a:t>
              </a:r>
              <a:r>
                <a:rPr lang="en-US" sz="1100" b="0" u="sng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rPr>
                <a:t>soundrx.com/45stseattle.</a:t>
              </a:r>
              <a:r>
                <a:rPr lang="en-US" sz="1100" b="0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rPr>
                <a:t> </a:t>
              </a:r>
              <a:r>
                <a:rPr lang="en-US" sz="11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rPr>
                <a:t>Call (206) 213-4567 for more information. </a:t>
              </a:r>
              <a:endParaRPr sz="1100" b="0" u="sng">
                <a:solidFill>
                  <a:srgbClr val="0070C0"/>
                </a:solidFill>
                <a:latin typeface="Helvetica" pitchFamily="2" charset="0"/>
                <a:ea typeface="Helvetica Neue Condensed" panose="02000503000000020004" pitchFamily="2" charset="0"/>
                <a:cs typeface="Microsoft Sans Serif" panose="020B0604020202020204" pitchFamily="34" charset="0"/>
              </a:endParaRP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238486-34D7-2B48-B8DB-7450C90B813D}"/>
              </a:ext>
            </a:extLst>
          </p:cNvPr>
          <p:cNvCxnSpPr>
            <a:cxnSpLocks/>
          </p:cNvCxnSpPr>
          <p:nvPr/>
        </p:nvCxnSpPr>
        <p:spPr>
          <a:xfrm>
            <a:off x="12192000" y="6390297"/>
            <a:ext cx="1807930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348BC619-E8C7-D44E-99D3-567B22F7E017}"/>
              </a:ext>
            </a:extLst>
          </p:cNvPr>
          <p:cNvSpPr txBox="1">
            <a:spLocks/>
          </p:cNvSpPr>
          <p:nvPr/>
        </p:nvSpPr>
        <p:spPr>
          <a:xfrm>
            <a:off x="14747965" y="1093729"/>
            <a:ext cx="361841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2800">
                <a:latin typeface="Helvetica" pitchFamily="2" charset="0"/>
                <a:cs typeface="Calibri" panose="020F0502020204030204" pitchFamily="34" charset="0"/>
              </a:rPr>
              <a:t>Personalized MMS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278C8F3-0BBB-4B48-B35A-CF5B691BBE51}"/>
              </a:ext>
            </a:extLst>
          </p:cNvPr>
          <p:cNvSpPr txBox="1">
            <a:spLocks/>
          </p:cNvSpPr>
          <p:nvPr/>
        </p:nvSpPr>
        <p:spPr>
          <a:xfrm>
            <a:off x="19986171" y="1102437"/>
            <a:ext cx="3587932" cy="13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2800">
                <a:latin typeface="Helvetica" pitchFamily="2" charset="0"/>
                <a:cs typeface="Calibri" panose="020F0502020204030204" pitchFamily="34" charset="0"/>
              </a:rPr>
              <a:t>Messaging App</a:t>
            </a:r>
          </a:p>
        </p:txBody>
      </p:sp>
    </p:spTree>
    <p:extLst>
      <p:ext uri="{BB962C8B-B14F-4D97-AF65-F5344CB8AC3E}">
        <p14:creationId xmlns:p14="http://schemas.microsoft.com/office/powerpoint/2010/main" val="42485057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551E-B8D4-3D4B-A878-B7ECAE51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0" y="5518707"/>
            <a:ext cx="15017750" cy="2317750"/>
          </a:xfrm>
        </p:spPr>
        <p:txBody>
          <a:bodyPr/>
          <a:lstStyle/>
          <a:p>
            <a:r>
              <a:rPr lang="en-US"/>
              <a:t>2021: (R)Evolutionary Mobile Messaging for Marketing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28194694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0709" y="806762"/>
            <a:ext cx="910198" cy="47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opyright © 2019 Sinch. All rights reserved. NDA Confidential."/>
          <p:cNvSpPr txBox="1"/>
          <p:nvPr/>
        </p:nvSpPr>
        <p:spPr>
          <a:xfrm>
            <a:off x="2070799" y="12899339"/>
            <a:ext cx="7933822" cy="30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t>Copyright © 201</a:t>
            </a:r>
            <a:r>
              <a:rPr lang="en-US"/>
              <a:t>21</a:t>
            </a:r>
            <a:r>
              <a:t>Sinch. All rights reserved. </a:t>
            </a:r>
          </a:p>
        </p:txBody>
      </p:sp>
      <p:sp>
        <p:nvSpPr>
          <p:cNvPr id="201" name="Sinch turns your audience of a million into a million audiences of one"/>
          <p:cNvSpPr txBox="1"/>
          <p:nvPr/>
        </p:nvSpPr>
        <p:spPr>
          <a:xfrm>
            <a:off x="5473148" y="5867793"/>
            <a:ext cx="12885750" cy="204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ts val="7500"/>
              </a:lnSpc>
              <a:defRPr sz="5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7200">
                <a:solidFill>
                  <a:srgbClr val="FFFFFF"/>
                </a:solidFill>
                <a:latin typeface="Helvetica"/>
                <a:sym typeface="Helvetica"/>
              </a:rPr>
              <a:t>T</a:t>
            </a:r>
            <a:r>
              <a:rPr sz="7200">
                <a:solidFill>
                  <a:srgbClr val="FFFFFF"/>
                </a:solidFill>
                <a:latin typeface="Helvetica"/>
                <a:sym typeface="Helvetica"/>
              </a:rPr>
              <a:t>urn your audience of a million into a million </a:t>
            </a:r>
            <a:r>
              <a:rPr sz="7200">
                <a:solidFill>
                  <a:srgbClr val="FDC761"/>
                </a:solidFill>
                <a:latin typeface="Helvetica"/>
                <a:sym typeface="Helvetica"/>
              </a:rPr>
              <a:t>audiences of 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E7252-A743-8D47-AA30-3E20C0751EE1}"/>
              </a:ext>
            </a:extLst>
          </p:cNvPr>
          <p:cNvSpPr txBox="1"/>
          <p:nvPr/>
        </p:nvSpPr>
        <p:spPr>
          <a:xfrm>
            <a:off x="17953456" y="7000215"/>
            <a:ext cx="8108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TM</a:t>
            </a:r>
          </a:p>
        </p:txBody>
      </p:sp>
      <p:sp>
        <p:nvSpPr>
          <p:cNvPr id="11" name="Graphic 5">
            <a:extLst>
              <a:ext uri="{FF2B5EF4-FFF2-40B4-BE49-F238E27FC236}">
                <a16:creationId xmlns:a16="http://schemas.microsoft.com/office/drawing/2014/main" id="{6A930729-32C6-1C47-93A5-90B38B87192A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7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242229C-5D62-054C-9915-DED6A04C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92857" cy="13769028"/>
          </a:xfrm>
          <a:prstGeom prst="rect">
            <a:avLst/>
          </a:prstGeom>
        </p:spPr>
      </p:pic>
      <p:sp>
        <p:nvSpPr>
          <p:cNvPr id="7" name="Graphic 5">
            <a:extLst>
              <a:ext uri="{FF2B5EF4-FFF2-40B4-BE49-F238E27FC236}">
                <a16:creationId xmlns:a16="http://schemas.microsoft.com/office/drawing/2014/main" id="{0138836E-0DF9-0745-B6BB-79CCEBE41603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0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M2.jpg" descr="PM2.jpg">
            <a:extLst>
              <a:ext uri="{FF2B5EF4-FFF2-40B4-BE49-F238E27FC236}">
                <a16:creationId xmlns:a16="http://schemas.microsoft.com/office/drawing/2014/main" id="{D3EC7BE7-6822-7A43-91B2-66D30F81A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r="3531" b="3531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One of a kind technology: Fiddleback, Omni-channel Personalized messaging platform…">
            <a:extLst>
              <a:ext uri="{FF2B5EF4-FFF2-40B4-BE49-F238E27FC236}">
                <a16:creationId xmlns:a16="http://schemas.microsoft.com/office/drawing/2014/main" id="{898FC774-36FD-074B-AA6A-96B42CF45059}"/>
              </a:ext>
            </a:extLst>
          </p:cNvPr>
          <p:cNvSpPr txBox="1">
            <a:spLocks/>
          </p:cNvSpPr>
          <p:nvPr/>
        </p:nvSpPr>
        <p:spPr>
          <a:xfrm>
            <a:off x="2013472" y="6858000"/>
            <a:ext cx="21615153" cy="215706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36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72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108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144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>
              <a:lnSpc>
                <a:spcPct val="90000"/>
              </a:lnSpc>
              <a:buSzPct val="100000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Atlas Grotesk Regular"/>
                <a:cs typeface="Arial" panose="020B0604020202020204" pitchFamily="34" charset="0"/>
                <a:sym typeface="Atlas Grotesk Regular"/>
              </a:rPr>
              <a:t>The new intersection of</a:t>
            </a:r>
          </a:p>
          <a:p>
            <a:pPr hangingPunct="1">
              <a:lnSpc>
                <a:spcPct val="90000"/>
              </a:lnSpc>
              <a:buSzPct val="100000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endParaRPr lang="en-US" sz="5400">
              <a:solidFill>
                <a:schemeClr val="bg1"/>
              </a:solidFill>
              <a:latin typeface="Helvetica" pitchFamily="2" charset="0"/>
              <a:ea typeface="Atlas Grotesk Regular"/>
              <a:cs typeface="Arial" panose="020B0604020202020204" pitchFamily="34" charset="0"/>
              <a:sym typeface="Atlas Grotesk Regular"/>
            </a:endParaRPr>
          </a:p>
          <a:p>
            <a:pPr marL="857250" indent="-857250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Atlas Grotesk Regular"/>
                <a:cs typeface="Arial" panose="020B0604020202020204" pitchFamily="34" charset="0"/>
                <a:sym typeface="Atlas Grotesk Regular"/>
              </a:rPr>
              <a:t>Personalized Message Content</a:t>
            </a:r>
          </a:p>
          <a:p>
            <a:pPr marL="857250" indent="-857250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Atlas Grotesk Regular"/>
                <a:cs typeface="Arial" panose="020B0604020202020204" pitchFamily="34" charset="0"/>
                <a:sym typeface="Atlas Grotesk Regular"/>
              </a:rPr>
              <a:t>Personalized Rich Media Experiences (video, web, images)</a:t>
            </a:r>
          </a:p>
          <a:p>
            <a:pPr marL="857250" indent="-857250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Atlas Grotesk Regular"/>
                <a:cs typeface="Arial" panose="020B0604020202020204" pitchFamily="34" charset="0"/>
                <a:sym typeface="Atlas Grotesk Regular"/>
              </a:rPr>
              <a:t>Conversational Interaction &amp; AI Chat</a:t>
            </a:r>
          </a:p>
          <a:p>
            <a:pPr marL="857250" indent="-857250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Atlas Grotesk Regular"/>
                <a:cs typeface="Arial" panose="020B0604020202020204" pitchFamily="34" charset="0"/>
                <a:sym typeface="Atlas Grotesk Regular"/>
              </a:rPr>
              <a:t>Multi-channel Delivery</a:t>
            </a:r>
          </a:p>
          <a:p>
            <a:pPr hangingPunct="1">
              <a:lnSpc>
                <a:spcPct val="90000"/>
              </a:lnSpc>
              <a:buSzPct val="100000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endParaRPr lang="en-US" sz="5400">
              <a:solidFill>
                <a:schemeClr val="bg1"/>
              </a:solidFill>
              <a:latin typeface="Helvetica" pitchFamily="2" charset="0"/>
              <a:ea typeface="Atlas Grotesk Regular"/>
              <a:cs typeface="Arial" panose="020B0604020202020204" pitchFamily="34" charset="0"/>
              <a:sym typeface="Atlas Grotesk Regular"/>
            </a:endParaRPr>
          </a:p>
          <a:p>
            <a:pPr hangingPunct="1">
              <a:lnSpc>
                <a:spcPct val="90000"/>
              </a:lnSpc>
              <a:buSzPct val="100000"/>
              <a:defRPr sz="160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endParaRPr lang="en-US" sz="5400">
              <a:solidFill>
                <a:schemeClr val="bg1"/>
              </a:solidFill>
              <a:latin typeface="Helvetica" pitchFamily="2" charset="0"/>
              <a:ea typeface="Atlas Grotesk Regular"/>
              <a:cs typeface="Arial" panose="020B0604020202020204" pitchFamily="34" charset="0"/>
              <a:sym typeface="Atlas Grotesk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EF2206-AF5E-654F-AD2F-C7A94B52AE67}"/>
              </a:ext>
            </a:extLst>
          </p:cNvPr>
          <p:cNvSpPr txBox="1">
            <a:spLocks/>
          </p:cNvSpPr>
          <p:nvPr/>
        </p:nvSpPr>
        <p:spPr>
          <a:xfrm>
            <a:off x="2629647" y="6843670"/>
            <a:ext cx="11269762" cy="138305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6958AB81-DA0F-7A41-81D5-541B99B7D3E1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10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5B46CE-D640-004F-9C7C-F955BB781826}"/>
              </a:ext>
            </a:extLst>
          </p:cNvPr>
          <p:cNvSpPr/>
          <p:nvPr/>
        </p:nvSpPr>
        <p:spPr>
          <a:xfrm>
            <a:off x="0" y="0"/>
            <a:ext cx="24384000" cy="12344400"/>
          </a:xfrm>
          <a:prstGeom prst="rect">
            <a:avLst/>
          </a:prstGeom>
          <a:solidFill>
            <a:srgbClr val="F6C3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0FDD5E-B93A-2147-8B3B-87D5D343A0E7}"/>
              </a:ext>
            </a:extLst>
          </p:cNvPr>
          <p:cNvGrpSpPr/>
          <p:nvPr/>
        </p:nvGrpSpPr>
        <p:grpSpPr>
          <a:xfrm>
            <a:off x="12162818" y="4471738"/>
            <a:ext cx="12254726" cy="6278768"/>
            <a:chOff x="6096000" y="2057400"/>
            <a:chExt cx="6127363" cy="31393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E4E7B2-6F23-CE4E-9872-542EE93AF4F7}"/>
                </a:ext>
              </a:extLst>
            </p:cNvPr>
            <p:cNvGrpSpPr/>
            <p:nvPr/>
          </p:nvGrpSpPr>
          <p:grpSpPr>
            <a:xfrm>
              <a:off x="9117056" y="2506944"/>
              <a:ext cx="1070332" cy="2568216"/>
              <a:chOff x="1994539" y="2549785"/>
              <a:chExt cx="1490453" cy="357627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03FD1F8-8013-4741-9E06-B4F6D12DA606}"/>
                  </a:ext>
                </a:extLst>
              </p:cNvPr>
              <p:cNvGrpSpPr/>
              <p:nvPr/>
            </p:nvGrpSpPr>
            <p:grpSpPr>
              <a:xfrm>
                <a:off x="2023248" y="2549785"/>
                <a:ext cx="1461744" cy="1262973"/>
                <a:chOff x="4319419" y="939469"/>
                <a:chExt cx="1674057" cy="1446415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350D72A-C2EB-7F40-A79E-7C9A5AA778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64" r="83616" b="77499"/>
                <a:stretch/>
              </p:blipFill>
              <p:spPr>
                <a:xfrm>
                  <a:off x="4319419" y="939469"/>
                  <a:ext cx="1674057" cy="1446415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7E43941-9813-2447-B453-C2A06CFABDFF}"/>
                    </a:ext>
                  </a:extLst>
                </p:cNvPr>
                <p:cNvSpPr/>
                <p:nvPr/>
              </p:nvSpPr>
              <p:spPr>
                <a:xfrm>
                  <a:off x="4721630" y="1275220"/>
                  <a:ext cx="1064028" cy="588997"/>
                </a:xfrm>
                <a:prstGeom prst="rect">
                  <a:avLst/>
                </a:prstGeom>
                <a:solidFill>
                  <a:srgbClr val="F6C1DB"/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8" tIns="91438" rIns="91438" bIns="91438" numCol="1" spcCol="38100" rtlCol="0" anchor="ctr">
                  <a:spAutoFit/>
                </a:bodyPr>
                <a:lstStyle/>
                <a:p>
                  <a:pPr algn="l" defTabSz="1828800"/>
                  <a:endParaRPr lang="en-US" sz="3600" b="0">
                    <a:solidFill>
                      <a:srgbClr val="333F48"/>
                    </a:solidFill>
                    <a:latin typeface="Atlas Grotesk Regular"/>
                    <a:ea typeface="Atlas Grotesk Regular"/>
                    <a:cs typeface="Atlas Grotesk Regular"/>
                    <a:sym typeface="Atlas Grotesk Regular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6525A4C-9944-2E44-8C45-1C9ED80EBDF7}"/>
                  </a:ext>
                </a:extLst>
              </p:cNvPr>
              <p:cNvGrpSpPr/>
              <p:nvPr/>
            </p:nvGrpSpPr>
            <p:grpSpPr>
              <a:xfrm>
                <a:off x="1994539" y="3688958"/>
                <a:ext cx="1461744" cy="1262973"/>
                <a:chOff x="4319419" y="939469"/>
                <a:chExt cx="1674057" cy="144641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C1033E3-CF63-BF4A-98EB-5E1BAE8DD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64" r="83616" b="77499"/>
                <a:stretch/>
              </p:blipFill>
              <p:spPr>
                <a:xfrm>
                  <a:off x="4319419" y="939469"/>
                  <a:ext cx="1674057" cy="1446415"/>
                </a:xfrm>
                <a:prstGeom prst="rect">
                  <a:avLst/>
                </a:prstGeom>
              </p:spPr>
            </p:pic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E7D7E9B-F275-F144-B987-A24361EE0745}"/>
                    </a:ext>
                  </a:extLst>
                </p:cNvPr>
                <p:cNvSpPr/>
                <p:nvPr/>
              </p:nvSpPr>
              <p:spPr>
                <a:xfrm>
                  <a:off x="4721630" y="1275220"/>
                  <a:ext cx="1064028" cy="588997"/>
                </a:xfrm>
                <a:prstGeom prst="rect">
                  <a:avLst/>
                </a:prstGeom>
                <a:solidFill>
                  <a:srgbClr val="F6C1DB"/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8" tIns="91438" rIns="91438" bIns="91438" numCol="1" spcCol="38100" rtlCol="0" anchor="ctr">
                  <a:spAutoFit/>
                </a:bodyPr>
                <a:lstStyle/>
                <a:p>
                  <a:pPr algn="l" defTabSz="1828800"/>
                  <a:endParaRPr lang="en-US" sz="3600" b="0">
                    <a:solidFill>
                      <a:srgbClr val="333F48"/>
                    </a:solidFill>
                    <a:latin typeface="Atlas Grotesk Regular"/>
                    <a:ea typeface="Atlas Grotesk Regular"/>
                    <a:cs typeface="Atlas Grotesk Regular"/>
                    <a:sym typeface="Atlas Grotesk Regular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452BC58-8C2D-924A-96F1-3BC25BD6989C}"/>
                  </a:ext>
                </a:extLst>
              </p:cNvPr>
              <p:cNvGrpSpPr/>
              <p:nvPr/>
            </p:nvGrpSpPr>
            <p:grpSpPr>
              <a:xfrm>
                <a:off x="1994539" y="4863090"/>
                <a:ext cx="1461744" cy="1262973"/>
                <a:chOff x="4319419" y="939469"/>
                <a:chExt cx="1674057" cy="144641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2E28C6A-66C2-614A-A3BC-F23847688F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64" r="83616" b="77499"/>
                <a:stretch/>
              </p:blipFill>
              <p:spPr>
                <a:xfrm>
                  <a:off x="4319419" y="939469"/>
                  <a:ext cx="1674057" cy="1446415"/>
                </a:xfrm>
                <a:prstGeom prst="rect">
                  <a:avLst/>
                </a:prstGeom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4556497-5C3F-F44A-BA13-F41B140E52FE}"/>
                    </a:ext>
                  </a:extLst>
                </p:cNvPr>
                <p:cNvSpPr/>
                <p:nvPr/>
              </p:nvSpPr>
              <p:spPr>
                <a:xfrm>
                  <a:off x="4721630" y="1275220"/>
                  <a:ext cx="1064028" cy="588997"/>
                </a:xfrm>
                <a:prstGeom prst="rect">
                  <a:avLst/>
                </a:prstGeom>
                <a:solidFill>
                  <a:srgbClr val="F6C1DB"/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8" tIns="91438" rIns="91438" bIns="91438" numCol="1" spcCol="38100" rtlCol="0" anchor="ctr">
                  <a:spAutoFit/>
                </a:bodyPr>
                <a:lstStyle/>
                <a:p>
                  <a:pPr algn="l" defTabSz="1828800"/>
                  <a:endParaRPr lang="en-US" sz="3600" b="0">
                    <a:solidFill>
                      <a:srgbClr val="333F48"/>
                    </a:solidFill>
                    <a:latin typeface="Atlas Grotesk Regular"/>
                    <a:ea typeface="Atlas Grotesk Regular"/>
                    <a:cs typeface="Atlas Grotesk Regular"/>
                    <a:sym typeface="Atlas Grotesk Regular"/>
                  </a:endParaRP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1AE462-DE7C-3C46-A3F8-FD3755E16285}"/>
                  </a:ext>
                </a:extLst>
              </p:cNvPr>
              <p:cNvSpPr txBox="1"/>
              <p:nvPr/>
            </p:nvSpPr>
            <p:spPr>
              <a:xfrm>
                <a:off x="2345738" y="3977667"/>
                <a:ext cx="929083" cy="557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8" tIns="91438" rIns="91438" bIns="91438" numCol="1" spcCol="38100" rtlCol="0" anchor="t">
                <a:spAutoFit/>
              </a:bodyPr>
              <a:lstStyle/>
              <a:p>
                <a:pPr algn="l" defTabSz="1828800"/>
                <a:r>
                  <a:rPr lang="en-US" sz="4000">
                    <a:solidFill>
                      <a:srgbClr val="333F48"/>
                    </a:solidFill>
                    <a:latin typeface="Helvetica" pitchFamily="2" charset="0"/>
                    <a:sym typeface="Atlas Grotesk Regular"/>
                  </a:rPr>
                  <a:t>95%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A5119CE-3BE5-BC41-BE6F-0AAD757BC9CF}"/>
                  </a:ext>
                </a:extLst>
              </p:cNvPr>
              <p:cNvSpPr txBox="1"/>
              <p:nvPr/>
            </p:nvSpPr>
            <p:spPr>
              <a:xfrm>
                <a:off x="2374179" y="2840917"/>
                <a:ext cx="929082" cy="557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8" tIns="91438" rIns="91438" bIns="91438" numCol="1" spcCol="38100" rtlCol="0" anchor="t">
                <a:spAutoFit/>
              </a:bodyPr>
              <a:lstStyle/>
              <a:p>
                <a:pPr algn="l" defTabSz="1828800"/>
                <a:r>
                  <a:rPr lang="en-US" sz="4000">
                    <a:solidFill>
                      <a:srgbClr val="333F48"/>
                    </a:solidFill>
                    <a:latin typeface="Helvetica" pitchFamily="2" charset="0"/>
                    <a:sym typeface="Atlas Grotesk Regular"/>
                  </a:rPr>
                  <a:t>98%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B22E4C-7D05-8D40-BE27-50C5D866FE00}"/>
                  </a:ext>
                </a:extLst>
              </p:cNvPr>
              <p:cNvSpPr txBox="1"/>
              <p:nvPr/>
            </p:nvSpPr>
            <p:spPr>
              <a:xfrm>
                <a:off x="2374448" y="5151800"/>
                <a:ext cx="929083" cy="557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8" tIns="91438" rIns="91438" bIns="91438" numCol="1" spcCol="38100" rtlCol="0" anchor="t">
                <a:spAutoFit/>
              </a:bodyPr>
              <a:lstStyle/>
              <a:p>
                <a:pPr algn="l" defTabSz="1828800"/>
                <a:r>
                  <a:rPr lang="en-US" sz="4000">
                    <a:solidFill>
                      <a:srgbClr val="EC1D23"/>
                    </a:solidFill>
                    <a:latin typeface="Helvetica" pitchFamily="2" charset="0"/>
                    <a:sym typeface="Atlas Grotesk Regular"/>
                  </a:rPr>
                  <a:t>10%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28C381-7FD8-354D-B532-7668C133E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4" t="24190" r="70124" b="64912"/>
            <a:stretch/>
          </p:blipFill>
          <p:spPr>
            <a:xfrm>
              <a:off x="6096000" y="2528748"/>
              <a:ext cx="3066668" cy="266803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8A9935-44ED-0E40-940C-D43A88993565}"/>
                </a:ext>
              </a:extLst>
            </p:cNvPr>
            <p:cNvSpPr txBox="1"/>
            <p:nvPr/>
          </p:nvSpPr>
          <p:spPr>
            <a:xfrm>
              <a:off x="10283899" y="2852110"/>
              <a:ext cx="109914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algn="l" defTabSz="1828800"/>
              <a:r>
                <a:rPr lang="en-US" sz="3200">
                  <a:latin typeface="Helvetica" pitchFamily="2" charset="0"/>
                </a:rPr>
                <a:t>are read</a:t>
              </a:r>
              <a:endParaRPr lang="en-US" sz="3200">
                <a:solidFill>
                  <a:srgbClr val="333F48"/>
                </a:solidFill>
                <a:latin typeface="Helvetica" pitchFamily="2" charset="0"/>
                <a:sym typeface="Atlas Grotesk Regular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706993-AD47-9E4C-8704-CB5B8C6234E6}"/>
                </a:ext>
              </a:extLst>
            </p:cNvPr>
            <p:cNvSpPr txBox="1"/>
            <p:nvPr/>
          </p:nvSpPr>
          <p:spPr>
            <a:xfrm>
              <a:off x="6371799" y="2057400"/>
              <a:ext cx="56450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algn="l" defTabSz="1828800"/>
              <a:r>
                <a:rPr lang="en-US" sz="4800">
                  <a:latin typeface="Helvetica" pitchFamily="2" charset="0"/>
                </a:rPr>
                <a:t>Personalized Video Messaging</a:t>
              </a:r>
              <a:endParaRPr lang="en-US" sz="4800">
                <a:solidFill>
                  <a:srgbClr val="333F48"/>
                </a:solidFill>
                <a:latin typeface="Helvetica" pitchFamily="2" charset="0"/>
                <a:sym typeface="Atlas Grotesk Regular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8DB3A7-0643-0046-9818-32F3FCE39730}"/>
                </a:ext>
              </a:extLst>
            </p:cNvPr>
            <p:cNvSpPr txBox="1"/>
            <p:nvPr/>
          </p:nvSpPr>
          <p:spPr>
            <a:xfrm>
              <a:off x="10283899" y="3678101"/>
              <a:ext cx="193946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algn="l" defTabSz="1828800"/>
              <a:r>
                <a:rPr lang="en-US" sz="3200">
                  <a:latin typeface="Helvetica" pitchFamily="2" charset="0"/>
                </a:rPr>
                <a:t>is remembered</a:t>
              </a:r>
              <a:endParaRPr lang="en-US" sz="3200">
                <a:solidFill>
                  <a:srgbClr val="333F48"/>
                </a:solidFill>
                <a:latin typeface="Helvetica" pitchFamily="2" charset="0"/>
                <a:sym typeface="Atlas Grotesk Regular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FD3DC2-A26F-4547-AE8D-4FE57BFBC6DC}"/>
                </a:ext>
              </a:extLst>
            </p:cNvPr>
            <p:cNvSpPr txBox="1"/>
            <p:nvPr/>
          </p:nvSpPr>
          <p:spPr>
            <a:xfrm>
              <a:off x="10283899" y="4298508"/>
              <a:ext cx="1807673" cy="584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algn="l" defTabSz="1828800"/>
              <a:r>
                <a:rPr lang="en-US" sz="3200">
                  <a:solidFill>
                    <a:srgbClr val="EC1D23"/>
                  </a:solidFill>
                  <a:latin typeface="Helvetica" pitchFamily="2" charset="0"/>
                </a:rPr>
                <a:t>only 10% for other channels</a:t>
              </a:r>
              <a:endParaRPr lang="en-US" sz="3200">
                <a:solidFill>
                  <a:srgbClr val="EC1D23"/>
                </a:solidFill>
                <a:latin typeface="Helvetica" pitchFamily="2" charset="0"/>
                <a:sym typeface="Atlas Grotesk Regular"/>
              </a:endParaRPr>
            </a:p>
          </p:txBody>
        </p:sp>
      </p:grpSp>
      <p:sp>
        <p:nvSpPr>
          <p:cNvPr id="46" name="Title 2">
            <a:extLst>
              <a:ext uri="{FF2B5EF4-FFF2-40B4-BE49-F238E27FC236}">
                <a16:creationId xmlns:a16="http://schemas.microsoft.com/office/drawing/2014/main" id="{2011A245-AC6C-7747-AD75-BADFEE4F97F0}"/>
              </a:ext>
            </a:extLst>
          </p:cNvPr>
          <p:cNvSpPr txBox="1">
            <a:spLocks/>
          </p:cNvSpPr>
          <p:nvPr/>
        </p:nvSpPr>
        <p:spPr>
          <a:xfrm>
            <a:off x="2387599" y="1431495"/>
            <a:ext cx="20992353" cy="138305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/>
              <a:t>The Power of Personalization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C163F-F115-D146-9185-313A0D92D38D}"/>
              </a:ext>
            </a:extLst>
          </p:cNvPr>
          <p:cNvGrpSpPr/>
          <p:nvPr/>
        </p:nvGrpSpPr>
        <p:grpSpPr>
          <a:xfrm>
            <a:off x="2057973" y="7997903"/>
            <a:ext cx="9317290" cy="3411732"/>
            <a:chOff x="2057973" y="7997903"/>
            <a:chExt cx="9317290" cy="3411732"/>
          </a:xfrm>
        </p:grpSpPr>
        <p:pic>
          <p:nvPicPr>
            <p:cNvPr id="47" name="Graphique 26">
              <a:extLst>
                <a:ext uri="{FF2B5EF4-FFF2-40B4-BE49-F238E27FC236}">
                  <a16:creationId xmlns:a16="http://schemas.microsoft.com/office/drawing/2014/main" id="{13D84011-3DFC-2140-8B22-AE0EE80BD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57973" y="8874376"/>
              <a:ext cx="2785001" cy="2535259"/>
            </a:xfrm>
            <a:prstGeom prst="rect">
              <a:avLst/>
            </a:prstGeom>
          </p:spPr>
        </p:pic>
        <p:sp>
          <p:nvSpPr>
            <p:cNvPr id="48" name="Espace réservé du texte 7">
              <a:extLst>
                <a:ext uri="{FF2B5EF4-FFF2-40B4-BE49-F238E27FC236}">
                  <a16:creationId xmlns:a16="http://schemas.microsoft.com/office/drawing/2014/main" id="{352043E8-1860-FE47-85E9-BEAFA9CB06B0}"/>
                </a:ext>
              </a:extLst>
            </p:cNvPr>
            <p:cNvSpPr txBox="1">
              <a:spLocks/>
            </p:cNvSpPr>
            <p:nvPr/>
          </p:nvSpPr>
          <p:spPr>
            <a:xfrm>
              <a:off x="5002994" y="8880959"/>
              <a:ext cx="6372269" cy="1804505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414B53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14B53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personalized messages result in an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552481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uplift in brand intent, purchase, repurchase or increased cart size</a:t>
              </a:r>
            </a:p>
          </p:txBody>
        </p:sp>
        <p:sp>
          <p:nvSpPr>
            <p:cNvPr id="49" name="Espace réservé du texte 7">
              <a:extLst>
                <a:ext uri="{FF2B5EF4-FFF2-40B4-BE49-F238E27FC236}">
                  <a16:creationId xmlns:a16="http://schemas.microsoft.com/office/drawing/2014/main" id="{67E0BBF8-7FC3-E749-A6E1-3ED08BD94CF2}"/>
                </a:ext>
              </a:extLst>
            </p:cNvPr>
            <p:cNvSpPr txBox="1">
              <a:spLocks/>
            </p:cNvSpPr>
            <p:nvPr/>
          </p:nvSpPr>
          <p:spPr>
            <a:xfrm>
              <a:off x="2240652" y="9365889"/>
              <a:ext cx="2480371" cy="1111243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414B53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800" i="0" u="none" strike="noStrike" kern="1200" cap="none" spc="-300" normalizeH="0" baseline="0" noProof="0">
                  <a:ln>
                    <a:noFill/>
                  </a:ln>
                  <a:solidFill>
                    <a:srgbClr val="414B53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20%</a:t>
              </a:r>
              <a:endParaRPr kumimoji="0" lang="en-US" sz="8800" i="0" u="none" strike="noStrike" kern="1200" cap="none" spc="-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pic>
          <p:nvPicPr>
            <p:cNvPr id="50" name="Graphique 14">
              <a:extLst>
                <a:ext uri="{FF2B5EF4-FFF2-40B4-BE49-F238E27FC236}">
                  <a16:creationId xmlns:a16="http://schemas.microsoft.com/office/drawing/2014/main" id="{78AE005B-879D-F948-876E-1F95451F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10288" y="8039958"/>
              <a:ext cx="728001" cy="728002"/>
            </a:xfrm>
            <a:prstGeom prst="rect">
              <a:avLst/>
            </a:prstGeom>
          </p:spPr>
        </p:pic>
        <p:pic>
          <p:nvPicPr>
            <p:cNvPr id="51" name="Graphique 15">
              <a:extLst>
                <a:ext uri="{FF2B5EF4-FFF2-40B4-BE49-F238E27FC236}">
                  <a16:creationId xmlns:a16="http://schemas.microsoft.com/office/drawing/2014/main" id="{EDD1A870-2A8D-3841-9BF3-A8A1CCB5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16837" y="8034701"/>
              <a:ext cx="728001" cy="728002"/>
            </a:xfrm>
            <a:prstGeom prst="rect">
              <a:avLst/>
            </a:prstGeom>
          </p:spPr>
        </p:pic>
        <p:pic>
          <p:nvPicPr>
            <p:cNvPr id="52" name="Graphique 16">
              <a:extLst>
                <a:ext uri="{FF2B5EF4-FFF2-40B4-BE49-F238E27FC236}">
                  <a16:creationId xmlns:a16="http://schemas.microsoft.com/office/drawing/2014/main" id="{DB5A28C4-669B-F24B-9B6F-3598F2135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23386" y="8029444"/>
              <a:ext cx="728001" cy="728002"/>
            </a:xfrm>
            <a:prstGeom prst="rect">
              <a:avLst/>
            </a:prstGeom>
          </p:spPr>
        </p:pic>
        <p:pic>
          <p:nvPicPr>
            <p:cNvPr id="53" name="Graphique 17">
              <a:extLst>
                <a:ext uri="{FF2B5EF4-FFF2-40B4-BE49-F238E27FC236}">
                  <a16:creationId xmlns:a16="http://schemas.microsoft.com/office/drawing/2014/main" id="{837EBA01-5CD7-E641-91AF-26D9C2C4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29934" y="8024187"/>
              <a:ext cx="728001" cy="728002"/>
            </a:xfrm>
            <a:prstGeom prst="rect">
              <a:avLst/>
            </a:prstGeom>
          </p:spPr>
        </p:pic>
        <p:pic>
          <p:nvPicPr>
            <p:cNvPr id="54" name="Graphique 18">
              <a:extLst>
                <a:ext uri="{FF2B5EF4-FFF2-40B4-BE49-F238E27FC236}">
                  <a16:creationId xmlns:a16="http://schemas.microsoft.com/office/drawing/2014/main" id="{03BD66B5-30A6-3542-9C7E-A714CC40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36483" y="8018930"/>
              <a:ext cx="728001" cy="728002"/>
            </a:xfrm>
            <a:prstGeom prst="rect">
              <a:avLst/>
            </a:prstGeom>
          </p:spPr>
        </p:pic>
        <p:pic>
          <p:nvPicPr>
            <p:cNvPr id="55" name="Graphique 19">
              <a:extLst>
                <a:ext uri="{FF2B5EF4-FFF2-40B4-BE49-F238E27FC236}">
                  <a16:creationId xmlns:a16="http://schemas.microsoft.com/office/drawing/2014/main" id="{2327529A-478F-8D4D-9BCA-2C75EF2AE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43032" y="8013673"/>
              <a:ext cx="728001" cy="728002"/>
            </a:xfrm>
            <a:prstGeom prst="rect">
              <a:avLst/>
            </a:prstGeom>
          </p:spPr>
        </p:pic>
        <p:pic>
          <p:nvPicPr>
            <p:cNvPr id="56" name="Graphique 20">
              <a:extLst>
                <a:ext uri="{FF2B5EF4-FFF2-40B4-BE49-F238E27FC236}">
                  <a16:creationId xmlns:a16="http://schemas.microsoft.com/office/drawing/2014/main" id="{7884F992-5D35-8D48-8082-3AB283F7C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49581" y="8008416"/>
              <a:ext cx="728001" cy="728002"/>
            </a:xfrm>
            <a:prstGeom prst="rect">
              <a:avLst/>
            </a:prstGeom>
          </p:spPr>
        </p:pic>
        <p:pic>
          <p:nvPicPr>
            <p:cNvPr id="57" name="Graphique 21">
              <a:extLst>
                <a:ext uri="{FF2B5EF4-FFF2-40B4-BE49-F238E27FC236}">
                  <a16:creationId xmlns:a16="http://schemas.microsoft.com/office/drawing/2014/main" id="{14BF01A4-45B6-1A45-AC83-FE7ACEEB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56129" y="8003160"/>
              <a:ext cx="728001" cy="728002"/>
            </a:xfrm>
            <a:prstGeom prst="rect">
              <a:avLst/>
            </a:prstGeom>
          </p:spPr>
        </p:pic>
        <p:pic>
          <p:nvPicPr>
            <p:cNvPr id="58" name="Graphique 22">
              <a:extLst>
                <a:ext uri="{FF2B5EF4-FFF2-40B4-BE49-F238E27FC236}">
                  <a16:creationId xmlns:a16="http://schemas.microsoft.com/office/drawing/2014/main" id="{A35850CB-38C5-B542-A28F-A755AF51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62678" y="7997903"/>
              <a:ext cx="728001" cy="728002"/>
            </a:xfrm>
            <a:prstGeom prst="rect">
              <a:avLst/>
            </a:prstGeom>
          </p:spPr>
        </p:pic>
        <p:pic>
          <p:nvPicPr>
            <p:cNvPr id="59" name="Graphique 23">
              <a:extLst>
                <a:ext uri="{FF2B5EF4-FFF2-40B4-BE49-F238E27FC236}">
                  <a16:creationId xmlns:a16="http://schemas.microsoft.com/office/drawing/2014/main" id="{927202FF-1E12-EA4C-A58C-0B2A476DD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88070" y="8007156"/>
              <a:ext cx="728001" cy="728002"/>
            </a:xfrm>
            <a:prstGeom prst="rect">
              <a:avLst/>
            </a:prstGeom>
          </p:spPr>
        </p:pic>
      </p:grpSp>
      <p:pic>
        <p:nvPicPr>
          <p:cNvPr id="60" name="Graphique 26">
            <a:extLst>
              <a:ext uri="{FF2B5EF4-FFF2-40B4-BE49-F238E27FC236}">
                <a16:creationId xmlns:a16="http://schemas.microsoft.com/office/drawing/2014/main" id="{884ADEEC-6698-4E45-B991-8822CBB2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973" y="4363783"/>
            <a:ext cx="2785001" cy="2535259"/>
          </a:xfrm>
          <a:prstGeom prst="rect">
            <a:avLst/>
          </a:prstGeom>
        </p:spPr>
      </p:pic>
      <p:sp>
        <p:nvSpPr>
          <p:cNvPr id="61" name="Espace réservé du texte 7">
            <a:extLst>
              <a:ext uri="{FF2B5EF4-FFF2-40B4-BE49-F238E27FC236}">
                <a16:creationId xmlns:a16="http://schemas.microsoft.com/office/drawing/2014/main" id="{78B54D5D-DCD1-6841-8DBD-5075BF3DC15B}"/>
              </a:ext>
            </a:extLst>
          </p:cNvPr>
          <p:cNvSpPr txBox="1">
            <a:spLocks/>
          </p:cNvSpPr>
          <p:nvPr/>
        </p:nvSpPr>
        <p:spPr>
          <a:xfrm>
            <a:off x="5088223" y="4471738"/>
            <a:ext cx="5797682" cy="1804505"/>
          </a:xfrm>
          <a:prstGeom prst="rect">
            <a:avLst/>
          </a:prstGeom>
        </p:spPr>
        <p:txBody>
          <a:bodyPr anchor="ctr"/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rgbClr val="414B5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consumers are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248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prompted to respond to tailored messages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relating to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55248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their interests, especially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248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product availability and/or price updates</a:t>
            </a:r>
          </a:p>
        </p:txBody>
      </p: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BB1DB0DB-5DC1-C444-950D-458DC02A2CA3}"/>
              </a:ext>
            </a:extLst>
          </p:cNvPr>
          <p:cNvSpPr txBox="1">
            <a:spLocks/>
          </p:cNvSpPr>
          <p:nvPr/>
        </p:nvSpPr>
        <p:spPr>
          <a:xfrm>
            <a:off x="2295515" y="4818369"/>
            <a:ext cx="2480371" cy="1111243"/>
          </a:xfrm>
          <a:prstGeom prst="rect">
            <a:avLst/>
          </a:prstGeom>
        </p:spPr>
        <p:txBody>
          <a:bodyPr anchor="ctr"/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rgbClr val="414B5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i="0" u="none" strike="noStrike" kern="1200" cap="none" spc="-30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31%</a:t>
            </a:r>
            <a:endParaRPr kumimoji="0" lang="en-US" sz="8800" i="0" u="none" strike="noStrike" kern="1200" cap="none" spc="-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3" name="Rich Media Mobile Notifications…">
            <a:extLst>
              <a:ext uri="{FF2B5EF4-FFF2-40B4-BE49-F238E27FC236}">
                <a16:creationId xmlns:a16="http://schemas.microsoft.com/office/drawing/2014/main" id="{82047EFC-5FAB-DB4B-BAB7-00835C3A9B46}"/>
              </a:ext>
            </a:extLst>
          </p:cNvPr>
          <p:cNvSpPr txBox="1"/>
          <p:nvPr/>
        </p:nvSpPr>
        <p:spPr>
          <a:xfrm>
            <a:off x="12945048" y="11255411"/>
            <a:ext cx="122559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Sources: </a:t>
            </a:r>
          </a:p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 baseline="300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1</a:t>
            </a: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Periscope by McKinsey: “The Art of Personalization—Keeping It Relevant, Timely and Contextual 2019</a:t>
            </a:r>
          </a:p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 baseline="300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2</a:t>
            </a: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Gartner: Research finding released during Gartner Marketing Symposium/Xpo 2019</a:t>
            </a:r>
          </a:p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 baseline="3000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3</a:t>
            </a: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Sinch internal data 2020</a:t>
            </a:r>
            <a:endParaRPr sz="1200" b="0" i="1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64" name="Graphic 5">
            <a:extLst>
              <a:ext uri="{FF2B5EF4-FFF2-40B4-BE49-F238E27FC236}">
                <a16:creationId xmlns:a16="http://schemas.microsoft.com/office/drawing/2014/main" id="{FBE090AB-58C3-E443-8CF2-43BAE427AED0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342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Rectangle"/>
          <p:cNvSpPr txBox="1"/>
          <p:nvPr/>
        </p:nvSpPr>
        <p:spPr>
          <a:xfrm>
            <a:off x="12554530" y="8307107"/>
            <a:ext cx="294016" cy="981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A6D616"/>
                </a:solidFill>
                <a:uFillTx/>
              </a:defRPr>
            </a:pPr>
            <a:r>
              <a:rPr sz="1800"/>
              <a:t> </a:t>
            </a:r>
          </a:p>
        </p:txBody>
      </p:sp>
      <p:pic>
        <p:nvPicPr>
          <p:cNvPr id="7" name="Picture 6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2BC85CC3-DCEB-774F-849A-99B6109CA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"/>
          <a:stretch/>
        </p:blipFill>
        <p:spPr>
          <a:xfrm>
            <a:off x="1987550" y="914006"/>
            <a:ext cx="20310747" cy="114680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45AB0D-470D-0944-900F-303CCBCD288D}"/>
              </a:ext>
            </a:extLst>
          </p:cNvPr>
          <p:cNvSpPr/>
          <p:nvPr/>
        </p:nvSpPr>
        <p:spPr>
          <a:xfrm>
            <a:off x="18797451" y="1867989"/>
            <a:ext cx="1332412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1554B-A48A-004D-A3B5-23D9CEFBE818}"/>
              </a:ext>
            </a:extLst>
          </p:cNvPr>
          <p:cNvSpPr txBox="1"/>
          <p:nvPr/>
        </p:nvSpPr>
        <p:spPr>
          <a:xfrm>
            <a:off x="18928080" y="1972835"/>
            <a:ext cx="335715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DADDD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Conversational Personalized Rich Media</a:t>
            </a:r>
          </a:p>
        </p:txBody>
      </p:sp>
    </p:spTree>
    <p:extLst>
      <p:ext uri="{BB962C8B-B14F-4D97-AF65-F5344CB8AC3E}">
        <p14:creationId xmlns:p14="http://schemas.microsoft.com/office/powerpoint/2010/main" val="41894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948AFD64-E008-4E3A-AD7F-CD9B41E1E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2"/>
            <a:ext cx="10101263" cy="12349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E03049-7A37-4441-B097-8D99BE171F26}"/>
              </a:ext>
            </a:extLst>
          </p:cNvPr>
          <p:cNvSpPr txBox="1"/>
          <p:nvPr/>
        </p:nvSpPr>
        <p:spPr>
          <a:xfrm>
            <a:off x="11125719" y="6209276"/>
            <a:ext cx="122209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GLOBAL RECOGNITION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2 appearances on AdWeek’s Top 10 List of “Most Influential People”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“Top 50 Most important people in Mobile Content”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OMMA “Interactive Marketing All-Star”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Mobile Marketing Association “Mobile Marketer of the Year”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AdAge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“Digital Media Master”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Business Insider “Top 30 Most Creative People in Mobile Advertising”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Mobile Marketer/Mobile Commerce 2014 “Mobile Marketer of the Year” &amp; “Mobile Evangelist of the Year”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2015 inductee into the “Mobile Marketing Hall of Fame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2A100-7285-4A49-A9D0-AC3C2EA64F0B}"/>
              </a:ext>
            </a:extLst>
          </p:cNvPr>
          <p:cNvGrpSpPr/>
          <p:nvPr/>
        </p:nvGrpSpPr>
        <p:grpSpPr>
          <a:xfrm>
            <a:off x="12388076" y="3568065"/>
            <a:ext cx="8628838" cy="2092690"/>
            <a:chOff x="12188050" y="3610928"/>
            <a:chExt cx="9985833" cy="24217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418AC1-284C-4F6C-9206-917782B52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050" y="3770153"/>
              <a:ext cx="1883334" cy="224430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B6F03460-079C-43D5-8708-0D1DAC0CD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2091" y="3610928"/>
              <a:ext cx="2421792" cy="2421792"/>
            </a:xfrm>
            <a:prstGeom prst="rect">
              <a:avLst/>
            </a:prstGeom>
          </p:spPr>
        </p:pic>
        <p:grpSp>
          <p:nvGrpSpPr>
            <p:cNvPr id="20" name="Graphic 12">
              <a:extLst>
                <a:ext uri="{FF2B5EF4-FFF2-40B4-BE49-F238E27FC236}">
                  <a16:creationId xmlns:a16="http://schemas.microsoft.com/office/drawing/2014/main" id="{C7B8384A-7D2F-4546-910F-EA8B19213954}"/>
                </a:ext>
              </a:extLst>
            </p:cNvPr>
            <p:cNvGrpSpPr/>
            <p:nvPr/>
          </p:nvGrpSpPr>
          <p:grpSpPr>
            <a:xfrm>
              <a:off x="14949013" y="4289068"/>
              <a:ext cx="3869128" cy="983144"/>
              <a:chOff x="7424434" y="1345562"/>
              <a:chExt cx="1934564" cy="49157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B890E40-362F-4CCD-8CB8-D974138E3B65}"/>
                  </a:ext>
                </a:extLst>
              </p:cNvPr>
              <p:cNvSpPr/>
              <p:nvPr/>
            </p:nvSpPr>
            <p:spPr>
              <a:xfrm>
                <a:off x="7424434" y="1459872"/>
                <a:ext cx="1115018" cy="377262"/>
              </a:xfrm>
              <a:custGeom>
                <a:avLst/>
                <a:gdLst>
                  <a:gd name="connsiteX0" fmla="*/ 12012 w 1115018"/>
                  <a:gd name="connsiteY0" fmla="*/ 21767 h 377262"/>
                  <a:gd name="connsiteX1" fmla="*/ 42955 w 1115018"/>
                  <a:gd name="connsiteY1" fmla="*/ 31136 h 377262"/>
                  <a:gd name="connsiteX2" fmla="*/ 53156 w 1115018"/>
                  <a:gd name="connsiteY2" fmla="*/ 68815 h 377262"/>
                  <a:gd name="connsiteX3" fmla="*/ 53156 w 1115018"/>
                  <a:gd name="connsiteY3" fmla="*/ 306468 h 377262"/>
                  <a:gd name="connsiteX4" fmla="*/ 5578 w 1115018"/>
                  <a:gd name="connsiteY4" fmla="*/ 354022 h 377262"/>
                  <a:gd name="connsiteX5" fmla="*/ 0 w 1115018"/>
                  <a:gd name="connsiteY5" fmla="*/ 354022 h 377262"/>
                  <a:gd name="connsiteX6" fmla="*/ 0 w 1115018"/>
                  <a:gd name="connsiteY6" fmla="*/ 368606 h 377262"/>
                  <a:gd name="connsiteX7" fmla="*/ 182842 w 1115018"/>
                  <a:gd name="connsiteY7" fmla="*/ 368606 h 377262"/>
                  <a:gd name="connsiteX8" fmla="*/ 182842 w 1115018"/>
                  <a:gd name="connsiteY8" fmla="*/ 354095 h 377262"/>
                  <a:gd name="connsiteX9" fmla="*/ 177325 w 1115018"/>
                  <a:gd name="connsiteY9" fmla="*/ 354022 h 377262"/>
                  <a:gd name="connsiteX10" fmla="*/ 130229 w 1115018"/>
                  <a:gd name="connsiteY10" fmla="*/ 306468 h 377262"/>
                  <a:gd name="connsiteX11" fmla="*/ 130229 w 1115018"/>
                  <a:gd name="connsiteY11" fmla="*/ 68815 h 377262"/>
                  <a:gd name="connsiteX12" fmla="*/ 140407 w 1115018"/>
                  <a:gd name="connsiteY12" fmla="*/ 31244 h 377262"/>
                  <a:gd name="connsiteX13" fmla="*/ 171916 w 1115018"/>
                  <a:gd name="connsiteY13" fmla="*/ 21767 h 377262"/>
                  <a:gd name="connsiteX14" fmla="*/ 182842 w 1115018"/>
                  <a:gd name="connsiteY14" fmla="*/ 21767 h 377262"/>
                  <a:gd name="connsiteX15" fmla="*/ 182842 w 1115018"/>
                  <a:gd name="connsiteY15" fmla="*/ 6978 h 377262"/>
                  <a:gd name="connsiteX16" fmla="*/ 0 w 1115018"/>
                  <a:gd name="connsiteY16" fmla="*/ 6978 h 377262"/>
                  <a:gd name="connsiteX17" fmla="*/ 0 w 1115018"/>
                  <a:gd name="connsiteY17" fmla="*/ 21767 h 377262"/>
                  <a:gd name="connsiteX18" fmla="*/ 12012 w 1115018"/>
                  <a:gd name="connsiteY18" fmla="*/ 21767 h 377262"/>
                  <a:gd name="connsiteX19" fmla="*/ 596794 w 1115018"/>
                  <a:gd name="connsiteY19" fmla="*/ 247396 h 377262"/>
                  <a:gd name="connsiteX20" fmla="*/ 593160 w 1115018"/>
                  <a:gd name="connsiteY20" fmla="*/ 224240 h 377262"/>
                  <a:gd name="connsiteX21" fmla="*/ 593160 w 1115018"/>
                  <a:gd name="connsiteY21" fmla="*/ 115694 h 377262"/>
                  <a:gd name="connsiteX22" fmla="*/ 545738 w 1115018"/>
                  <a:gd name="connsiteY22" fmla="*/ 21127 h 377262"/>
                  <a:gd name="connsiteX23" fmla="*/ 545738 w 1115018"/>
                  <a:gd name="connsiteY23" fmla="*/ 6906 h 377262"/>
                  <a:gd name="connsiteX24" fmla="*/ 673046 w 1115018"/>
                  <a:gd name="connsiteY24" fmla="*/ 6906 h 377262"/>
                  <a:gd name="connsiteX25" fmla="*/ 673046 w 1115018"/>
                  <a:gd name="connsiteY25" fmla="*/ 21127 h 377262"/>
                  <a:gd name="connsiteX26" fmla="*/ 622895 w 1115018"/>
                  <a:gd name="connsiteY26" fmla="*/ 115694 h 377262"/>
                  <a:gd name="connsiteX27" fmla="*/ 622895 w 1115018"/>
                  <a:gd name="connsiteY27" fmla="*/ 369150 h 377262"/>
                  <a:gd name="connsiteX28" fmla="*/ 604774 w 1115018"/>
                  <a:gd name="connsiteY28" fmla="*/ 368956 h 377262"/>
                  <a:gd name="connsiteX29" fmla="*/ 329865 w 1115018"/>
                  <a:gd name="connsiteY29" fmla="*/ 81262 h 377262"/>
                  <a:gd name="connsiteX30" fmla="*/ 333426 w 1115018"/>
                  <a:gd name="connsiteY30" fmla="*/ 104393 h 377262"/>
                  <a:gd name="connsiteX31" fmla="*/ 333426 w 1115018"/>
                  <a:gd name="connsiteY31" fmla="*/ 282141 h 377262"/>
                  <a:gd name="connsiteX32" fmla="*/ 381669 w 1115018"/>
                  <a:gd name="connsiteY32" fmla="*/ 354059 h 377262"/>
                  <a:gd name="connsiteX33" fmla="*/ 381669 w 1115018"/>
                  <a:gd name="connsiteY33" fmla="*/ 368872 h 377262"/>
                  <a:gd name="connsiteX34" fmla="*/ 248929 w 1115018"/>
                  <a:gd name="connsiteY34" fmla="*/ 368872 h 377262"/>
                  <a:gd name="connsiteX35" fmla="*/ 248929 w 1115018"/>
                  <a:gd name="connsiteY35" fmla="*/ 354059 h 377262"/>
                  <a:gd name="connsiteX36" fmla="*/ 298946 w 1115018"/>
                  <a:gd name="connsiteY36" fmla="*/ 276853 h 377262"/>
                  <a:gd name="connsiteX37" fmla="*/ 298946 w 1115018"/>
                  <a:gd name="connsiteY37" fmla="*/ 281139 h 377262"/>
                  <a:gd name="connsiteX38" fmla="*/ 298946 w 1115018"/>
                  <a:gd name="connsiteY38" fmla="*/ 105963 h 377262"/>
                  <a:gd name="connsiteX39" fmla="*/ 298608 w 1115018"/>
                  <a:gd name="connsiteY39" fmla="*/ 78159 h 377262"/>
                  <a:gd name="connsiteX40" fmla="*/ 246297 w 1115018"/>
                  <a:gd name="connsiteY40" fmla="*/ 21647 h 377262"/>
                  <a:gd name="connsiteX41" fmla="*/ 246297 w 1115018"/>
                  <a:gd name="connsiteY41" fmla="*/ 7413 h 377262"/>
                  <a:gd name="connsiteX42" fmla="*/ 368486 w 1115018"/>
                  <a:gd name="connsiteY42" fmla="*/ 7413 h 377262"/>
                  <a:gd name="connsiteX43" fmla="*/ 596794 w 1115018"/>
                  <a:gd name="connsiteY43" fmla="*/ 247396 h 377262"/>
                  <a:gd name="connsiteX44" fmla="*/ 1057649 w 1115018"/>
                  <a:gd name="connsiteY44" fmla="*/ 0 h 377262"/>
                  <a:gd name="connsiteX45" fmla="*/ 1043620 w 1115018"/>
                  <a:gd name="connsiteY45" fmla="*/ 0 h 377262"/>
                  <a:gd name="connsiteX46" fmla="*/ 1042956 w 1115018"/>
                  <a:gd name="connsiteY46" fmla="*/ 4817 h 377262"/>
                  <a:gd name="connsiteX47" fmla="*/ 1031004 w 1115018"/>
                  <a:gd name="connsiteY47" fmla="*/ 23989 h 377262"/>
                  <a:gd name="connsiteX48" fmla="*/ 1016336 w 1115018"/>
                  <a:gd name="connsiteY48" fmla="*/ 19908 h 377262"/>
                  <a:gd name="connsiteX49" fmla="*/ 920079 w 1115018"/>
                  <a:gd name="connsiteY49" fmla="*/ 0 h 377262"/>
                  <a:gd name="connsiteX50" fmla="*/ 765934 w 1115018"/>
                  <a:gd name="connsiteY50" fmla="*/ 60871 h 377262"/>
                  <a:gd name="connsiteX51" fmla="*/ 710665 w 1115018"/>
                  <a:gd name="connsiteY51" fmla="*/ 199104 h 377262"/>
                  <a:gd name="connsiteX52" fmla="*/ 771801 w 1115018"/>
                  <a:gd name="connsiteY52" fmla="*/ 326979 h 377262"/>
                  <a:gd name="connsiteX53" fmla="*/ 926261 w 1115018"/>
                  <a:gd name="connsiteY53" fmla="*/ 377263 h 377262"/>
                  <a:gd name="connsiteX54" fmla="*/ 1063238 w 1115018"/>
                  <a:gd name="connsiteY54" fmla="*/ 342891 h 377262"/>
                  <a:gd name="connsiteX55" fmla="*/ 1071822 w 1115018"/>
                  <a:gd name="connsiteY55" fmla="*/ 338219 h 377262"/>
                  <a:gd name="connsiteX56" fmla="*/ 1071822 w 1115018"/>
                  <a:gd name="connsiteY56" fmla="*/ 243387 h 377262"/>
                  <a:gd name="connsiteX57" fmla="*/ 1109670 w 1115018"/>
                  <a:gd name="connsiteY57" fmla="*/ 195350 h 377262"/>
                  <a:gd name="connsiteX58" fmla="*/ 1115019 w 1115018"/>
                  <a:gd name="connsiteY58" fmla="*/ 195145 h 377262"/>
                  <a:gd name="connsiteX59" fmla="*/ 1115019 w 1115018"/>
                  <a:gd name="connsiteY59" fmla="*/ 181068 h 377262"/>
                  <a:gd name="connsiteX60" fmla="*/ 954342 w 1115018"/>
                  <a:gd name="connsiteY60" fmla="*/ 181068 h 377262"/>
                  <a:gd name="connsiteX61" fmla="*/ 954342 w 1115018"/>
                  <a:gd name="connsiteY61" fmla="*/ 195145 h 377262"/>
                  <a:gd name="connsiteX62" fmla="*/ 959690 w 1115018"/>
                  <a:gd name="connsiteY62" fmla="*/ 195350 h 377262"/>
                  <a:gd name="connsiteX63" fmla="*/ 1003225 w 1115018"/>
                  <a:gd name="connsiteY63" fmla="*/ 236759 h 377262"/>
                  <a:gd name="connsiteX64" fmla="*/ 1003225 w 1115018"/>
                  <a:gd name="connsiteY64" fmla="*/ 324637 h 377262"/>
                  <a:gd name="connsiteX65" fmla="*/ 931403 w 1115018"/>
                  <a:gd name="connsiteY65" fmla="*/ 349374 h 377262"/>
                  <a:gd name="connsiteX66" fmla="*/ 836560 w 1115018"/>
                  <a:gd name="connsiteY66" fmla="*/ 309969 h 377262"/>
                  <a:gd name="connsiteX67" fmla="*/ 792675 w 1115018"/>
                  <a:gd name="connsiteY67" fmla="*/ 188879 h 377262"/>
                  <a:gd name="connsiteX68" fmla="*/ 835316 w 1115018"/>
                  <a:gd name="connsiteY68" fmla="*/ 63213 h 377262"/>
                  <a:gd name="connsiteX69" fmla="*/ 923146 w 1115018"/>
                  <a:gd name="connsiteY69" fmla="*/ 27671 h 377262"/>
                  <a:gd name="connsiteX70" fmla="*/ 1014633 w 1115018"/>
                  <a:gd name="connsiteY70" fmla="*/ 60485 h 377262"/>
                  <a:gd name="connsiteX71" fmla="*/ 1052928 w 1115018"/>
                  <a:gd name="connsiteY71" fmla="*/ 119001 h 377262"/>
                  <a:gd name="connsiteX72" fmla="*/ 1054111 w 1115018"/>
                  <a:gd name="connsiteY72" fmla="*/ 122973 h 377262"/>
                  <a:gd name="connsiteX73" fmla="*/ 1067838 w 1115018"/>
                  <a:gd name="connsiteY73" fmla="*/ 122973 h 377262"/>
                  <a:gd name="connsiteX74" fmla="*/ 1057649 w 1115018"/>
                  <a:gd name="connsiteY74" fmla="*/ 0 h 37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115018" h="377262">
                    <a:moveTo>
                      <a:pt x="12012" y="21767"/>
                    </a:moveTo>
                    <a:cubicBezTo>
                      <a:pt x="26548" y="21767"/>
                      <a:pt x="36677" y="24846"/>
                      <a:pt x="42955" y="31136"/>
                    </a:cubicBezTo>
                    <a:cubicBezTo>
                      <a:pt x="50005" y="38162"/>
                      <a:pt x="53156" y="49800"/>
                      <a:pt x="53156" y="68815"/>
                    </a:cubicBezTo>
                    <a:lnTo>
                      <a:pt x="53156" y="306468"/>
                    </a:lnTo>
                    <a:cubicBezTo>
                      <a:pt x="53156" y="339366"/>
                      <a:pt x="46263" y="354022"/>
                      <a:pt x="5578" y="354022"/>
                    </a:cubicBezTo>
                    <a:lnTo>
                      <a:pt x="0" y="354022"/>
                    </a:lnTo>
                    <a:lnTo>
                      <a:pt x="0" y="368606"/>
                    </a:lnTo>
                    <a:lnTo>
                      <a:pt x="182842" y="368606"/>
                    </a:lnTo>
                    <a:lnTo>
                      <a:pt x="182842" y="354095"/>
                    </a:lnTo>
                    <a:lnTo>
                      <a:pt x="177325" y="354022"/>
                    </a:lnTo>
                    <a:cubicBezTo>
                      <a:pt x="137026" y="353540"/>
                      <a:pt x="130229" y="338956"/>
                      <a:pt x="130229" y="306468"/>
                    </a:cubicBezTo>
                    <a:lnTo>
                      <a:pt x="130229" y="68815"/>
                    </a:lnTo>
                    <a:cubicBezTo>
                      <a:pt x="130229" y="49849"/>
                      <a:pt x="133368" y="38271"/>
                      <a:pt x="140407" y="31244"/>
                    </a:cubicBezTo>
                    <a:cubicBezTo>
                      <a:pt x="146769" y="24858"/>
                      <a:pt x="157079" y="21767"/>
                      <a:pt x="171916" y="21767"/>
                    </a:cubicBezTo>
                    <a:lnTo>
                      <a:pt x="182842" y="21767"/>
                    </a:lnTo>
                    <a:lnTo>
                      <a:pt x="182842" y="6978"/>
                    </a:lnTo>
                    <a:lnTo>
                      <a:pt x="0" y="6978"/>
                    </a:lnTo>
                    <a:lnTo>
                      <a:pt x="0" y="21767"/>
                    </a:lnTo>
                    <a:lnTo>
                      <a:pt x="12012" y="21767"/>
                    </a:lnTo>
                    <a:close/>
                    <a:moveTo>
                      <a:pt x="596794" y="247396"/>
                    </a:moveTo>
                    <a:cubicBezTo>
                      <a:pt x="596794" y="247396"/>
                      <a:pt x="593619" y="232558"/>
                      <a:pt x="593160" y="224240"/>
                    </a:cubicBezTo>
                    <a:lnTo>
                      <a:pt x="593160" y="115694"/>
                    </a:lnTo>
                    <a:cubicBezTo>
                      <a:pt x="592448" y="52396"/>
                      <a:pt x="601080" y="20886"/>
                      <a:pt x="545738" y="21127"/>
                    </a:cubicBezTo>
                    <a:lnTo>
                      <a:pt x="545738" y="6906"/>
                    </a:lnTo>
                    <a:lnTo>
                      <a:pt x="673046" y="6906"/>
                    </a:lnTo>
                    <a:lnTo>
                      <a:pt x="673046" y="21127"/>
                    </a:lnTo>
                    <a:cubicBezTo>
                      <a:pt x="616050" y="20898"/>
                      <a:pt x="623221" y="52408"/>
                      <a:pt x="622895" y="115694"/>
                    </a:cubicBezTo>
                    <a:lnTo>
                      <a:pt x="622895" y="369150"/>
                    </a:lnTo>
                    <a:lnTo>
                      <a:pt x="604774" y="368956"/>
                    </a:lnTo>
                    <a:lnTo>
                      <a:pt x="329865" y="81262"/>
                    </a:lnTo>
                    <a:cubicBezTo>
                      <a:pt x="329865" y="81262"/>
                      <a:pt x="332968" y="96087"/>
                      <a:pt x="333426" y="104393"/>
                    </a:cubicBezTo>
                    <a:lnTo>
                      <a:pt x="333426" y="282141"/>
                    </a:lnTo>
                    <a:cubicBezTo>
                      <a:pt x="331869" y="346984"/>
                      <a:pt x="339897" y="354819"/>
                      <a:pt x="381669" y="354059"/>
                    </a:cubicBezTo>
                    <a:lnTo>
                      <a:pt x="381669" y="368872"/>
                    </a:lnTo>
                    <a:lnTo>
                      <a:pt x="248929" y="368872"/>
                    </a:lnTo>
                    <a:lnTo>
                      <a:pt x="248929" y="354059"/>
                    </a:lnTo>
                    <a:cubicBezTo>
                      <a:pt x="290773" y="354107"/>
                      <a:pt x="298983" y="348553"/>
                      <a:pt x="298946" y="276853"/>
                    </a:cubicBezTo>
                    <a:lnTo>
                      <a:pt x="298946" y="281139"/>
                    </a:lnTo>
                    <a:lnTo>
                      <a:pt x="298946" y="105963"/>
                    </a:lnTo>
                    <a:lnTo>
                      <a:pt x="298608" y="78159"/>
                    </a:lnTo>
                    <a:cubicBezTo>
                      <a:pt x="300166" y="42170"/>
                      <a:pt x="286874" y="21308"/>
                      <a:pt x="246297" y="21647"/>
                    </a:cubicBezTo>
                    <a:lnTo>
                      <a:pt x="246297" y="7413"/>
                    </a:lnTo>
                    <a:lnTo>
                      <a:pt x="368486" y="7413"/>
                    </a:lnTo>
                    <a:lnTo>
                      <a:pt x="596794" y="247396"/>
                    </a:lnTo>
                    <a:close/>
                    <a:moveTo>
                      <a:pt x="1057649" y="0"/>
                    </a:moveTo>
                    <a:lnTo>
                      <a:pt x="1043620" y="0"/>
                    </a:lnTo>
                    <a:lnTo>
                      <a:pt x="1042956" y="4817"/>
                    </a:lnTo>
                    <a:cubicBezTo>
                      <a:pt x="1041990" y="11988"/>
                      <a:pt x="1039189" y="23989"/>
                      <a:pt x="1031004" y="23989"/>
                    </a:cubicBezTo>
                    <a:cubicBezTo>
                      <a:pt x="1028674" y="23989"/>
                      <a:pt x="1022867" y="22890"/>
                      <a:pt x="1016336" y="19908"/>
                    </a:cubicBezTo>
                    <a:cubicBezTo>
                      <a:pt x="987916" y="7594"/>
                      <a:pt x="951082" y="0"/>
                      <a:pt x="920079" y="0"/>
                    </a:cubicBezTo>
                    <a:cubicBezTo>
                      <a:pt x="859739" y="0"/>
                      <a:pt x="805026" y="21610"/>
                      <a:pt x="765934" y="60871"/>
                    </a:cubicBezTo>
                    <a:cubicBezTo>
                      <a:pt x="730029" y="96944"/>
                      <a:pt x="710387" y="146045"/>
                      <a:pt x="710665" y="199104"/>
                    </a:cubicBezTo>
                    <a:cubicBezTo>
                      <a:pt x="710918" y="249931"/>
                      <a:pt x="730899" y="291751"/>
                      <a:pt x="771801" y="326979"/>
                    </a:cubicBezTo>
                    <a:cubicBezTo>
                      <a:pt x="813006" y="362232"/>
                      <a:pt x="859172" y="377263"/>
                      <a:pt x="926261" y="377263"/>
                    </a:cubicBezTo>
                    <a:cubicBezTo>
                      <a:pt x="982145" y="377263"/>
                      <a:pt x="1014138" y="369234"/>
                      <a:pt x="1063238" y="342891"/>
                    </a:cubicBezTo>
                    <a:lnTo>
                      <a:pt x="1071822" y="338219"/>
                    </a:lnTo>
                    <a:lnTo>
                      <a:pt x="1071822" y="243387"/>
                    </a:lnTo>
                    <a:cubicBezTo>
                      <a:pt x="1071822" y="202968"/>
                      <a:pt x="1076796" y="196678"/>
                      <a:pt x="1109670" y="195350"/>
                    </a:cubicBezTo>
                    <a:lnTo>
                      <a:pt x="1115019" y="195145"/>
                    </a:lnTo>
                    <a:lnTo>
                      <a:pt x="1115019" y="181068"/>
                    </a:lnTo>
                    <a:lnTo>
                      <a:pt x="954342" y="181068"/>
                    </a:lnTo>
                    <a:lnTo>
                      <a:pt x="954342" y="195145"/>
                    </a:lnTo>
                    <a:lnTo>
                      <a:pt x="959690" y="195350"/>
                    </a:lnTo>
                    <a:cubicBezTo>
                      <a:pt x="996319" y="196774"/>
                      <a:pt x="1003225" y="203342"/>
                      <a:pt x="1003225" y="236759"/>
                    </a:cubicBezTo>
                    <a:lnTo>
                      <a:pt x="1003225" y="324637"/>
                    </a:lnTo>
                    <a:cubicBezTo>
                      <a:pt x="976061" y="342565"/>
                      <a:pt x="956310" y="349374"/>
                      <a:pt x="931403" y="349374"/>
                    </a:cubicBezTo>
                    <a:cubicBezTo>
                      <a:pt x="894545" y="349374"/>
                      <a:pt x="861744" y="335129"/>
                      <a:pt x="836560" y="309969"/>
                    </a:cubicBezTo>
                    <a:cubicBezTo>
                      <a:pt x="807066" y="280451"/>
                      <a:pt x="792675" y="237460"/>
                      <a:pt x="792675" y="188879"/>
                    </a:cubicBezTo>
                    <a:cubicBezTo>
                      <a:pt x="792675" y="136543"/>
                      <a:pt x="806607" y="91898"/>
                      <a:pt x="835316" y="63213"/>
                    </a:cubicBezTo>
                    <a:cubicBezTo>
                      <a:pt x="858170" y="40359"/>
                      <a:pt x="888521" y="27671"/>
                      <a:pt x="923146" y="27671"/>
                    </a:cubicBezTo>
                    <a:cubicBezTo>
                      <a:pt x="954076" y="27671"/>
                      <a:pt x="989993" y="40939"/>
                      <a:pt x="1014633" y="60485"/>
                    </a:cubicBezTo>
                    <a:cubicBezTo>
                      <a:pt x="1034698" y="76904"/>
                      <a:pt x="1045093" y="92767"/>
                      <a:pt x="1052928" y="119001"/>
                    </a:cubicBezTo>
                    <a:lnTo>
                      <a:pt x="1054111" y="122973"/>
                    </a:lnTo>
                    <a:lnTo>
                      <a:pt x="1067838" y="122973"/>
                    </a:lnTo>
                    <a:lnTo>
                      <a:pt x="1057649" y="0"/>
                    </a:lnTo>
                    <a:close/>
                  </a:path>
                </a:pathLst>
              </a:custGeom>
              <a:solidFill>
                <a:srgbClr val="1A3B73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927B109-FF9E-4841-8714-AB6E197D2F7F}"/>
                  </a:ext>
                </a:extLst>
              </p:cNvPr>
              <p:cNvSpPr/>
              <p:nvPr/>
            </p:nvSpPr>
            <p:spPr>
              <a:xfrm>
                <a:off x="8613041" y="1346380"/>
                <a:ext cx="745794" cy="481156"/>
              </a:xfrm>
              <a:custGeom>
                <a:avLst/>
                <a:gdLst>
                  <a:gd name="connsiteX0" fmla="*/ 572728 w 745794"/>
                  <a:gd name="connsiteY0" fmla="*/ 481132 h 481156"/>
                  <a:gd name="connsiteX1" fmla="*/ 598262 w 745794"/>
                  <a:gd name="connsiteY1" fmla="*/ 473442 h 481156"/>
                  <a:gd name="connsiteX2" fmla="*/ 682771 w 745794"/>
                  <a:gd name="connsiteY2" fmla="*/ 453993 h 481156"/>
                  <a:gd name="connsiteX3" fmla="*/ 715646 w 745794"/>
                  <a:gd name="connsiteY3" fmla="*/ 419440 h 481156"/>
                  <a:gd name="connsiteX4" fmla="*/ 734081 w 745794"/>
                  <a:gd name="connsiteY4" fmla="*/ 385081 h 481156"/>
                  <a:gd name="connsiteX5" fmla="*/ 741373 w 745794"/>
                  <a:gd name="connsiteY5" fmla="*/ 360911 h 481156"/>
                  <a:gd name="connsiteX6" fmla="*/ 732716 w 745794"/>
                  <a:gd name="connsiteY6" fmla="*/ 240703 h 481156"/>
                  <a:gd name="connsiteX7" fmla="*/ 724821 w 745794"/>
                  <a:gd name="connsiteY7" fmla="*/ 220698 h 481156"/>
                  <a:gd name="connsiteX8" fmla="*/ 653893 w 745794"/>
                  <a:gd name="connsiteY8" fmla="*/ 131528 h 481156"/>
                  <a:gd name="connsiteX9" fmla="*/ 607208 w 745794"/>
                  <a:gd name="connsiteY9" fmla="*/ 82947 h 481156"/>
                  <a:gd name="connsiteX10" fmla="*/ 588459 w 745794"/>
                  <a:gd name="connsiteY10" fmla="*/ 69631 h 481156"/>
                  <a:gd name="connsiteX11" fmla="*/ 593288 w 745794"/>
                  <a:gd name="connsiteY11" fmla="*/ 80231 h 481156"/>
                  <a:gd name="connsiteX12" fmla="*/ 592865 w 745794"/>
                  <a:gd name="connsiteY12" fmla="*/ 80786 h 481156"/>
                  <a:gd name="connsiteX13" fmla="*/ 573319 w 745794"/>
                  <a:gd name="connsiteY13" fmla="*/ 71756 h 481156"/>
                  <a:gd name="connsiteX14" fmla="*/ 579283 w 745794"/>
                  <a:gd name="connsiteY14" fmla="*/ 66335 h 481156"/>
                  <a:gd name="connsiteX15" fmla="*/ 571931 w 745794"/>
                  <a:gd name="connsiteY15" fmla="*/ 64174 h 481156"/>
                  <a:gd name="connsiteX16" fmla="*/ 510154 w 745794"/>
                  <a:gd name="connsiteY16" fmla="*/ 77177 h 481156"/>
                  <a:gd name="connsiteX17" fmla="*/ 509829 w 745794"/>
                  <a:gd name="connsiteY17" fmla="*/ 78299 h 481156"/>
                  <a:gd name="connsiteX18" fmla="*/ 532091 w 745794"/>
                  <a:gd name="connsiteY18" fmla="*/ 106779 h 481156"/>
                  <a:gd name="connsiteX19" fmla="*/ 539419 w 745794"/>
                  <a:gd name="connsiteY19" fmla="*/ 106006 h 481156"/>
                  <a:gd name="connsiteX20" fmla="*/ 549934 w 745794"/>
                  <a:gd name="connsiteY20" fmla="*/ 107902 h 481156"/>
                  <a:gd name="connsiteX21" fmla="*/ 547785 w 745794"/>
                  <a:gd name="connsiteY21" fmla="*/ 99777 h 481156"/>
                  <a:gd name="connsiteX22" fmla="*/ 554908 w 745794"/>
                  <a:gd name="connsiteY22" fmla="*/ 99777 h 481156"/>
                  <a:gd name="connsiteX23" fmla="*/ 576036 w 745794"/>
                  <a:gd name="connsiteY23" fmla="*/ 107902 h 481156"/>
                  <a:gd name="connsiteX24" fmla="*/ 554558 w 745794"/>
                  <a:gd name="connsiteY24" fmla="*/ 111644 h 481156"/>
                  <a:gd name="connsiteX25" fmla="*/ 557601 w 745794"/>
                  <a:gd name="connsiteY25" fmla="*/ 119552 h 481156"/>
                  <a:gd name="connsiteX26" fmla="*/ 538622 w 745794"/>
                  <a:gd name="connsiteY26" fmla="*/ 114711 h 481156"/>
                  <a:gd name="connsiteX27" fmla="*/ 538296 w 745794"/>
                  <a:gd name="connsiteY27" fmla="*/ 115713 h 481156"/>
                  <a:gd name="connsiteX28" fmla="*/ 570265 w 745794"/>
                  <a:gd name="connsiteY28" fmla="*/ 135030 h 481156"/>
                  <a:gd name="connsiteX29" fmla="*/ 618834 w 745794"/>
                  <a:gd name="connsiteY29" fmla="*/ 133677 h 481156"/>
                  <a:gd name="connsiteX30" fmla="*/ 708909 w 745794"/>
                  <a:gd name="connsiteY30" fmla="*/ 234823 h 481156"/>
                  <a:gd name="connsiteX31" fmla="*/ 711010 w 745794"/>
                  <a:gd name="connsiteY31" fmla="*/ 240703 h 481156"/>
                  <a:gd name="connsiteX32" fmla="*/ 713388 w 745794"/>
                  <a:gd name="connsiteY32" fmla="*/ 360911 h 481156"/>
                  <a:gd name="connsiteX33" fmla="*/ 687431 w 745794"/>
                  <a:gd name="connsiteY33" fmla="*/ 404856 h 481156"/>
                  <a:gd name="connsiteX34" fmla="*/ 672618 w 745794"/>
                  <a:gd name="connsiteY34" fmla="*/ 419440 h 481156"/>
                  <a:gd name="connsiteX35" fmla="*/ 613196 w 745794"/>
                  <a:gd name="connsiteY35" fmla="*/ 432551 h 481156"/>
                  <a:gd name="connsiteX36" fmla="*/ 609586 w 745794"/>
                  <a:gd name="connsiteY36" fmla="*/ 429038 h 481156"/>
                  <a:gd name="connsiteX37" fmla="*/ 611638 w 745794"/>
                  <a:gd name="connsiteY37" fmla="*/ 419440 h 481156"/>
                  <a:gd name="connsiteX38" fmla="*/ 615888 w 745794"/>
                  <a:gd name="connsiteY38" fmla="*/ 362433 h 481156"/>
                  <a:gd name="connsiteX39" fmla="*/ 615816 w 745794"/>
                  <a:gd name="connsiteY39" fmla="*/ 359958 h 481156"/>
                  <a:gd name="connsiteX40" fmla="*/ 598745 w 745794"/>
                  <a:gd name="connsiteY40" fmla="*/ 282450 h 481156"/>
                  <a:gd name="connsiteX41" fmla="*/ 574382 w 745794"/>
                  <a:gd name="connsiteY41" fmla="*/ 239737 h 481156"/>
                  <a:gd name="connsiteX42" fmla="*/ 529133 w 745794"/>
                  <a:gd name="connsiteY42" fmla="*/ 202468 h 481156"/>
                  <a:gd name="connsiteX43" fmla="*/ 494665 w 745794"/>
                  <a:gd name="connsiteY43" fmla="*/ 208432 h 481156"/>
                  <a:gd name="connsiteX44" fmla="*/ 486770 w 745794"/>
                  <a:gd name="connsiteY44" fmla="*/ 229245 h 481156"/>
                  <a:gd name="connsiteX45" fmla="*/ 454233 w 745794"/>
                  <a:gd name="connsiteY45" fmla="*/ 239737 h 481156"/>
                  <a:gd name="connsiteX46" fmla="*/ 445300 w 745794"/>
                  <a:gd name="connsiteY46" fmla="*/ 241016 h 481156"/>
                  <a:gd name="connsiteX47" fmla="*/ 436885 w 745794"/>
                  <a:gd name="connsiteY47" fmla="*/ 240703 h 481156"/>
                  <a:gd name="connsiteX48" fmla="*/ 397105 w 745794"/>
                  <a:gd name="connsiteY48" fmla="*/ 222400 h 481156"/>
                  <a:gd name="connsiteX49" fmla="*/ 396308 w 745794"/>
                  <a:gd name="connsiteY49" fmla="*/ 204774 h 481156"/>
                  <a:gd name="connsiteX50" fmla="*/ 384356 w 745794"/>
                  <a:gd name="connsiteY50" fmla="*/ 187932 h 481156"/>
                  <a:gd name="connsiteX51" fmla="*/ 384899 w 745794"/>
                  <a:gd name="connsiteY51" fmla="*/ 187377 h 481156"/>
                  <a:gd name="connsiteX52" fmla="*/ 394968 w 745794"/>
                  <a:gd name="connsiteY52" fmla="*/ 192218 h 481156"/>
                  <a:gd name="connsiteX53" fmla="*/ 387398 w 745794"/>
                  <a:gd name="connsiteY53" fmla="*/ 167034 h 481156"/>
                  <a:gd name="connsiteX54" fmla="*/ 375422 w 745794"/>
                  <a:gd name="connsiteY54" fmla="*/ 161940 h 481156"/>
                  <a:gd name="connsiteX55" fmla="*/ 367527 w 745794"/>
                  <a:gd name="connsiteY55" fmla="*/ 148853 h 481156"/>
                  <a:gd name="connsiteX56" fmla="*/ 381410 w 745794"/>
                  <a:gd name="connsiteY56" fmla="*/ 155396 h 481156"/>
                  <a:gd name="connsiteX57" fmla="*/ 367285 w 745794"/>
                  <a:gd name="connsiteY57" fmla="*/ 107371 h 481156"/>
                  <a:gd name="connsiteX58" fmla="*/ 343441 w 745794"/>
                  <a:gd name="connsiteY58" fmla="*/ 84119 h 481156"/>
                  <a:gd name="connsiteX59" fmla="*/ 333614 w 745794"/>
                  <a:gd name="connsiteY59" fmla="*/ 74605 h 481156"/>
                  <a:gd name="connsiteX60" fmla="*/ 327976 w 745794"/>
                  <a:gd name="connsiteY60" fmla="*/ 65116 h 481156"/>
                  <a:gd name="connsiteX61" fmla="*/ 335522 w 745794"/>
                  <a:gd name="connsiteY61" fmla="*/ 67832 h 481156"/>
                  <a:gd name="connsiteX62" fmla="*/ 305485 w 745794"/>
                  <a:gd name="connsiteY62" fmla="*/ 20048 h 481156"/>
                  <a:gd name="connsiteX63" fmla="*/ 302442 w 745794"/>
                  <a:gd name="connsiteY63" fmla="*/ 21968 h 481156"/>
                  <a:gd name="connsiteX64" fmla="*/ 281315 w 745794"/>
                  <a:gd name="connsiteY64" fmla="*/ 23670 h 481156"/>
                  <a:gd name="connsiteX65" fmla="*/ 294076 w 745794"/>
                  <a:gd name="connsiteY65" fmla="*/ 15183 h 481156"/>
                  <a:gd name="connsiteX66" fmla="*/ 278792 w 745794"/>
                  <a:gd name="connsiteY66" fmla="*/ 9557 h 481156"/>
                  <a:gd name="connsiteX67" fmla="*/ 264003 w 745794"/>
                  <a:gd name="connsiteY67" fmla="*/ 15992 h 481156"/>
                  <a:gd name="connsiteX68" fmla="*/ 263435 w 745794"/>
                  <a:gd name="connsiteY68" fmla="*/ 15533 h 481156"/>
                  <a:gd name="connsiteX69" fmla="*/ 268506 w 745794"/>
                  <a:gd name="connsiteY69" fmla="*/ 5476 h 481156"/>
                  <a:gd name="connsiteX70" fmla="*/ 246907 w 745794"/>
                  <a:gd name="connsiteY70" fmla="*/ 5476 h 481156"/>
                  <a:gd name="connsiteX71" fmla="*/ 240726 w 745794"/>
                  <a:gd name="connsiteY71" fmla="*/ 19046 h 481156"/>
                  <a:gd name="connsiteX72" fmla="*/ 231128 w 745794"/>
                  <a:gd name="connsiteY72" fmla="*/ 30117 h 481156"/>
                  <a:gd name="connsiteX73" fmla="*/ 236295 w 745794"/>
                  <a:gd name="connsiteY73" fmla="*/ 6056 h 481156"/>
                  <a:gd name="connsiteX74" fmla="*/ 221060 w 745794"/>
                  <a:gd name="connsiteY74" fmla="*/ 13058 h 481156"/>
                  <a:gd name="connsiteX75" fmla="*/ 196021 w 745794"/>
                  <a:gd name="connsiteY75" fmla="*/ 297 h 481156"/>
                  <a:gd name="connsiteX76" fmla="*/ 193872 w 745794"/>
                  <a:gd name="connsiteY76" fmla="*/ 1094 h 481156"/>
                  <a:gd name="connsiteX77" fmla="*/ 199160 w 745794"/>
                  <a:gd name="connsiteY77" fmla="*/ 23899 h 481156"/>
                  <a:gd name="connsiteX78" fmla="*/ 194512 w 745794"/>
                  <a:gd name="connsiteY78" fmla="*/ 20072 h 481156"/>
                  <a:gd name="connsiteX79" fmla="*/ 184636 w 745794"/>
                  <a:gd name="connsiteY79" fmla="*/ 3810 h 481156"/>
                  <a:gd name="connsiteX80" fmla="*/ 164897 w 745794"/>
                  <a:gd name="connsiteY80" fmla="*/ 10354 h 481156"/>
                  <a:gd name="connsiteX81" fmla="*/ 163907 w 745794"/>
                  <a:gd name="connsiteY81" fmla="*/ 10921 h 481156"/>
                  <a:gd name="connsiteX82" fmla="*/ 176330 w 745794"/>
                  <a:gd name="connsiteY82" fmla="*/ 19276 h 481156"/>
                  <a:gd name="connsiteX83" fmla="*/ 153271 w 745794"/>
                  <a:gd name="connsiteY83" fmla="*/ 15750 h 481156"/>
                  <a:gd name="connsiteX84" fmla="*/ 150554 w 745794"/>
                  <a:gd name="connsiteY84" fmla="*/ 14169 h 481156"/>
                  <a:gd name="connsiteX85" fmla="*/ 139737 w 745794"/>
                  <a:gd name="connsiteY85" fmla="*/ 21171 h 481156"/>
                  <a:gd name="connsiteX86" fmla="*/ 120312 w 745794"/>
                  <a:gd name="connsiteY86" fmla="*/ 47514 h 481156"/>
                  <a:gd name="connsiteX87" fmla="*/ 128099 w 745794"/>
                  <a:gd name="connsiteY87" fmla="*/ 49421 h 481156"/>
                  <a:gd name="connsiteX88" fmla="*/ 115906 w 745794"/>
                  <a:gd name="connsiteY88" fmla="*/ 58911 h 481156"/>
                  <a:gd name="connsiteX89" fmla="*/ 114324 w 745794"/>
                  <a:gd name="connsiteY89" fmla="*/ 77901 h 481156"/>
                  <a:gd name="connsiteX90" fmla="*/ 104497 w 745794"/>
                  <a:gd name="connsiteY90" fmla="*/ 92823 h 481156"/>
                  <a:gd name="connsiteX91" fmla="*/ 96710 w 745794"/>
                  <a:gd name="connsiteY91" fmla="*/ 166467 h 481156"/>
                  <a:gd name="connsiteX92" fmla="*/ 89358 w 745794"/>
                  <a:gd name="connsiteY92" fmla="*/ 171682 h 481156"/>
                  <a:gd name="connsiteX93" fmla="*/ 89599 w 745794"/>
                  <a:gd name="connsiteY93" fmla="*/ 194717 h 481156"/>
                  <a:gd name="connsiteX94" fmla="*/ 90142 w 745794"/>
                  <a:gd name="connsiteY94" fmla="*/ 194717 h 481156"/>
                  <a:gd name="connsiteX95" fmla="*/ 100428 w 745794"/>
                  <a:gd name="connsiteY95" fmla="*/ 183876 h 481156"/>
                  <a:gd name="connsiteX96" fmla="*/ 101563 w 745794"/>
                  <a:gd name="connsiteY96" fmla="*/ 183876 h 481156"/>
                  <a:gd name="connsiteX97" fmla="*/ 100223 w 745794"/>
                  <a:gd name="connsiteY97" fmla="*/ 199583 h 481156"/>
                  <a:gd name="connsiteX98" fmla="*/ 93668 w 745794"/>
                  <a:gd name="connsiteY98" fmla="*/ 205003 h 481156"/>
                  <a:gd name="connsiteX99" fmla="*/ 92086 w 745794"/>
                  <a:gd name="connsiteY99" fmla="*/ 226710 h 481156"/>
                  <a:gd name="connsiteX100" fmla="*/ 94211 w 745794"/>
                  <a:gd name="connsiteY100" fmla="*/ 231901 h 481156"/>
                  <a:gd name="connsiteX101" fmla="*/ 99088 w 745794"/>
                  <a:gd name="connsiteY101" fmla="*/ 224561 h 481156"/>
                  <a:gd name="connsiteX102" fmla="*/ 106984 w 745794"/>
                  <a:gd name="connsiteY102" fmla="*/ 221290 h 481156"/>
                  <a:gd name="connsiteX103" fmla="*/ 101322 w 745794"/>
                  <a:gd name="connsiteY103" fmla="*/ 237902 h 481156"/>
                  <a:gd name="connsiteX104" fmla="*/ 97881 w 745794"/>
                  <a:gd name="connsiteY104" fmla="*/ 240715 h 481156"/>
                  <a:gd name="connsiteX105" fmla="*/ 95575 w 745794"/>
                  <a:gd name="connsiteY105" fmla="*/ 244904 h 481156"/>
                  <a:gd name="connsiteX106" fmla="*/ 117813 w 745794"/>
                  <a:gd name="connsiteY106" fmla="*/ 323292 h 481156"/>
                  <a:gd name="connsiteX107" fmla="*/ 102915 w 745794"/>
                  <a:gd name="connsiteY107" fmla="*/ 357036 h 481156"/>
                  <a:gd name="connsiteX108" fmla="*/ 100887 w 745794"/>
                  <a:gd name="connsiteY108" fmla="*/ 361672 h 481156"/>
                  <a:gd name="connsiteX109" fmla="*/ 87655 w 745794"/>
                  <a:gd name="connsiteY109" fmla="*/ 402116 h 481156"/>
                  <a:gd name="connsiteX110" fmla="*/ 79289 w 745794"/>
                  <a:gd name="connsiteY110" fmla="*/ 397709 h 481156"/>
                  <a:gd name="connsiteX111" fmla="*/ 44036 w 745794"/>
                  <a:gd name="connsiteY111" fmla="*/ 405629 h 481156"/>
                  <a:gd name="connsiteX112" fmla="*/ 21774 w 745794"/>
                  <a:gd name="connsiteY112" fmla="*/ 409697 h 481156"/>
                  <a:gd name="connsiteX113" fmla="*/ 11899 w 745794"/>
                  <a:gd name="connsiteY113" fmla="*/ 421770 h 481156"/>
                  <a:gd name="connsiteX114" fmla="*/ 10136 w 745794"/>
                  <a:gd name="connsiteY114" fmla="*/ 432527 h 481156"/>
                  <a:gd name="connsiteX115" fmla="*/ 659 w 745794"/>
                  <a:gd name="connsiteY115" fmla="*/ 446870 h 481156"/>
                  <a:gd name="connsiteX116" fmla="*/ 9593 w 745794"/>
                  <a:gd name="connsiteY116" fmla="*/ 481156 h 481156"/>
                  <a:gd name="connsiteX117" fmla="*/ 572728 w 745794"/>
                  <a:gd name="connsiteY117" fmla="*/ 481156 h 481156"/>
                  <a:gd name="connsiteX118" fmla="*/ 572728 w 745794"/>
                  <a:gd name="connsiteY118" fmla="*/ 481132 h 481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745794" h="481156">
                    <a:moveTo>
                      <a:pt x="572728" y="481132"/>
                    </a:moveTo>
                    <a:cubicBezTo>
                      <a:pt x="581662" y="479780"/>
                      <a:pt x="591163" y="479985"/>
                      <a:pt x="598262" y="473442"/>
                    </a:cubicBezTo>
                    <a:cubicBezTo>
                      <a:pt x="628444" y="478078"/>
                      <a:pt x="659048" y="470617"/>
                      <a:pt x="682771" y="453993"/>
                    </a:cubicBezTo>
                    <a:cubicBezTo>
                      <a:pt x="695230" y="444008"/>
                      <a:pt x="706289" y="432382"/>
                      <a:pt x="715646" y="419440"/>
                    </a:cubicBezTo>
                    <a:cubicBezTo>
                      <a:pt x="723662" y="408176"/>
                      <a:pt x="730000" y="397685"/>
                      <a:pt x="734081" y="385081"/>
                    </a:cubicBezTo>
                    <a:cubicBezTo>
                      <a:pt x="737147" y="377234"/>
                      <a:pt x="739586" y="369145"/>
                      <a:pt x="741373" y="360911"/>
                    </a:cubicBezTo>
                    <a:cubicBezTo>
                      <a:pt x="749981" y="321747"/>
                      <a:pt x="745453" y="277959"/>
                      <a:pt x="732716" y="240703"/>
                    </a:cubicBezTo>
                    <a:cubicBezTo>
                      <a:pt x="730399" y="233914"/>
                      <a:pt x="727767" y="227239"/>
                      <a:pt x="724821" y="220698"/>
                    </a:cubicBezTo>
                    <a:cubicBezTo>
                      <a:pt x="708909" y="187812"/>
                      <a:pt x="687238" y="152330"/>
                      <a:pt x="653893" y="131528"/>
                    </a:cubicBezTo>
                    <a:cubicBezTo>
                      <a:pt x="635120" y="119818"/>
                      <a:pt x="617820" y="101697"/>
                      <a:pt x="607208" y="82947"/>
                    </a:cubicBezTo>
                    <a:cubicBezTo>
                      <a:pt x="601449" y="77744"/>
                      <a:pt x="595908" y="70863"/>
                      <a:pt x="588459" y="69631"/>
                    </a:cubicBezTo>
                    <a:cubicBezTo>
                      <a:pt x="590487" y="73000"/>
                      <a:pt x="592744" y="76283"/>
                      <a:pt x="593288" y="80231"/>
                    </a:cubicBezTo>
                    <a:lnTo>
                      <a:pt x="592865" y="80786"/>
                    </a:lnTo>
                    <a:cubicBezTo>
                      <a:pt x="584921" y="81016"/>
                      <a:pt x="578740" y="76827"/>
                      <a:pt x="573319" y="71756"/>
                    </a:cubicBezTo>
                    <a:lnTo>
                      <a:pt x="579283" y="66335"/>
                    </a:lnTo>
                    <a:cubicBezTo>
                      <a:pt x="577038" y="65188"/>
                      <a:pt x="574430" y="64754"/>
                      <a:pt x="571931" y="64174"/>
                    </a:cubicBezTo>
                    <a:cubicBezTo>
                      <a:pt x="549126" y="61579"/>
                      <a:pt x="530364" y="72094"/>
                      <a:pt x="510154" y="77177"/>
                    </a:cubicBezTo>
                    <a:lnTo>
                      <a:pt x="509829" y="78299"/>
                    </a:lnTo>
                    <a:cubicBezTo>
                      <a:pt x="522251" y="83829"/>
                      <a:pt x="524847" y="97531"/>
                      <a:pt x="532091" y="106779"/>
                    </a:cubicBezTo>
                    <a:cubicBezTo>
                      <a:pt x="533878" y="104630"/>
                      <a:pt x="536920" y="106200"/>
                      <a:pt x="539419" y="106006"/>
                    </a:cubicBezTo>
                    <a:cubicBezTo>
                      <a:pt x="543029" y="106200"/>
                      <a:pt x="546421" y="108819"/>
                      <a:pt x="549934" y="107902"/>
                    </a:cubicBezTo>
                    <a:cubicBezTo>
                      <a:pt x="550031" y="104872"/>
                      <a:pt x="548329" y="102481"/>
                      <a:pt x="547785" y="99777"/>
                    </a:cubicBezTo>
                    <a:cubicBezTo>
                      <a:pt x="549934" y="98763"/>
                      <a:pt x="552506" y="99656"/>
                      <a:pt x="554908" y="99777"/>
                    </a:cubicBezTo>
                    <a:cubicBezTo>
                      <a:pt x="561440" y="103604"/>
                      <a:pt x="571931" y="99101"/>
                      <a:pt x="576036" y="107902"/>
                    </a:cubicBezTo>
                    <a:cubicBezTo>
                      <a:pt x="568563" y="108361"/>
                      <a:pt x="561561" y="109942"/>
                      <a:pt x="554558" y="111644"/>
                    </a:cubicBezTo>
                    <a:cubicBezTo>
                      <a:pt x="555029" y="114470"/>
                      <a:pt x="557830" y="116727"/>
                      <a:pt x="557601" y="119552"/>
                    </a:cubicBezTo>
                    <a:cubicBezTo>
                      <a:pt x="551528" y="117063"/>
                      <a:pt x="545142" y="115434"/>
                      <a:pt x="538622" y="114711"/>
                    </a:cubicBezTo>
                    <a:lnTo>
                      <a:pt x="538296" y="115713"/>
                    </a:lnTo>
                    <a:cubicBezTo>
                      <a:pt x="546759" y="125661"/>
                      <a:pt x="558410" y="131540"/>
                      <a:pt x="570265" y="135030"/>
                    </a:cubicBezTo>
                    <a:cubicBezTo>
                      <a:pt x="587336" y="138977"/>
                      <a:pt x="602354" y="130852"/>
                      <a:pt x="618834" y="133677"/>
                    </a:cubicBezTo>
                    <a:cubicBezTo>
                      <a:pt x="659302" y="152209"/>
                      <a:pt x="693866" y="194597"/>
                      <a:pt x="708909" y="234823"/>
                    </a:cubicBezTo>
                    <a:cubicBezTo>
                      <a:pt x="709645" y="236755"/>
                      <a:pt x="710345" y="238711"/>
                      <a:pt x="711010" y="240703"/>
                    </a:cubicBezTo>
                    <a:cubicBezTo>
                      <a:pt x="723601" y="277440"/>
                      <a:pt x="725980" y="322592"/>
                      <a:pt x="713388" y="360911"/>
                    </a:cubicBezTo>
                    <a:cubicBezTo>
                      <a:pt x="706663" y="376847"/>
                      <a:pt x="699287" y="391890"/>
                      <a:pt x="687431" y="404856"/>
                    </a:cubicBezTo>
                    <a:cubicBezTo>
                      <a:pt x="683073" y="410265"/>
                      <a:pt x="678099" y="415166"/>
                      <a:pt x="672618" y="419440"/>
                    </a:cubicBezTo>
                    <a:cubicBezTo>
                      <a:pt x="655644" y="432648"/>
                      <a:pt x="634746" y="438467"/>
                      <a:pt x="613196" y="432551"/>
                    </a:cubicBezTo>
                    <a:cubicBezTo>
                      <a:pt x="611832" y="431634"/>
                      <a:pt x="609115" y="431392"/>
                      <a:pt x="609586" y="429038"/>
                    </a:cubicBezTo>
                    <a:cubicBezTo>
                      <a:pt x="610323" y="425887"/>
                      <a:pt x="611023" y="422700"/>
                      <a:pt x="611638" y="419440"/>
                    </a:cubicBezTo>
                    <a:cubicBezTo>
                      <a:pt x="615333" y="400679"/>
                      <a:pt x="616757" y="381532"/>
                      <a:pt x="615888" y="362433"/>
                    </a:cubicBezTo>
                    <a:lnTo>
                      <a:pt x="615816" y="359958"/>
                    </a:lnTo>
                    <a:cubicBezTo>
                      <a:pt x="614633" y="331913"/>
                      <a:pt x="609043" y="306704"/>
                      <a:pt x="598745" y="282450"/>
                    </a:cubicBezTo>
                    <a:cubicBezTo>
                      <a:pt x="592141" y="268542"/>
                      <a:pt x="584269" y="253355"/>
                      <a:pt x="574382" y="239737"/>
                    </a:cubicBezTo>
                    <a:cubicBezTo>
                      <a:pt x="562587" y="223499"/>
                      <a:pt x="547955" y="209470"/>
                      <a:pt x="529133" y="202468"/>
                    </a:cubicBezTo>
                    <a:cubicBezTo>
                      <a:pt x="517603" y="199414"/>
                      <a:pt x="503358" y="198834"/>
                      <a:pt x="494665" y="208432"/>
                    </a:cubicBezTo>
                    <a:cubicBezTo>
                      <a:pt x="488460" y="213877"/>
                      <a:pt x="485864" y="221205"/>
                      <a:pt x="486770" y="229245"/>
                    </a:cubicBezTo>
                    <a:cubicBezTo>
                      <a:pt x="477051" y="235403"/>
                      <a:pt x="466137" y="238735"/>
                      <a:pt x="454233" y="239737"/>
                    </a:cubicBezTo>
                    <a:cubicBezTo>
                      <a:pt x="451312" y="239990"/>
                      <a:pt x="448342" y="241065"/>
                      <a:pt x="445300" y="241016"/>
                    </a:cubicBezTo>
                    <a:cubicBezTo>
                      <a:pt x="442487" y="241155"/>
                      <a:pt x="439674" y="241050"/>
                      <a:pt x="436885" y="240703"/>
                    </a:cubicBezTo>
                    <a:cubicBezTo>
                      <a:pt x="422567" y="238940"/>
                      <a:pt x="408115" y="231225"/>
                      <a:pt x="397105" y="222400"/>
                    </a:cubicBezTo>
                    <a:cubicBezTo>
                      <a:pt x="396888" y="216521"/>
                      <a:pt x="396538" y="210991"/>
                      <a:pt x="396308" y="204774"/>
                    </a:cubicBezTo>
                    <a:cubicBezTo>
                      <a:pt x="389994" y="201502"/>
                      <a:pt x="384779" y="195285"/>
                      <a:pt x="384356" y="187932"/>
                    </a:cubicBezTo>
                    <a:lnTo>
                      <a:pt x="384899" y="187377"/>
                    </a:lnTo>
                    <a:cubicBezTo>
                      <a:pt x="388533" y="188512"/>
                      <a:pt x="391672" y="190299"/>
                      <a:pt x="394968" y="192218"/>
                    </a:cubicBezTo>
                    <a:cubicBezTo>
                      <a:pt x="393483" y="183405"/>
                      <a:pt x="391781" y="174725"/>
                      <a:pt x="387398" y="167034"/>
                    </a:cubicBezTo>
                    <a:cubicBezTo>
                      <a:pt x="383318" y="165332"/>
                      <a:pt x="379261" y="163980"/>
                      <a:pt x="375422" y="161940"/>
                    </a:cubicBezTo>
                    <a:cubicBezTo>
                      <a:pt x="371016" y="159030"/>
                      <a:pt x="368179" y="153694"/>
                      <a:pt x="367527" y="148853"/>
                    </a:cubicBezTo>
                    <a:cubicBezTo>
                      <a:pt x="371462" y="152692"/>
                      <a:pt x="378344" y="151340"/>
                      <a:pt x="381410" y="155396"/>
                    </a:cubicBezTo>
                    <a:cubicBezTo>
                      <a:pt x="376086" y="139690"/>
                      <a:pt x="375990" y="121725"/>
                      <a:pt x="367285" y="107371"/>
                    </a:cubicBezTo>
                    <a:cubicBezTo>
                      <a:pt x="362879" y="96759"/>
                      <a:pt x="351349" y="91905"/>
                      <a:pt x="343441" y="84119"/>
                    </a:cubicBezTo>
                    <a:cubicBezTo>
                      <a:pt x="340399" y="80376"/>
                      <a:pt x="339156" y="75173"/>
                      <a:pt x="333614" y="74605"/>
                    </a:cubicBezTo>
                    <a:cubicBezTo>
                      <a:pt x="329111" y="73470"/>
                      <a:pt x="328761" y="68400"/>
                      <a:pt x="327976" y="65116"/>
                    </a:cubicBezTo>
                    <a:cubicBezTo>
                      <a:pt x="330801" y="65466"/>
                      <a:pt x="333168" y="67374"/>
                      <a:pt x="335522" y="67832"/>
                    </a:cubicBezTo>
                    <a:cubicBezTo>
                      <a:pt x="328966" y="50460"/>
                      <a:pt x="323207" y="31107"/>
                      <a:pt x="305485" y="20048"/>
                    </a:cubicBezTo>
                    <a:lnTo>
                      <a:pt x="302442" y="21968"/>
                    </a:lnTo>
                    <a:cubicBezTo>
                      <a:pt x="295561" y="22982"/>
                      <a:pt x="288196" y="23441"/>
                      <a:pt x="281315" y="23670"/>
                    </a:cubicBezTo>
                    <a:cubicBezTo>
                      <a:pt x="284357" y="19155"/>
                      <a:pt x="289778" y="17223"/>
                      <a:pt x="294076" y="15183"/>
                    </a:cubicBezTo>
                    <a:cubicBezTo>
                      <a:pt x="289102" y="11465"/>
                      <a:pt x="285021" y="10571"/>
                      <a:pt x="278792" y="9557"/>
                    </a:cubicBezTo>
                    <a:cubicBezTo>
                      <a:pt x="275182" y="13167"/>
                      <a:pt x="268650" y="14978"/>
                      <a:pt x="264003" y="15992"/>
                    </a:cubicBezTo>
                    <a:lnTo>
                      <a:pt x="263435" y="15533"/>
                    </a:lnTo>
                    <a:cubicBezTo>
                      <a:pt x="263314" y="11477"/>
                      <a:pt x="262397" y="6515"/>
                      <a:pt x="268506" y="5476"/>
                    </a:cubicBezTo>
                    <a:cubicBezTo>
                      <a:pt x="262638" y="2651"/>
                      <a:pt x="252896" y="3798"/>
                      <a:pt x="246907" y="5476"/>
                    </a:cubicBezTo>
                    <a:cubicBezTo>
                      <a:pt x="245229" y="9883"/>
                      <a:pt x="240376" y="13831"/>
                      <a:pt x="240726" y="19046"/>
                    </a:cubicBezTo>
                    <a:cubicBezTo>
                      <a:pt x="237237" y="22656"/>
                      <a:pt x="234762" y="27521"/>
                      <a:pt x="231128" y="30117"/>
                    </a:cubicBezTo>
                    <a:cubicBezTo>
                      <a:pt x="231008" y="21412"/>
                      <a:pt x="234714" y="13408"/>
                      <a:pt x="236295" y="6056"/>
                    </a:cubicBezTo>
                    <a:cubicBezTo>
                      <a:pt x="231225" y="7975"/>
                      <a:pt x="226058" y="10692"/>
                      <a:pt x="221060" y="13058"/>
                    </a:cubicBezTo>
                    <a:cubicBezTo>
                      <a:pt x="213043" y="8422"/>
                      <a:pt x="204604" y="3798"/>
                      <a:pt x="196021" y="297"/>
                    </a:cubicBezTo>
                    <a:cubicBezTo>
                      <a:pt x="195248" y="-53"/>
                      <a:pt x="193546" y="-379"/>
                      <a:pt x="193872" y="1094"/>
                    </a:cubicBezTo>
                    <a:cubicBezTo>
                      <a:pt x="201224" y="6394"/>
                      <a:pt x="198375" y="16342"/>
                      <a:pt x="199160" y="23899"/>
                    </a:cubicBezTo>
                    <a:lnTo>
                      <a:pt x="194512" y="20072"/>
                    </a:lnTo>
                    <a:cubicBezTo>
                      <a:pt x="192266" y="14302"/>
                      <a:pt x="185735" y="10124"/>
                      <a:pt x="184636" y="3810"/>
                    </a:cubicBezTo>
                    <a:cubicBezTo>
                      <a:pt x="176922" y="5283"/>
                      <a:pt x="172020" y="7311"/>
                      <a:pt x="164897" y="10354"/>
                    </a:cubicBezTo>
                    <a:lnTo>
                      <a:pt x="163907" y="10921"/>
                    </a:lnTo>
                    <a:cubicBezTo>
                      <a:pt x="169207" y="10921"/>
                      <a:pt x="173734" y="15086"/>
                      <a:pt x="176330" y="19276"/>
                    </a:cubicBezTo>
                    <a:cubicBezTo>
                      <a:pt x="168313" y="19710"/>
                      <a:pt x="161191" y="16571"/>
                      <a:pt x="153271" y="15750"/>
                    </a:cubicBezTo>
                    <a:cubicBezTo>
                      <a:pt x="152498" y="14978"/>
                      <a:pt x="151810" y="14048"/>
                      <a:pt x="150554" y="14169"/>
                    </a:cubicBezTo>
                    <a:cubicBezTo>
                      <a:pt x="146619" y="15642"/>
                      <a:pt x="143226" y="18467"/>
                      <a:pt x="139737" y="21171"/>
                    </a:cubicBezTo>
                    <a:cubicBezTo>
                      <a:pt x="131950" y="28873"/>
                      <a:pt x="124031" y="37349"/>
                      <a:pt x="120312" y="47514"/>
                    </a:cubicBezTo>
                    <a:cubicBezTo>
                      <a:pt x="122908" y="47960"/>
                      <a:pt x="126180" y="47840"/>
                      <a:pt x="128099" y="49421"/>
                    </a:cubicBezTo>
                    <a:cubicBezTo>
                      <a:pt x="123813" y="52017"/>
                      <a:pt x="120083" y="56424"/>
                      <a:pt x="115906" y="58911"/>
                    </a:cubicBezTo>
                    <a:cubicBezTo>
                      <a:pt x="114421" y="64790"/>
                      <a:pt x="114650" y="71478"/>
                      <a:pt x="114324" y="77901"/>
                    </a:cubicBezTo>
                    <a:cubicBezTo>
                      <a:pt x="111028" y="82887"/>
                      <a:pt x="106634" y="87270"/>
                      <a:pt x="104497" y="92823"/>
                    </a:cubicBezTo>
                    <a:cubicBezTo>
                      <a:pt x="97495" y="115508"/>
                      <a:pt x="95684" y="140728"/>
                      <a:pt x="96710" y="166467"/>
                    </a:cubicBezTo>
                    <a:cubicBezTo>
                      <a:pt x="94428" y="168628"/>
                      <a:pt x="91494" y="169992"/>
                      <a:pt x="89358" y="171682"/>
                    </a:cubicBezTo>
                    <a:lnTo>
                      <a:pt x="89599" y="194717"/>
                    </a:lnTo>
                    <a:lnTo>
                      <a:pt x="90142" y="194717"/>
                    </a:lnTo>
                    <a:cubicBezTo>
                      <a:pt x="91156" y="189876"/>
                      <a:pt x="96927" y="187172"/>
                      <a:pt x="100428" y="183876"/>
                    </a:cubicBezTo>
                    <a:lnTo>
                      <a:pt x="101563" y="183876"/>
                    </a:lnTo>
                    <a:cubicBezTo>
                      <a:pt x="100996" y="189079"/>
                      <a:pt x="100332" y="194271"/>
                      <a:pt x="100223" y="199583"/>
                    </a:cubicBezTo>
                    <a:lnTo>
                      <a:pt x="93668" y="205003"/>
                    </a:lnTo>
                    <a:cubicBezTo>
                      <a:pt x="87112" y="210774"/>
                      <a:pt x="92629" y="219467"/>
                      <a:pt x="92086" y="226710"/>
                    </a:cubicBezTo>
                    <a:cubicBezTo>
                      <a:pt x="92533" y="228606"/>
                      <a:pt x="92859" y="231443"/>
                      <a:pt x="94211" y="231901"/>
                    </a:cubicBezTo>
                    <a:cubicBezTo>
                      <a:pt x="95032" y="229076"/>
                      <a:pt x="97507" y="227048"/>
                      <a:pt x="99088" y="224561"/>
                    </a:cubicBezTo>
                    <a:cubicBezTo>
                      <a:pt x="101913" y="223897"/>
                      <a:pt x="104388" y="221616"/>
                      <a:pt x="106984" y="221290"/>
                    </a:cubicBezTo>
                    <a:cubicBezTo>
                      <a:pt x="105511" y="226959"/>
                      <a:pt x="103615" y="232511"/>
                      <a:pt x="101322" y="237902"/>
                    </a:cubicBezTo>
                    <a:cubicBezTo>
                      <a:pt x="100078" y="238712"/>
                      <a:pt x="98919" y="239655"/>
                      <a:pt x="97881" y="240715"/>
                    </a:cubicBezTo>
                    <a:cubicBezTo>
                      <a:pt x="96722" y="241854"/>
                      <a:pt x="95913" y="243311"/>
                      <a:pt x="95575" y="244904"/>
                    </a:cubicBezTo>
                    <a:cubicBezTo>
                      <a:pt x="100670" y="271681"/>
                      <a:pt x="108662" y="298097"/>
                      <a:pt x="117813" y="323292"/>
                    </a:cubicBezTo>
                    <a:cubicBezTo>
                      <a:pt x="111608" y="333808"/>
                      <a:pt x="108095" y="346183"/>
                      <a:pt x="102915" y="357036"/>
                    </a:cubicBezTo>
                    <a:cubicBezTo>
                      <a:pt x="102179" y="358557"/>
                      <a:pt x="101503" y="360102"/>
                      <a:pt x="100887" y="361672"/>
                    </a:cubicBezTo>
                    <a:cubicBezTo>
                      <a:pt x="95696" y="374807"/>
                      <a:pt x="94114" y="389512"/>
                      <a:pt x="87655" y="402116"/>
                    </a:cubicBezTo>
                    <a:cubicBezTo>
                      <a:pt x="85023" y="400365"/>
                      <a:pt x="82223" y="398892"/>
                      <a:pt x="79289" y="397709"/>
                    </a:cubicBezTo>
                    <a:cubicBezTo>
                      <a:pt x="67095" y="393641"/>
                      <a:pt x="52946" y="396248"/>
                      <a:pt x="44036" y="405629"/>
                    </a:cubicBezTo>
                    <a:cubicBezTo>
                      <a:pt x="36117" y="404156"/>
                      <a:pt x="28004" y="405520"/>
                      <a:pt x="21774" y="409697"/>
                    </a:cubicBezTo>
                    <a:cubicBezTo>
                      <a:pt x="17319" y="413017"/>
                      <a:pt x="13878" y="417062"/>
                      <a:pt x="11899" y="421770"/>
                    </a:cubicBezTo>
                    <a:cubicBezTo>
                      <a:pt x="10510" y="425175"/>
                      <a:pt x="9906" y="428857"/>
                      <a:pt x="10136" y="432527"/>
                    </a:cubicBezTo>
                    <a:cubicBezTo>
                      <a:pt x="5065" y="436016"/>
                      <a:pt x="2349" y="441425"/>
                      <a:pt x="659" y="446870"/>
                    </a:cubicBezTo>
                    <a:cubicBezTo>
                      <a:pt x="-1720" y="459075"/>
                      <a:pt x="2590" y="471764"/>
                      <a:pt x="9593" y="481156"/>
                    </a:cubicBezTo>
                    <a:lnTo>
                      <a:pt x="572728" y="481156"/>
                    </a:lnTo>
                    <a:lnTo>
                      <a:pt x="572728" y="481132"/>
                    </a:ln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CFED7BD-C00F-485E-AE1D-1569841807B3}"/>
                  </a:ext>
                </a:extLst>
              </p:cNvPr>
              <p:cNvSpPr/>
              <p:nvPr/>
            </p:nvSpPr>
            <p:spPr>
              <a:xfrm>
                <a:off x="8626922" y="1475808"/>
                <a:ext cx="523618" cy="344352"/>
              </a:xfrm>
              <a:custGeom>
                <a:avLst/>
                <a:gdLst>
                  <a:gd name="connsiteX0" fmla="*/ 484056 w 523618"/>
                  <a:gd name="connsiteY0" fmla="*/ 97657 h 344352"/>
                  <a:gd name="connsiteX1" fmla="*/ 483730 w 523618"/>
                  <a:gd name="connsiteY1" fmla="*/ 106361 h 344352"/>
                  <a:gd name="connsiteX2" fmla="*/ 494596 w 523618"/>
                  <a:gd name="connsiteY2" fmla="*/ 102063 h 344352"/>
                  <a:gd name="connsiteX3" fmla="*/ 523619 w 523618"/>
                  <a:gd name="connsiteY3" fmla="*/ 106591 h 344352"/>
                  <a:gd name="connsiteX4" fmla="*/ 517063 w 523618"/>
                  <a:gd name="connsiteY4" fmla="*/ 95290 h 344352"/>
                  <a:gd name="connsiteX5" fmla="*/ 503059 w 523618"/>
                  <a:gd name="connsiteY5" fmla="*/ 89870 h 344352"/>
                  <a:gd name="connsiteX6" fmla="*/ 491650 w 523618"/>
                  <a:gd name="connsiteY6" fmla="*/ 89290 h 344352"/>
                  <a:gd name="connsiteX7" fmla="*/ 484056 w 523618"/>
                  <a:gd name="connsiteY7" fmla="*/ 97657 h 344352"/>
                  <a:gd name="connsiteX8" fmla="*/ 138762 w 523618"/>
                  <a:gd name="connsiteY8" fmla="*/ 109 h 344352"/>
                  <a:gd name="connsiteX9" fmla="*/ 138593 w 523618"/>
                  <a:gd name="connsiteY9" fmla="*/ 0 h 344352"/>
                  <a:gd name="connsiteX10" fmla="*/ 138617 w 523618"/>
                  <a:gd name="connsiteY10" fmla="*/ 109 h 344352"/>
                  <a:gd name="connsiteX11" fmla="*/ 138762 w 523618"/>
                  <a:gd name="connsiteY11" fmla="*/ 109 h 344352"/>
                  <a:gd name="connsiteX12" fmla="*/ 179834 w 523618"/>
                  <a:gd name="connsiteY12" fmla="*/ 100542 h 344352"/>
                  <a:gd name="connsiteX13" fmla="*/ 186619 w 523618"/>
                  <a:gd name="connsiteY13" fmla="*/ 93987 h 344352"/>
                  <a:gd name="connsiteX14" fmla="*/ 187959 w 523618"/>
                  <a:gd name="connsiteY14" fmla="*/ 94566 h 344352"/>
                  <a:gd name="connsiteX15" fmla="*/ 187392 w 523618"/>
                  <a:gd name="connsiteY15" fmla="*/ 107098 h 344352"/>
                  <a:gd name="connsiteX16" fmla="*/ 199018 w 523618"/>
                  <a:gd name="connsiteY16" fmla="*/ 111396 h 344352"/>
                  <a:gd name="connsiteX17" fmla="*/ 203448 w 523618"/>
                  <a:gd name="connsiteY17" fmla="*/ 102691 h 344352"/>
                  <a:gd name="connsiteX18" fmla="*/ 206370 w 523618"/>
                  <a:gd name="connsiteY18" fmla="*/ 95121 h 344352"/>
                  <a:gd name="connsiteX19" fmla="*/ 207143 w 523618"/>
                  <a:gd name="connsiteY19" fmla="*/ 95918 h 344352"/>
                  <a:gd name="connsiteX20" fmla="*/ 209666 w 523618"/>
                  <a:gd name="connsiteY20" fmla="*/ 107098 h 344352"/>
                  <a:gd name="connsiteX21" fmla="*/ 210438 w 523618"/>
                  <a:gd name="connsiteY21" fmla="*/ 112760 h 344352"/>
                  <a:gd name="connsiteX22" fmla="*/ 223767 w 523618"/>
                  <a:gd name="connsiteY22" fmla="*/ 109814 h 344352"/>
                  <a:gd name="connsiteX23" fmla="*/ 225674 w 523618"/>
                  <a:gd name="connsiteY23" fmla="*/ 98055 h 344352"/>
                  <a:gd name="connsiteX24" fmla="*/ 227280 w 523618"/>
                  <a:gd name="connsiteY24" fmla="*/ 94325 h 344352"/>
                  <a:gd name="connsiteX25" fmla="*/ 233244 w 523618"/>
                  <a:gd name="connsiteY25" fmla="*/ 104816 h 344352"/>
                  <a:gd name="connsiteX26" fmla="*/ 244085 w 523618"/>
                  <a:gd name="connsiteY26" fmla="*/ 80429 h 344352"/>
                  <a:gd name="connsiteX27" fmla="*/ 236962 w 523618"/>
                  <a:gd name="connsiteY27" fmla="*/ 76131 h 344352"/>
                  <a:gd name="connsiteX28" fmla="*/ 174594 w 523618"/>
                  <a:gd name="connsiteY28" fmla="*/ 78268 h 344352"/>
                  <a:gd name="connsiteX29" fmla="*/ 179834 w 523618"/>
                  <a:gd name="connsiteY29" fmla="*/ 100542 h 344352"/>
                  <a:gd name="connsiteX30" fmla="*/ 299 w 523618"/>
                  <a:gd name="connsiteY30" fmla="*/ 312552 h 344352"/>
                  <a:gd name="connsiteX31" fmla="*/ 843 w 523618"/>
                  <a:gd name="connsiteY31" fmla="*/ 338014 h 344352"/>
                  <a:gd name="connsiteX32" fmla="*/ 9185 w 523618"/>
                  <a:gd name="connsiteY32" fmla="*/ 344352 h 344352"/>
                  <a:gd name="connsiteX33" fmla="*/ 9777 w 523618"/>
                  <a:gd name="connsiteY33" fmla="*/ 338581 h 344352"/>
                  <a:gd name="connsiteX34" fmla="*/ 11358 w 523618"/>
                  <a:gd name="connsiteY34" fmla="*/ 315245 h 344352"/>
                  <a:gd name="connsiteX35" fmla="*/ 20413 w 523618"/>
                  <a:gd name="connsiteY35" fmla="*/ 319313 h 344352"/>
                  <a:gd name="connsiteX36" fmla="*/ 12698 w 523618"/>
                  <a:gd name="connsiteY36" fmla="*/ 298645 h 344352"/>
                  <a:gd name="connsiteX37" fmla="*/ 299 w 523618"/>
                  <a:gd name="connsiteY37" fmla="*/ 312552 h 344352"/>
                  <a:gd name="connsiteX38" fmla="*/ 28188 w 523618"/>
                  <a:gd name="connsiteY38" fmla="*/ 300371 h 344352"/>
                  <a:gd name="connsiteX39" fmla="*/ 25809 w 523618"/>
                  <a:gd name="connsiteY39" fmla="*/ 343797 h 344352"/>
                  <a:gd name="connsiteX40" fmla="*/ 34719 w 523618"/>
                  <a:gd name="connsiteY40" fmla="*/ 337024 h 344352"/>
                  <a:gd name="connsiteX41" fmla="*/ 39005 w 523618"/>
                  <a:gd name="connsiteY41" fmla="*/ 306226 h 344352"/>
                  <a:gd name="connsiteX42" fmla="*/ 50414 w 523618"/>
                  <a:gd name="connsiteY42" fmla="*/ 318444 h 344352"/>
                  <a:gd name="connsiteX43" fmla="*/ 53927 w 523618"/>
                  <a:gd name="connsiteY43" fmla="*/ 300806 h 344352"/>
                  <a:gd name="connsiteX44" fmla="*/ 45790 w 523618"/>
                  <a:gd name="connsiteY44" fmla="*/ 294938 h 344352"/>
                  <a:gd name="connsiteX45" fmla="*/ 51005 w 523618"/>
                  <a:gd name="connsiteY45" fmla="*/ 283542 h 344352"/>
                  <a:gd name="connsiteX46" fmla="*/ 37423 w 523618"/>
                  <a:gd name="connsiteY46" fmla="*/ 284906 h 344352"/>
                  <a:gd name="connsiteX47" fmla="*/ 28188 w 523618"/>
                  <a:gd name="connsiteY47" fmla="*/ 300371 h 344352"/>
                  <a:gd name="connsiteX48" fmla="*/ 56088 w 523618"/>
                  <a:gd name="connsiteY48" fmla="*/ 339378 h 344352"/>
                  <a:gd name="connsiteX49" fmla="*/ 57223 w 523618"/>
                  <a:gd name="connsiteY49" fmla="*/ 342433 h 344352"/>
                  <a:gd name="connsiteX50" fmla="*/ 70780 w 523618"/>
                  <a:gd name="connsiteY50" fmla="*/ 318444 h 344352"/>
                  <a:gd name="connsiteX51" fmla="*/ 75972 w 523618"/>
                  <a:gd name="connsiteY51" fmla="*/ 309510 h 344352"/>
                  <a:gd name="connsiteX52" fmla="*/ 87851 w 523618"/>
                  <a:gd name="connsiteY52" fmla="*/ 313023 h 344352"/>
                  <a:gd name="connsiteX53" fmla="*/ 87055 w 523618"/>
                  <a:gd name="connsiteY53" fmla="*/ 316054 h 344352"/>
                  <a:gd name="connsiteX54" fmla="*/ 83795 w 523618"/>
                  <a:gd name="connsiteY54" fmla="*/ 338026 h 344352"/>
                  <a:gd name="connsiteX55" fmla="*/ 84567 w 523618"/>
                  <a:gd name="connsiteY55" fmla="*/ 338026 h 344352"/>
                  <a:gd name="connsiteX56" fmla="*/ 99019 w 523618"/>
                  <a:gd name="connsiteY56" fmla="*/ 317635 h 344352"/>
                  <a:gd name="connsiteX57" fmla="*/ 99791 w 523618"/>
                  <a:gd name="connsiteY57" fmla="*/ 311212 h 344352"/>
                  <a:gd name="connsiteX58" fmla="*/ 87030 w 523618"/>
                  <a:gd name="connsiteY58" fmla="*/ 295397 h 344352"/>
                  <a:gd name="connsiteX59" fmla="*/ 91884 w 523618"/>
                  <a:gd name="connsiteY59" fmla="*/ 289180 h 344352"/>
                  <a:gd name="connsiteX60" fmla="*/ 85111 w 523618"/>
                  <a:gd name="connsiteY60" fmla="*/ 286801 h 344352"/>
                  <a:gd name="connsiteX61" fmla="*/ 64527 w 523618"/>
                  <a:gd name="connsiteY61" fmla="*/ 297099 h 344352"/>
                  <a:gd name="connsiteX62" fmla="*/ 56088 w 523618"/>
                  <a:gd name="connsiteY62" fmla="*/ 339378 h 344352"/>
                  <a:gd name="connsiteX63" fmla="*/ 86499 w 523618"/>
                  <a:gd name="connsiteY63" fmla="*/ 272326 h 344352"/>
                  <a:gd name="connsiteX64" fmla="*/ 94045 w 523618"/>
                  <a:gd name="connsiteY64" fmla="*/ 272109 h 344352"/>
                  <a:gd name="connsiteX65" fmla="*/ 123092 w 523618"/>
                  <a:gd name="connsiteY65" fmla="*/ 288600 h 344352"/>
                  <a:gd name="connsiteX66" fmla="*/ 132340 w 523618"/>
                  <a:gd name="connsiteY66" fmla="*/ 312214 h 344352"/>
                  <a:gd name="connsiteX67" fmla="*/ 136988 w 523618"/>
                  <a:gd name="connsiteY67" fmla="*/ 297643 h 344352"/>
                  <a:gd name="connsiteX68" fmla="*/ 133921 w 523618"/>
                  <a:gd name="connsiteY68" fmla="*/ 289723 h 344352"/>
                  <a:gd name="connsiteX69" fmla="*/ 119349 w 523618"/>
                  <a:gd name="connsiteY69" fmla="*/ 284302 h 344352"/>
                  <a:gd name="connsiteX70" fmla="*/ 120146 w 523618"/>
                  <a:gd name="connsiteY70" fmla="*/ 277300 h 344352"/>
                  <a:gd name="connsiteX71" fmla="*/ 108737 w 523618"/>
                  <a:gd name="connsiteY71" fmla="*/ 266471 h 344352"/>
                  <a:gd name="connsiteX72" fmla="*/ 99803 w 523618"/>
                  <a:gd name="connsiteY72" fmla="*/ 262849 h 344352"/>
                  <a:gd name="connsiteX73" fmla="*/ 98693 w 523618"/>
                  <a:gd name="connsiteY73" fmla="*/ 261497 h 344352"/>
                  <a:gd name="connsiteX74" fmla="*/ 95397 w 523618"/>
                  <a:gd name="connsiteY74" fmla="*/ 261255 h 344352"/>
                  <a:gd name="connsiteX75" fmla="*/ 94974 w 523618"/>
                  <a:gd name="connsiteY75" fmla="*/ 260132 h 344352"/>
                  <a:gd name="connsiteX76" fmla="*/ 92475 w 523618"/>
                  <a:gd name="connsiteY76" fmla="*/ 260700 h 344352"/>
                  <a:gd name="connsiteX77" fmla="*/ 86499 w 523618"/>
                  <a:gd name="connsiteY77" fmla="*/ 272326 h 344352"/>
                  <a:gd name="connsiteX78" fmla="*/ 93031 w 523618"/>
                  <a:gd name="connsiteY78" fmla="*/ 246357 h 344352"/>
                  <a:gd name="connsiteX79" fmla="*/ 95385 w 523618"/>
                  <a:gd name="connsiteY79" fmla="*/ 250184 h 344352"/>
                  <a:gd name="connsiteX80" fmla="*/ 111212 w 523618"/>
                  <a:gd name="connsiteY80" fmla="*/ 247468 h 344352"/>
                  <a:gd name="connsiteX81" fmla="*/ 135877 w 523618"/>
                  <a:gd name="connsiteY81" fmla="*/ 264768 h 344352"/>
                  <a:gd name="connsiteX82" fmla="*/ 139137 w 523618"/>
                  <a:gd name="connsiteY82" fmla="*/ 264189 h 344352"/>
                  <a:gd name="connsiteX83" fmla="*/ 144774 w 523618"/>
                  <a:gd name="connsiteY83" fmla="*/ 267243 h 344352"/>
                  <a:gd name="connsiteX84" fmla="*/ 141853 w 523618"/>
                  <a:gd name="connsiteY84" fmla="*/ 274584 h 344352"/>
                  <a:gd name="connsiteX85" fmla="*/ 148083 w 523618"/>
                  <a:gd name="connsiteY85" fmla="*/ 289493 h 344352"/>
                  <a:gd name="connsiteX86" fmla="*/ 156195 w 523618"/>
                  <a:gd name="connsiteY86" fmla="*/ 278652 h 344352"/>
                  <a:gd name="connsiteX87" fmla="*/ 148867 w 523618"/>
                  <a:gd name="connsiteY87" fmla="*/ 265336 h 344352"/>
                  <a:gd name="connsiteX88" fmla="*/ 144787 w 523618"/>
                  <a:gd name="connsiteY88" fmla="*/ 258756 h 344352"/>
                  <a:gd name="connsiteX89" fmla="*/ 129080 w 523618"/>
                  <a:gd name="connsiteY89" fmla="*/ 247927 h 344352"/>
                  <a:gd name="connsiteX90" fmla="*/ 117671 w 523618"/>
                  <a:gd name="connsiteY90" fmla="*/ 238764 h 344352"/>
                  <a:gd name="connsiteX91" fmla="*/ 106286 w 523618"/>
                  <a:gd name="connsiteY91" fmla="*/ 234936 h 344352"/>
                  <a:gd name="connsiteX92" fmla="*/ 93031 w 523618"/>
                  <a:gd name="connsiteY92" fmla="*/ 246357 h 344352"/>
                  <a:gd name="connsiteX93" fmla="*/ 103884 w 523618"/>
                  <a:gd name="connsiteY93" fmla="*/ 224095 h 344352"/>
                  <a:gd name="connsiteX94" fmla="*/ 105224 w 523618"/>
                  <a:gd name="connsiteY94" fmla="*/ 226244 h 344352"/>
                  <a:gd name="connsiteX95" fmla="*/ 121522 w 523618"/>
                  <a:gd name="connsiteY95" fmla="*/ 223528 h 344352"/>
                  <a:gd name="connsiteX96" fmla="*/ 133921 w 523618"/>
                  <a:gd name="connsiteY96" fmla="*/ 227596 h 344352"/>
                  <a:gd name="connsiteX97" fmla="*/ 144762 w 523618"/>
                  <a:gd name="connsiteY97" fmla="*/ 239355 h 344352"/>
                  <a:gd name="connsiteX98" fmla="*/ 162159 w 523618"/>
                  <a:gd name="connsiteY98" fmla="*/ 257754 h 344352"/>
                  <a:gd name="connsiteX99" fmla="*/ 162159 w 523618"/>
                  <a:gd name="connsiteY99" fmla="*/ 254253 h 344352"/>
                  <a:gd name="connsiteX100" fmla="*/ 160252 w 523618"/>
                  <a:gd name="connsiteY100" fmla="*/ 239355 h 344352"/>
                  <a:gd name="connsiteX101" fmla="*/ 152356 w 523618"/>
                  <a:gd name="connsiteY101" fmla="*/ 233584 h 344352"/>
                  <a:gd name="connsiteX102" fmla="*/ 152682 w 523618"/>
                  <a:gd name="connsiteY102" fmla="*/ 230071 h 344352"/>
                  <a:gd name="connsiteX103" fmla="*/ 139692 w 523618"/>
                  <a:gd name="connsiteY103" fmla="*/ 221391 h 344352"/>
                  <a:gd name="connsiteX104" fmla="*/ 113023 w 523618"/>
                  <a:gd name="connsiteY104" fmla="*/ 212674 h 344352"/>
                  <a:gd name="connsiteX105" fmla="*/ 103884 w 523618"/>
                  <a:gd name="connsiteY105" fmla="*/ 224095 h 344352"/>
                  <a:gd name="connsiteX106" fmla="*/ 103691 w 523618"/>
                  <a:gd name="connsiteY106" fmla="*/ 141203 h 344352"/>
                  <a:gd name="connsiteX107" fmla="*/ 106588 w 523618"/>
                  <a:gd name="connsiteY107" fmla="*/ 152854 h 344352"/>
                  <a:gd name="connsiteX108" fmla="*/ 121534 w 523618"/>
                  <a:gd name="connsiteY108" fmla="*/ 136942 h 344352"/>
                  <a:gd name="connsiteX109" fmla="*/ 110922 w 523618"/>
                  <a:gd name="connsiteY109" fmla="*/ 133078 h 344352"/>
                  <a:gd name="connsiteX110" fmla="*/ 110922 w 523618"/>
                  <a:gd name="connsiteY110" fmla="*/ 132873 h 344352"/>
                  <a:gd name="connsiteX111" fmla="*/ 103691 w 523618"/>
                  <a:gd name="connsiteY111" fmla="*/ 141203 h 344352"/>
                  <a:gd name="connsiteX112" fmla="*/ 124227 w 523618"/>
                  <a:gd name="connsiteY112" fmla="*/ 178388 h 344352"/>
                  <a:gd name="connsiteX113" fmla="*/ 129297 w 523618"/>
                  <a:gd name="connsiteY113" fmla="*/ 173184 h 344352"/>
                  <a:gd name="connsiteX114" fmla="*/ 139342 w 523618"/>
                  <a:gd name="connsiteY114" fmla="*/ 155341 h 344352"/>
                  <a:gd name="connsiteX115" fmla="*/ 127510 w 523618"/>
                  <a:gd name="connsiteY115" fmla="*/ 155884 h 344352"/>
                  <a:gd name="connsiteX116" fmla="*/ 124227 w 523618"/>
                  <a:gd name="connsiteY116" fmla="*/ 178388 h 344352"/>
                  <a:gd name="connsiteX117" fmla="*/ 127933 w 523618"/>
                  <a:gd name="connsiteY117" fmla="*/ 194312 h 344352"/>
                  <a:gd name="connsiteX118" fmla="*/ 149652 w 523618"/>
                  <a:gd name="connsiteY118" fmla="*/ 191957 h 344352"/>
                  <a:gd name="connsiteX119" fmla="*/ 155942 w 523618"/>
                  <a:gd name="connsiteY119" fmla="*/ 171603 h 344352"/>
                  <a:gd name="connsiteX120" fmla="*/ 149978 w 523618"/>
                  <a:gd name="connsiteY120" fmla="*/ 171265 h 344352"/>
                  <a:gd name="connsiteX121" fmla="*/ 127933 w 523618"/>
                  <a:gd name="connsiteY121" fmla="*/ 194312 h 344352"/>
                  <a:gd name="connsiteX122" fmla="*/ 130239 w 523618"/>
                  <a:gd name="connsiteY122" fmla="*/ 122237 h 344352"/>
                  <a:gd name="connsiteX123" fmla="*/ 152501 w 523618"/>
                  <a:gd name="connsiteY123" fmla="*/ 140431 h 344352"/>
                  <a:gd name="connsiteX124" fmla="*/ 139173 w 523618"/>
                  <a:gd name="connsiteY124" fmla="*/ 116249 h 344352"/>
                  <a:gd name="connsiteX125" fmla="*/ 138931 w 523618"/>
                  <a:gd name="connsiteY125" fmla="*/ 113532 h 344352"/>
                  <a:gd name="connsiteX126" fmla="*/ 128295 w 523618"/>
                  <a:gd name="connsiteY126" fmla="*/ 106518 h 344352"/>
                  <a:gd name="connsiteX127" fmla="*/ 130239 w 523618"/>
                  <a:gd name="connsiteY127" fmla="*/ 122237 h 344352"/>
                  <a:gd name="connsiteX128" fmla="*/ 157765 w 523618"/>
                  <a:gd name="connsiteY128" fmla="*/ 195217 h 344352"/>
                  <a:gd name="connsiteX129" fmla="*/ 175729 w 523618"/>
                  <a:gd name="connsiteY129" fmla="*/ 193503 h 344352"/>
                  <a:gd name="connsiteX130" fmla="*/ 190893 w 523618"/>
                  <a:gd name="connsiteY130" fmla="*/ 175901 h 344352"/>
                  <a:gd name="connsiteX131" fmla="*/ 180824 w 523618"/>
                  <a:gd name="connsiteY131" fmla="*/ 175901 h 344352"/>
                  <a:gd name="connsiteX132" fmla="*/ 169983 w 523618"/>
                  <a:gd name="connsiteY132" fmla="*/ 186512 h 344352"/>
                  <a:gd name="connsiteX133" fmla="*/ 157765 w 523618"/>
                  <a:gd name="connsiteY133" fmla="*/ 195217 h 344352"/>
                  <a:gd name="connsiteX134" fmla="*/ 156558 w 523618"/>
                  <a:gd name="connsiteY134" fmla="*/ 111951 h 344352"/>
                  <a:gd name="connsiteX135" fmla="*/ 167073 w 523618"/>
                  <a:gd name="connsiteY135" fmla="*/ 136350 h 344352"/>
                  <a:gd name="connsiteX136" fmla="*/ 168413 w 523618"/>
                  <a:gd name="connsiteY136" fmla="*/ 119521 h 344352"/>
                  <a:gd name="connsiteX137" fmla="*/ 156558 w 523618"/>
                  <a:gd name="connsiteY137" fmla="*/ 111951 h 344352"/>
                  <a:gd name="connsiteX138" fmla="*/ 193597 w 523618"/>
                  <a:gd name="connsiteY138" fmla="*/ 155896 h 344352"/>
                  <a:gd name="connsiteX139" fmla="*/ 191243 w 523618"/>
                  <a:gd name="connsiteY139" fmla="*/ 137956 h 344352"/>
                  <a:gd name="connsiteX140" fmla="*/ 179617 w 523618"/>
                  <a:gd name="connsiteY140" fmla="*/ 133670 h 344352"/>
                  <a:gd name="connsiteX141" fmla="*/ 193597 w 523618"/>
                  <a:gd name="connsiteY141" fmla="*/ 155896 h 344352"/>
                  <a:gd name="connsiteX142" fmla="*/ 183299 w 523618"/>
                  <a:gd name="connsiteY142" fmla="*/ 213314 h 344352"/>
                  <a:gd name="connsiteX143" fmla="*/ 203859 w 523618"/>
                  <a:gd name="connsiteY143" fmla="*/ 204936 h 344352"/>
                  <a:gd name="connsiteX144" fmla="*/ 215267 w 523618"/>
                  <a:gd name="connsiteY144" fmla="*/ 186525 h 344352"/>
                  <a:gd name="connsiteX145" fmla="*/ 200720 w 523618"/>
                  <a:gd name="connsiteY145" fmla="*/ 188686 h 344352"/>
                  <a:gd name="connsiteX146" fmla="*/ 190301 w 523618"/>
                  <a:gd name="connsiteY146" fmla="*/ 203825 h 344352"/>
                  <a:gd name="connsiteX147" fmla="*/ 183299 w 523618"/>
                  <a:gd name="connsiteY147" fmla="*/ 213314 h 344352"/>
                  <a:gd name="connsiteX148" fmla="*/ 194382 w 523618"/>
                  <a:gd name="connsiteY148" fmla="*/ 227210 h 344352"/>
                  <a:gd name="connsiteX149" fmla="*/ 202845 w 523618"/>
                  <a:gd name="connsiteY149" fmla="*/ 238269 h 344352"/>
                  <a:gd name="connsiteX150" fmla="*/ 216970 w 523618"/>
                  <a:gd name="connsiteY150" fmla="*/ 236687 h 344352"/>
                  <a:gd name="connsiteX151" fmla="*/ 213903 w 523618"/>
                  <a:gd name="connsiteY151" fmla="*/ 226630 h 344352"/>
                  <a:gd name="connsiteX152" fmla="*/ 194382 w 523618"/>
                  <a:gd name="connsiteY152" fmla="*/ 227210 h 344352"/>
                  <a:gd name="connsiteX153" fmla="*/ 208507 w 523618"/>
                  <a:gd name="connsiteY153" fmla="*/ 147191 h 344352"/>
                  <a:gd name="connsiteX154" fmla="*/ 211778 w 523618"/>
                  <a:gd name="connsiteY154" fmla="*/ 162113 h 344352"/>
                  <a:gd name="connsiteX155" fmla="*/ 221074 w 523618"/>
                  <a:gd name="connsiteY155" fmla="*/ 136350 h 344352"/>
                  <a:gd name="connsiteX156" fmla="*/ 208507 w 523618"/>
                  <a:gd name="connsiteY156" fmla="*/ 147191 h 344352"/>
                  <a:gd name="connsiteX157" fmla="*/ 230745 w 523618"/>
                  <a:gd name="connsiteY157" fmla="*/ 173534 h 344352"/>
                  <a:gd name="connsiteX158" fmla="*/ 232676 w 523618"/>
                  <a:gd name="connsiteY158" fmla="*/ 179414 h 344352"/>
                  <a:gd name="connsiteX159" fmla="*/ 250544 w 523618"/>
                  <a:gd name="connsiteY159" fmla="*/ 197366 h 344352"/>
                  <a:gd name="connsiteX160" fmla="*/ 266577 w 523618"/>
                  <a:gd name="connsiteY160" fmla="*/ 194662 h 344352"/>
                  <a:gd name="connsiteX161" fmla="*/ 255735 w 523618"/>
                  <a:gd name="connsiteY161" fmla="*/ 183796 h 344352"/>
                  <a:gd name="connsiteX162" fmla="*/ 251088 w 523618"/>
                  <a:gd name="connsiteY162" fmla="*/ 178388 h 344352"/>
                  <a:gd name="connsiteX163" fmla="*/ 230745 w 523618"/>
                  <a:gd name="connsiteY163" fmla="*/ 173534 h 344352"/>
                  <a:gd name="connsiteX164" fmla="*/ 237747 w 523618"/>
                  <a:gd name="connsiteY164" fmla="*/ 226860 h 344352"/>
                  <a:gd name="connsiteX165" fmla="*/ 252222 w 523618"/>
                  <a:gd name="connsiteY165" fmla="*/ 234755 h 344352"/>
                  <a:gd name="connsiteX166" fmla="*/ 253019 w 523618"/>
                  <a:gd name="connsiteY166" fmla="*/ 233983 h 344352"/>
                  <a:gd name="connsiteX167" fmla="*/ 246234 w 523618"/>
                  <a:gd name="connsiteY167" fmla="*/ 219085 h 344352"/>
                  <a:gd name="connsiteX168" fmla="*/ 236190 w 523618"/>
                  <a:gd name="connsiteY168" fmla="*/ 219640 h 344352"/>
                  <a:gd name="connsiteX169" fmla="*/ 237747 w 523618"/>
                  <a:gd name="connsiteY169" fmla="*/ 226860 h 344352"/>
                  <a:gd name="connsiteX170" fmla="*/ 249747 w 523618"/>
                  <a:gd name="connsiteY170" fmla="*/ 157248 h 344352"/>
                  <a:gd name="connsiteX171" fmla="*/ 244351 w 523618"/>
                  <a:gd name="connsiteY171" fmla="*/ 132861 h 344352"/>
                  <a:gd name="connsiteX172" fmla="*/ 234282 w 523618"/>
                  <a:gd name="connsiteY172" fmla="*/ 143690 h 344352"/>
                  <a:gd name="connsiteX173" fmla="*/ 249747 w 523618"/>
                  <a:gd name="connsiteY173" fmla="*/ 157248 h 344352"/>
                  <a:gd name="connsiteX174" fmla="*/ 263523 w 523618"/>
                  <a:gd name="connsiteY174" fmla="*/ 149582 h 344352"/>
                  <a:gd name="connsiteX175" fmla="*/ 281511 w 523618"/>
                  <a:gd name="connsiteY175" fmla="*/ 151489 h 344352"/>
                  <a:gd name="connsiteX176" fmla="*/ 270126 w 523618"/>
                  <a:gd name="connsiteY176" fmla="*/ 140648 h 344352"/>
                  <a:gd name="connsiteX177" fmla="*/ 265249 w 523618"/>
                  <a:gd name="connsiteY177" fmla="*/ 118168 h 344352"/>
                  <a:gd name="connsiteX178" fmla="*/ 263523 w 523618"/>
                  <a:gd name="connsiteY178" fmla="*/ 149582 h 344352"/>
                  <a:gd name="connsiteX179" fmla="*/ 270633 w 523618"/>
                  <a:gd name="connsiteY179" fmla="*/ 173534 h 344352"/>
                  <a:gd name="connsiteX180" fmla="*/ 308832 w 523618"/>
                  <a:gd name="connsiteY180" fmla="*/ 187889 h 344352"/>
                  <a:gd name="connsiteX181" fmla="*/ 312103 w 523618"/>
                  <a:gd name="connsiteY181" fmla="*/ 185728 h 344352"/>
                  <a:gd name="connsiteX182" fmla="*/ 297749 w 523618"/>
                  <a:gd name="connsiteY182" fmla="*/ 177832 h 344352"/>
                  <a:gd name="connsiteX183" fmla="*/ 292352 w 523618"/>
                  <a:gd name="connsiteY183" fmla="*/ 169912 h 344352"/>
                  <a:gd name="connsiteX184" fmla="*/ 289853 w 523618"/>
                  <a:gd name="connsiteY184" fmla="*/ 169912 h 344352"/>
                  <a:gd name="connsiteX185" fmla="*/ 270633 w 523618"/>
                  <a:gd name="connsiteY185" fmla="*/ 173534 h 344352"/>
                  <a:gd name="connsiteX186" fmla="*/ 270875 w 523618"/>
                  <a:gd name="connsiteY186" fmla="*/ 265167 h 344352"/>
                  <a:gd name="connsiteX187" fmla="*/ 271647 w 523618"/>
                  <a:gd name="connsiteY187" fmla="*/ 265167 h 344352"/>
                  <a:gd name="connsiteX188" fmla="*/ 294477 w 523618"/>
                  <a:gd name="connsiteY188" fmla="*/ 255665 h 344352"/>
                  <a:gd name="connsiteX189" fmla="*/ 297194 w 523618"/>
                  <a:gd name="connsiteY189" fmla="*/ 259758 h 344352"/>
                  <a:gd name="connsiteX190" fmla="*/ 312900 w 523618"/>
                  <a:gd name="connsiteY190" fmla="*/ 256474 h 344352"/>
                  <a:gd name="connsiteX191" fmla="*/ 328607 w 523618"/>
                  <a:gd name="connsiteY191" fmla="*/ 259408 h 344352"/>
                  <a:gd name="connsiteX192" fmla="*/ 344664 w 523618"/>
                  <a:gd name="connsiteY192" fmla="*/ 267304 h 344352"/>
                  <a:gd name="connsiteX193" fmla="*/ 343867 w 523618"/>
                  <a:gd name="connsiteY193" fmla="*/ 259408 h 344352"/>
                  <a:gd name="connsiteX194" fmla="*/ 301854 w 523618"/>
                  <a:gd name="connsiteY194" fmla="*/ 246418 h 344352"/>
                  <a:gd name="connsiteX195" fmla="*/ 301503 w 523618"/>
                  <a:gd name="connsiteY195" fmla="*/ 244824 h 344352"/>
                  <a:gd name="connsiteX196" fmla="*/ 290445 w 523618"/>
                  <a:gd name="connsiteY196" fmla="*/ 247214 h 344352"/>
                  <a:gd name="connsiteX197" fmla="*/ 276320 w 523618"/>
                  <a:gd name="connsiteY197" fmla="*/ 251283 h 344352"/>
                  <a:gd name="connsiteX198" fmla="*/ 270875 w 523618"/>
                  <a:gd name="connsiteY198" fmla="*/ 265167 h 344352"/>
                  <a:gd name="connsiteX199" fmla="*/ 279953 w 523618"/>
                  <a:gd name="connsiteY199" fmla="*/ 126305 h 344352"/>
                  <a:gd name="connsiteX200" fmla="*/ 298365 w 523618"/>
                  <a:gd name="connsiteY200" fmla="*/ 135010 h 344352"/>
                  <a:gd name="connsiteX201" fmla="*/ 289877 w 523618"/>
                  <a:gd name="connsiteY201" fmla="*/ 122020 h 344352"/>
                  <a:gd name="connsiteX202" fmla="*/ 274533 w 523618"/>
                  <a:gd name="connsiteY202" fmla="*/ 105963 h 344352"/>
                  <a:gd name="connsiteX203" fmla="*/ 279953 w 523618"/>
                  <a:gd name="connsiteY203" fmla="*/ 126305 h 344352"/>
                  <a:gd name="connsiteX204" fmla="*/ 278795 w 523618"/>
                  <a:gd name="connsiteY204" fmla="*/ 285171 h 344352"/>
                  <a:gd name="connsiteX205" fmla="*/ 280110 w 523618"/>
                  <a:gd name="connsiteY205" fmla="*/ 285171 h 344352"/>
                  <a:gd name="connsiteX206" fmla="*/ 300695 w 523618"/>
                  <a:gd name="connsiteY206" fmla="*/ 280306 h 344352"/>
                  <a:gd name="connsiteX207" fmla="*/ 306453 w 523618"/>
                  <a:gd name="connsiteY207" fmla="*/ 284362 h 344352"/>
                  <a:gd name="connsiteX208" fmla="*/ 320458 w 523618"/>
                  <a:gd name="connsiteY208" fmla="*/ 295554 h 344352"/>
                  <a:gd name="connsiteX209" fmla="*/ 327810 w 523618"/>
                  <a:gd name="connsiteY209" fmla="*/ 320195 h 344352"/>
                  <a:gd name="connsiteX210" fmla="*/ 336514 w 523618"/>
                  <a:gd name="connsiteY210" fmla="*/ 314774 h 344352"/>
                  <a:gd name="connsiteX211" fmla="*/ 335380 w 523618"/>
                  <a:gd name="connsiteY211" fmla="*/ 301204 h 344352"/>
                  <a:gd name="connsiteX212" fmla="*/ 324538 w 523618"/>
                  <a:gd name="connsiteY212" fmla="*/ 291956 h 344352"/>
                  <a:gd name="connsiteX213" fmla="*/ 318671 w 523618"/>
                  <a:gd name="connsiteY213" fmla="*/ 279292 h 344352"/>
                  <a:gd name="connsiteX214" fmla="*/ 319118 w 523618"/>
                  <a:gd name="connsiteY214" fmla="*/ 278724 h 344352"/>
                  <a:gd name="connsiteX215" fmla="*/ 331070 w 523618"/>
                  <a:gd name="connsiteY215" fmla="*/ 280306 h 344352"/>
                  <a:gd name="connsiteX216" fmla="*/ 337855 w 523618"/>
                  <a:gd name="connsiteY216" fmla="*/ 291485 h 344352"/>
                  <a:gd name="connsiteX217" fmla="*/ 352777 w 523618"/>
                  <a:gd name="connsiteY217" fmla="*/ 310476 h 344352"/>
                  <a:gd name="connsiteX218" fmla="*/ 357425 w 523618"/>
                  <a:gd name="connsiteY218" fmla="*/ 296351 h 344352"/>
                  <a:gd name="connsiteX219" fmla="*/ 350072 w 523618"/>
                  <a:gd name="connsiteY219" fmla="*/ 290942 h 344352"/>
                  <a:gd name="connsiteX220" fmla="*/ 341706 w 523618"/>
                  <a:gd name="connsiteY220" fmla="*/ 276238 h 344352"/>
                  <a:gd name="connsiteX221" fmla="*/ 310751 w 523618"/>
                  <a:gd name="connsiteY221" fmla="*/ 267883 h 344352"/>
                  <a:gd name="connsiteX222" fmla="*/ 301250 w 523618"/>
                  <a:gd name="connsiteY222" fmla="*/ 270817 h 344352"/>
                  <a:gd name="connsiteX223" fmla="*/ 286582 w 523618"/>
                  <a:gd name="connsiteY223" fmla="*/ 274089 h 344352"/>
                  <a:gd name="connsiteX224" fmla="*/ 278795 w 523618"/>
                  <a:gd name="connsiteY224" fmla="*/ 285171 h 344352"/>
                  <a:gd name="connsiteX225" fmla="*/ 284759 w 523618"/>
                  <a:gd name="connsiteY225" fmla="*/ 238607 h 344352"/>
                  <a:gd name="connsiteX226" fmla="*/ 286907 w 523618"/>
                  <a:gd name="connsiteY226" fmla="*/ 239621 h 344352"/>
                  <a:gd name="connsiteX227" fmla="*/ 301057 w 523618"/>
                  <a:gd name="connsiteY227" fmla="*/ 233174 h 344352"/>
                  <a:gd name="connsiteX228" fmla="*/ 320820 w 523618"/>
                  <a:gd name="connsiteY228" fmla="*/ 234212 h 344352"/>
                  <a:gd name="connsiteX229" fmla="*/ 327025 w 523618"/>
                  <a:gd name="connsiteY229" fmla="*/ 236349 h 344352"/>
                  <a:gd name="connsiteX230" fmla="*/ 340800 w 523618"/>
                  <a:gd name="connsiteY230" fmla="*/ 242337 h 344352"/>
                  <a:gd name="connsiteX231" fmla="*/ 327267 w 523618"/>
                  <a:gd name="connsiteY231" fmla="*/ 226051 h 344352"/>
                  <a:gd name="connsiteX232" fmla="*/ 316981 w 523618"/>
                  <a:gd name="connsiteY232" fmla="*/ 222779 h 344352"/>
                  <a:gd name="connsiteX233" fmla="*/ 293137 w 523618"/>
                  <a:gd name="connsiteY233" fmla="*/ 226389 h 344352"/>
                  <a:gd name="connsiteX234" fmla="*/ 284759 w 523618"/>
                  <a:gd name="connsiteY234" fmla="*/ 238607 h 34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</a:cxnLst>
                <a:rect l="l" t="t" r="r" b="b"/>
                <a:pathLst>
                  <a:path w="523618" h="344352">
                    <a:moveTo>
                      <a:pt x="484056" y="97657"/>
                    </a:moveTo>
                    <a:cubicBezTo>
                      <a:pt x="483960" y="100590"/>
                      <a:pt x="481811" y="103886"/>
                      <a:pt x="483730" y="106361"/>
                    </a:cubicBezTo>
                    <a:cubicBezTo>
                      <a:pt x="486446" y="103307"/>
                      <a:pt x="490974" y="103416"/>
                      <a:pt x="494596" y="102063"/>
                    </a:cubicBezTo>
                    <a:cubicBezTo>
                      <a:pt x="504616" y="101170"/>
                      <a:pt x="514238" y="104321"/>
                      <a:pt x="523619" y="106591"/>
                    </a:cubicBezTo>
                    <a:cubicBezTo>
                      <a:pt x="521240" y="102848"/>
                      <a:pt x="519659" y="98695"/>
                      <a:pt x="517063" y="95290"/>
                    </a:cubicBezTo>
                    <a:cubicBezTo>
                      <a:pt x="511848" y="93938"/>
                      <a:pt x="503952" y="97548"/>
                      <a:pt x="503059" y="89870"/>
                    </a:cubicBezTo>
                    <a:cubicBezTo>
                      <a:pt x="499896" y="87153"/>
                      <a:pt x="494897" y="89097"/>
                      <a:pt x="491650" y="89290"/>
                    </a:cubicBezTo>
                    <a:cubicBezTo>
                      <a:pt x="488535" y="91488"/>
                      <a:pt x="485939" y="94344"/>
                      <a:pt x="484056" y="97657"/>
                    </a:cubicBezTo>
                    <a:close/>
                    <a:moveTo>
                      <a:pt x="138762" y="109"/>
                    </a:moveTo>
                    <a:lnTo>
                      <a:pt x="138593" y="0"/>
                    </a:lnTo>
                    <a:lnTo>
                      <a:pt x="138617" y="109"/>
                    </a:lnTo>
                    <a:lnTo>
                      <a:pt x="138762" y="109"/>
                    </a:lnTo>
                    <a:close/>
                    <a:moveTo>
                      <a:pt x="179834" y="100542"/>
                    </a:moveTo>
                    <a:lnTo>
                      <a:pt x="186619" y="93987"/>
                    </a:lnTo>
                    <a:cubicBezTo>
                      <a:pt x="187186" y="93987"/>
                      <a:pt x="187609" y="94107"/>
                      <a:pt x="187959" y="94566"/>
                    </a:cubicBezTo>
                    <a:lnTo>
                      <a:pt x="187392" y="107098"/>
                    </a:lnTo>
                    <a:cubicBezTo>
                      <a:pt x="190663" y="110164"/>
                      <a:pt x="194720" y="111178"/>
                      <a:pt x="199018" y="111396"/>
                    </a:cubicBezTo>
                    <a:cubicBezTo>
                      <a:pt x="199368" y="107991"/>
                      <a:pt x="201963" y="105625"/>
                      <a:pt x="203448" y="102691"/>
                    </a:cubicBezTo>
                    <a:cubicBezTo>
                      <a:pt x="204680" y="100325"/>
                      <a:pt x="203895" y="96812"/>
                      <a:pt x="206370" y="95121"/>
                    </a:cubicBezTo>
                    <a:lnTo>
                      <a:pt x="207143" y="95918"/>
                    </a:lnTo>
                    <a:cubicBezTo>
                      <a:pt x="207963" y="99649"/>
                      <a:pt x="207734" y="103826"/>
                      <a:pt x="209666" y="107098"/>
                    </a:cubicBezTo>
                    <a:cubicBezTo>
                      <a:pt x="209883" y="108897"/>
                      <a:pt x="210209" y="111178"/>
                      <a:pt x="210438" y="112760"/>
                    </a:cubicBezTo>
                    <a:cubicBezTo>
                      <a:pt x="215412" y="113001"/>
                      <a:pt x="219916" y="111601"/>
                      <a:pt x="223767" y="109814"/>
                    </a:cubicBezTo>
                    <a:cubicBezTo>
                      <a:pt x="223549" y="105516"/>
                      <a:pt x="225022" y="102003"/>
                      <a:pt x="225674" y="98055"/>
                    </a:cubicBezTo>
                    <a:cubicBezTo>
                      <a:pt x="226713" y="96691"/>
                      <a:pt x="224443" y="94216"/>
                      <a:pt x="227280" y="94325"/>
                    </a:cubicBezTo>
                    <a:cubicBezTo>
                      <a:pt x="228861" y="97705"/>
                      <a:pt x="231662" y="101206"/>
                      <a:pt x="233244" y="104816"/>
                    </a:cubicBezTo>
                    <a:cubicBezTo>
                      <a:pt x="239800" y="98164"/>
                      <a:pt x="242516" y="89459"/>
                      <a:pt x="244085" y="80429"/>
                    </a:cubicBezTo>
                    <a:cubicBezTo>
                      <a:pt x="242178" y="77809"/>
                      <a:pt x="239256" y="77809"/>
                      <a:pt x="236962" y="76131"/>
                    </a:cubicBezTo>
                    <a:cubicBezTo>
                      <a:pt x="217767" y="69901"/>
                      <a:pt x="193126" y="68658"/>
                      <a:pt x="174594" y="78268"/>
                    </a:cubicBezTo>
                    <a:cubicBezTo>
                      <a:pt x="173399" y="85970"/>
                      <a:pt x="174981" y="94457"/>
                      <a:pt x="179834" y="100542"/>
                    </a:cubicBezTo>
                    <a:close/>
                    <a:moveTo>
                      <a:pt x="299" y="312552"/>
                    </a:moveTo>
                    <a:cubicBezTo>
                      <a:pt x="-413" y="321269"/>
                      <a:pt x="299" y="329430"/>
                      <a:pt x="843" y="338014"/>
                    </a:cubicBezTo>
                    <a:cubicBezTo>
                      <a:pt x="2654" y="340839"/>
                      <a:pt x="5937" y="344123"/>
                      <a:pt x="9185" y="344352"/>
                    </a:cubicBezTo>
                    <a:lnTo>
                      <a:pt x="9777" y="338581"/>
                    </a:lnTo>
                    <a:cubicBezTo>
                      <a:pt x="11117" y="330541"/>
                      <a:pt x="6831" y="322030"/>
                      <a:pt x="11358" y="315245"/>
                    </a:cubicBezTo>
                    <a:cubicBezTo>
                      <a:pt x="14521" y="316259"/>
                      <a:pt x="17672" y="317840"/>
                      <a:pt x="20413" y="319313"/>
                    </a:cubicBezTo>
                    <a:cubicBezTo>
                      <a:pt x="21729" y="311852"/>
                      <a:pt x="19821" y="303172"/>
                      <a:pt x="12698" y="298645"/>
                    </a:cubicBezTo>
                    <a:lnTo>
                      <a:pt x="299" y="312552"/>
                    </a:lnTo>
                    <a:close/>
                    <a:moveTo>
                      <a:pt x="28188" y="300371"/>
                    </a:moveTo>
                    <a:cubicBezTo>
                      <a:pt x="23781" y="313579"/>
                      <a:pt x="20497" y="329901"/>
                      <a:pt x="25809" y="343797"/>
                    </a:cubicBezTo>
                    <a:cubicBezTo>
                      <a:pt x="28852" y="341781"/>
                      <a:pt x="32015" y="339849"/>
                      <a:pt x="34719" y="337024"/>
                    </a:cubicBezTo>
                    <a:cubicBezTo>
                      <a:pt x="34176" y="326388"/>
                      <a:pt x="32715" y="315039"/>
                      <a:pt x="39005" y="306226"/>
                    </a:cubicBezTo>
                    <a:cubicBezTo>
                      <a:pt x="44546" y="307929"/>
                      <a:pt x="48301" y="313241"/>
                      <a:pt x="50414" y="318444"/>
                    </a:cubicBezTo>
                    <a:cubicBezTo>
                      <a:pt x="54168" y="313687"/>
                      <a:pt x="55412" y="307132"/>
                      <a:pt x="53927" y="300806"/>
                    </a:cubicBezTo>
                    <a:cubicBezTo>
                      <a:pt x="54168" y="295844"/>
                      <a:pt x="48506" y="296979"/>
                      <a:pt x="45790" y="294938"/>
                    </a:cubicBezTo>
                    <a:cubicBezTo>
                      <a:pt x="46707" y="290749"/>
                      <a:pt x="46587" y="285908"/>
                      <a:pt x="51005" y="283542"/>
                    </a:cubicBezTo>
                    <a:lnTo>
                      <a:pt x="37423" y="284906"/>
                    </a:lnTo>
                    <a:cubicBezTo>
                      <a:pt x="33946" y="289844"/>
                      <a:pt x="30107" y="294721"/>
                      <a:pt x="28188" y="300371"/>
                    </a:cubicBezTo>
                    <a:close/>
                    <a:moveTo>
                      <a:pt x="56088" y="339378"/>
                    </a:moveTo>
                    <a:cubicBezTo>
                      <a:pt x="56655" y="340416"/>
                      <a:pt x="56088" y="342203"/>
                      <a:pt x="57223" y="342433"/>
                    </a:cubicBezTo>
                    <a:cubicBezTo>
                      <a:pt x="58925" y="332955"/>
                      <a:pt x="66603" y="326798"/>
                      <a:pt x="70780" y="318444"/>
                    </a:cubicBezTo>
                    <a:cubicBezTo>
                      <a:pt x="72809" y="315631"/>
                      <a:pt x="72688" y="311659"/>
                      <a:pt x="75972" y="309510"/>
                    </a:cubicBezTo>
                    <a:cubicBezTo>
                      <a:pt x="80378" y="309510"/>
                      <a:pt x="83565" y="312685"/>
                      <a:pt x="87851" y="313023"/>
                    </a:cubicBezTo>
                    <a:cubicBezTo>
                      <a:pt x="89191" y="314037"/>
                      <a:pt x="87163" y="314931"/>
                      <a:pt x="87055" y="316054"/>
                    </a:cubicBezTo>
                    <a:cubicBezTo>
                      <a:pt x="86161" y="323756"/>
                      <a:pt x="83215" y="330130"/>
                      <a:pt x="83795" y="338026"/>
                    </a:cubicBezTo>
                    <a:lnTo>
                      <a:pt x="84567" y="338026"/>
                    </a:lnTo>
                    <a:cubicBezTo>
                      <a:pt x="90556" y="331724"/>
                      <a:pt x="94612" y="324867"/>
                      <a:pt x="99019" y="317635"/>
                    </a:cubicBezTo>
                    <a:lnTo>
                      <a:pt x="99791" y="311212"/>
                    </a:lnTo>
                    <a:cubicBezTo>
                      <a:pt x="100805" y="303522"/>
                      <a:pt x="92463" y="298560"/>
                      <a:pt x="87030" y="295397"/>
                    </a:cubicBezTo>
                    <a:lnTo>
                      <a:pt x="91884" y="289180"/>
                    </a:lnTo>
                    <a:lnTo>
                      <a:pt x="85111" y="286801"/>
                    </a:lnTo>
                    <a:cubicBezTo>
                      <a:pt x="77191" y="287610"/>
                      <a:pt x="70068" y="290870"/>
                      <a:pt x="64527" y="297099"/>
                    </a:cubicBezTo>
                    <a:cubicBezTo>
                      <a:pt x="57669" y="309739"/>
                      <a:pt x="56559" y="324022"/>
                      <a:pt x="56088" y="339378"/>
                    </a:cubicBezTo>
                    <a:close/>
                    <a:moveTo>
                      <a:pt x="86499" y="272326"/>
                    </a:moveTo>
                    <a:cubicBezTo>
                      <a:pt x="89071" y="273123"/>
                      <a:pt x="91449" y="270974"/>
                      <a:pt x="94045" y="272109"/>
                    </a:cubicBezTo>
                    <a:cubicBezTo>
                      <a:pt x="104439" y="275936"/>
                      <a:pt x="115293" y="279908"/>
                      <a:pt x="123092" y="288600"/>
                    </a:cubicBezTo>
                    <a:lnTo>
                      <a:pt x="132340" y="312214"/>
                    </a:lnTo>
                    <a:lnTo>
                      <a:pt x="136988" y="297643"/>
                    </a:lnTo>
                    <a:lnTo>
                      <a:pt x="133921" y="289723"/>
                    </a:lnTo>
                    <a:cubicBezTo>
                      <a:pt x="131350" y="284073"/>
                      <a:pt x="124227" y="284531"/>
                      <a:pt x="119349" y="284302"/>
                    </a:cubicBezTo>
                    <a:cubicBezTo>
                      <a:pt x="117345" y="282057"/>
                      <a:pt x="119470" y="279437"/>
                      <a:pt x="120146" y="277300"/>
                    </a:cubicBezTo>
                    <a:cubicBezTo>
                      <a:pt x="122524" y="269284"/>
                      <a:pt x="112697" y="269730"/>
                      <a:pt x="108737" y="266471"/>
                    </a:cubicBezTo>
                    <a:cubicBezTo>
                      <a:pt x="108979" y="261605"/>
                      <a:pt x="103099" y="263295"/>
                      <a:pt x="99803" y="262849"/>
                    </a:cubicBezTo>
                    <a:lnTo>
                      <a:pt x="98693" y="261497"/>
                    </a:lnTo>
                    <a:cubicBezTo>
                      <a:pt x="98004" y="260470"/>
                      <a:pt x="96314" y="260470"/>
                      <a:pt x="95397" y="261255"/>
                    </a:cubicBezTo>
                    <a:cubicBezTo>
                      <a:pt x="95180" y="260941"/>
                      <a:pt x="94733" y="260700"/>
                      <a:pt x="94974" y="260132"/>
                    </a:cubicBezTo>
                    <a:lnTo>
                      <a:pt x="92475" y="260700"/>
                    </a:lnTo>
                    <a:cubicBezTo>
                      <a:pt x="88974" y="263766"/>
                      <a:pt x="86596" y="267702"/>
                      <a:pt x="86499" y="272326"/>
                    </a:cubicBezTo>
                    <a:close/>
                    <a:moveTo>
                      <a:pt x="93031" y="246357"/>
                    </a:moveTo>
                    <a:cubicBezTo>
                      <a:pt x="93393" y="247842"/>
                      <a:pt x="94214" y="249182"/>
                      <a:pt x="95385" y="250184"/>
                    </a:cubicBezTo>
                    <a:cubicBezTo>
                      <a:pt x="100504" y="248832"/>
                      <a:pt x="105333" y="245355"/>
                      <a:pt x="111212" y="247468"/>
                    </a:cubicBezTo>
                    <a:cubicBezTo>
                      <a:pt x="118806" y="254132"/>
                      <a:pt x="126702" y="261134"/>
                      <a:pt x="135877" y="264768"/>
                    </a:cubicBezTo>
                    <a:lnTo>
                      <a:pt x="139137" y="264189"/>
                    </a:lnTo>
                    <a:cubicBezTo>
                      <a:pt x="141165" y="264889"/>
                      <a:pt x="143422" y="264986"/>
                      <a:pt x="144774" y="267243"/>
                    </a:cubicBezTo>
                    <a:cubicBezTo>
                      <a:pt x="146042" y="270298"/>
                      <a:pt x="142867" y="272109"/>
                      <a:pt x="141853" y="274584"/>
                    </a:cubicBezTo>
                    <a:cubicBezTo>
                      <a:pt x="146948" y="278314"/>
                      <a:pt x="144895" y="284990"/>
                      <a:pt x="148083" y="289493"/>
                    </a:cubicBezTo>
                    <a:lnTo>
                      <a:pt x="156195" y="278652"/>
                    </a:lnTo>
                    <a:cubicBezTo>
                      <a:pt x="154312" y="273895"/>
                      <a:pt x="156316" y="265782"/>
                      <a:pt x="148867" y="265336"/>
                    </a:cubicBezTo>
                    <a:cubicBezTo>
                      <a:pt x="146344" y="264128"/>
                      <a:pt x="144738" y="261557"/>
                      <a:pt x="144787" y="258756"/>
                    </a:cubicBezTo>
                    <a:cubicBezTo>
                      <a:pt x="139958" y="254350"/>
                      <a:pt x="133945" y="252454"/>
                      <a:pt x="129080" y="247927"/>
                    </a:cubicBezTo>
                    <a:cubicBezTo>
                      <a:pt x="125144" y="244752"/>
                      <a:pt x="122766" y="239898"/>
                      <a:pt x="117671" y="238764"/>
                    </a:cubicBezTo>
                    <a:cubicBezTo>
                      <a:pt x="114182" y="236856"/>
                      <a:pt x="110343" y="235830"/>
                      <a:pt x="106286" y="234936"/>
                    </a:cubicBezTo>
                    <a:cubicBezTo>
                      <a:pt x="98693" y="233826"/>
                      <a:pt x="98017" y="242844"/>
                      <a:pt x="93031" y="246357"/>
                    </a:cubicBezTo>
                    <a:close/>
                    <a:moveTo>
                      <a:pt x="103884" y="224095"/>
                    </a:moveTo>
                    <a:lnTo>
                      <a:pt x="105224" y="226244"/>
                    </a:lnTo>
                    <a:cubicBezTo>
                      <a:pt x="110886" y="225906"/>
                      <a:pt x="115981" y="223431"/>
                      <a:pt x="121522" y="223528"/>
                    </a:cubicBezTo>
                    <a:cubicBezTo>
                      <a:pt x="125229" y="225797"/>
                      <a:pt x="130106" y="225689"/>
                      <a:pt x="133921" y="227596"/>
                    </a:cubicBezTo>
                    <a:cubicBezTo>
                      <a:pt x="136988" y="231773"/>
                      <a:pt x="140259" y="236518"/>
                      <a:pt x="144762" y="239355"/>
                    </a:cubicBezTo>
                    <a:cubicBezTo>
                      <a:pt x="153938" y="240707"/>
                      <a:pt x="159008" y="250547"/>
                      <a:pt x="162159" y="257754"/>
                    </a:cubicBezTo>
                    <a:lnTo>
                      <a:pt x="162159" y="254253"/>
                    </a:lnTo>
                    <a:cubicBezTo>
                      <a:pt x="163524" y="249412"/>
                      <a:pt x="162063" y="243750"/>
                      <a:pt x="160252" y="239355"/>
                    </a:cubicBezTo>
                    <a:cubicBezTo>
                      <a:pt x="157982" y="237085"/>
                      <a:pt x="154710" y="235600"/>
                      <a:pt x="152356" y="233584"/>
                    </a:cubicBezTo>
                    <a:cubicBezTo>
                      <a:pt x="151885" y="232123"/>
                      <a:pt x="152236" y="231423"/>
                      <a:pt x="152682" y="230071"/>
                    </a:cubicBezTo>
                    <a:cubicBezTo>
                      <a:pt x="149169" y="226341"/>
                      <a:pt x="143978" y="224300"/>
                      <a:pt x="139692" y="221391"/>
                    </a:cubicBezTo>
                    <a:cubicBezTo>
                      <a:pt x="133704" y="212674"/>
                      <a:pt x="122174" y="215053"/>
                      <a:pt x="113023" y="212674"/>
                    </a:cubicBezTo>
                    <a:lnTo>
                      <a:pt x="103884" y="224095"/>
                    </a:lnTo>
                    <a:close/>
                    <a:moveTo>
                      <a:pt x="103691" y="141203"/>
                    </a:moveTo>
                    <a:cubicBezTo>
                      <a:pt x="104705" y="144717"/>
                      <a:pt x="105912" y="149123"/>
                      <a:pt x="106588" y="152854"/>
                    </a:cubicBezTo>
                    <a:cubicBezTo>
                      <a:pt x="109751" y="145839"/>
                      <a:pt x="115993" y="142700"/>
                      <a:pt x="121534" y="136942"/>
                    </a:cubicBezTo>
                    <a:cubicBezTo>
                      <a:pt x="118347" y="134769"/>
                      <a:pt x="114411" y="133767"/>
                      <a:pt x="110922" y="133078"/>
                    </a:cubicBezTo>
                    <a:lnTo>
                      <a:pt x="110922" y="132873"/>
                    </a:lnTo>
                    <a:cubicBezTo>
                      <a:pt x="108435" y="135348"/>
                      <a:pt x="104584" y="137835"/>
                      <a:pt x="103691" y="141203"/>
                    </a:cubicBezTo>
                    <a:close/>
                    <a:moveTo>
                      <a:pt x="124227" y="178388"/>
                    </a:moveTo>
                    <a:lnTo>
                      <a:pt x="129297" y="173184"/>
                    </a:lnTo>
                    <a:cubicBezTo>
                      <a:pt x="134392" y="167993"/>
                      <a:pt x="138569" y="161993"/>
                      <a:pt x="139342" y="155341"/>
                    </a:cubicBezTo>
                    <a:cubicBezTo>
                      <a:pt x="135732" y="153180"/>
                      <a:pt x="130999" y="154640"/>
                      <a:pt x="127510" y="155884"/>
                    </a:cubicBezTo>
                    <a:cubicBezTo>
                      <a:pt x="126231" y="163248"/>
                      <a:pt x="124347" y="170480"/>
                      <a:pt x="124227" y="178388"/>
                    </a:cubicBezTo>
                    <a:close/>
                    <a:moveTo>
                      <a:pt x="127933" y="194312"/>
                    </a:moveTo>
                    <a:cubicBezTo>
                      <a:pt x="135732" y="194770"/>
                      <a:pt x="143302" y="196328"/>
                      <a:pt x="149652" y="191957"/>
                    </a:cubicBezTo>
                    <a:lnTo>
                      <a:pt x="155942" y="171603"/>
                    </a:lnTo>
                    <a:cubicBezTo>
                      <a:pt x="153938" y="171482"/>
                      <a:pt x="151885" y="170588"/>
                      <a:pt x="149978" y="171265"/>
                    </a:cubicBezTo>
                    <a:cubicBezTo>
                      <a:pt x="145813" y="180537"/>
                      <a:pt x="137410" y="189688"/>
                      <a:pt x="127933" y="194312"/>
                    </a:cubicBezTo>
                    <a:close/>
                    <a:moveTo>
                      <a:pt x="130239" y="122237"/>
                    </a:moveTo>
                    <a:cubicBezTo>
                      <a:pt x="135309" y="129698"/>
                      <a:pt x="143797" y="138064"/>
                      <a:pt x="152501" y="140431"/>
                    </a:cubicBezTo>
                    <a:cubicBezTo>
                      <a:pt x="151463" y="130941"/>
                      <a:pt x="143350" y="124374"/>
                      <a:pt x="139173" y="116249"/>
                    </a:cubicBezTo>
                    <a:lnTo>
                      <a:pt x="138931" y="113532"/>
                    </a:lnTo>
                    <a:cubicBezTo>
                      <a:pt x="135660" y="110357"/>
                      <a:pt x="131688" y="108233"/>
                      <a:pt x="128295" y="106518"/>
                    </a:cubicBezTo>
                    <a:cubicBezTo>
                      <a:pt x="127740" y="111951"/>
                      <a:pt x="129225" y="117166"/>
                      <a:pt x="130239" y="122237"/>
                    </a:cubicBezTo>
                    <a:close/>
                    <a:moveTo>
                      <a:pt x="157765" y="195217"/>
                    </a:moveTo>
                    <a:cubicBezTo>
                      <a:pt x="163777" y="196255"/>
                      <a:pt x="170188" y="195217"/>
                      <a:pt x="175729" y="193503"/>
                    </a:cubicBezTo>
                    <a:cubicBezTo>
                      <a:pt x="183770" y="191619"/>
                      <a:pt x="188176" y="182782"/>
                      <a:pt x="190893" y="175901"/>
                    </a:cubicBezTo>
                    <a:lnTo>
                      <a:pt x="180824" y="175901"/>
                    </a:lnTo>
                    <a:lnTo>
                      <a:pt x="169983" y="186512"/>
                    </a:lnTo>
                    <a:cubicBezTo>
                      <a:pt x="165685" y="188782"/>
                      <a:pt x="161604" y="192187"/>
                      <a:pt x="157765" y="195217"/>
                    </a:cubicBezTo>
                    <a:close/>
                    <a:moveTo>
                      <a:pt x="156558" y="111951"/>
                    </a:moveTo>
                    <a:cubicBezTo>
                      <a:pt x="158260" y="120752"/>
                      <a:pt x="161978" y="128780"/>
                      <a:pt x="167073" y="136350"/>
                    </a:cubicBezTo>
                    <a:lnTo>
                      <a:pt x="168413" y="119521"/>
                    </a:lnTo>
                    <a:lnTo>
                      <a:pt x="156558" y="111951"/>
                    </a:lnTo>
                    <a:close/>
                    <a:moveTo>
                      <a:pt x="193597" y="155896"/>
                    </a:moveTo>
                    <a:cubicBezTo>
                      <a:pt x="194261" y="150258"/>
                      <a:pt x="191919" y="143702"/>
                      <a:pt x="191243" y="137956"/>
                    </a:cubicBezTo>
                    <a:cubicBezTo>
                      <a:pt x="187850" y="135674"/>
                      <a:pt x="183106" y="135903"/>
                      <a:pt x="179617" y="133670"/>
                    </a:cubicBezTo>
                    <a:cubicBezTo>
                      <a:pt x="179834" y="142580"/>
                      <a:pt x="186836" y="150137"/>
                      <a:pt x="193597" y="155896"/>
                    </a:cubicBezTo>
                    <a:close/>
                    <a:moveTo>
                      <a:pt x="183299" y="213314"/>
                    </a:moveTo>
                    <a:cubicBezTo>
                      <a:pt x="190422" y="211044"/>
                      <a:pt x="197303" y="208557"/>
                      <a:pt x="203859" y="204936"/>
                    </a:cubicBezTo>
                    <a:cubicBezTo>
                      <a:pt x="208036" y="198972"/>
                      <a:pt x="214374" y="193515"/>
                      <a:pt x="215267" y="186525"/>
                    </a:cubicBezTo>
                    <a:cubicBezTo>
                      <a:pt x="210076" y="187997"/>
                      <a:pt x="205549" y="186319"/>
                      <a:pt x="200720" y="188686"/>
                    </a:cubicBezTo>
                    <a:cubicBezTo>
                      <a:pt x="197774" y="193986"/>
                      <a:pt x="195951" y="199986"/>
                      <a:pt x="190301" y="203825"/>
                    </a:cubicBezTo>
                    <a:cubicBezTo>
                      <a:pt x="189408" y="207640"/>
                      <a:pt x="185230" y="210260"/>
                      <a:pt x="183299" y="213314"/>
                    </a:cubicBezTo>
                    <a:close/>
                    <a:moveTo>
                      <a:pt x="194382" y="227210"/>
                    </a:moveTo>
                    <a:lnTo>
                      <a:pt x="202845" y="238269"/>
                    </a:lnTo>
                    <a:cubicBezTo>
                      <a:pt x="207372" y="239741"/>
                      <a:pt x="213034" y="239283"/>
                      <a:pt x="216970" y="236687"/>
                    </a:cubicBezTo>
                    <a:lnTo>
                      <a:pt x="213903" y="226630"/>
                    </a:lnTo>
                    <a:cubicBezTo>
                      <a:pt x="207939" y="228912"/>
                      <a:pt x="200841" y="228212"/>
                      <a:pt x="194382" y="227210"/>
                    </a:cubicBezTo>
                    <a:close/>
                    <a:moveTo>
                      <a:pt x="208507" y="147191"/>
                    </a:moveTo>
                    <a:lnTo>
                      <a:pt x="211778" y="162113"/>
                    </a:lnTo>
                    <a:cubicBezTo>
                      <a:pt x="219674" y="155666"/>
                      <a:pt x="221280" y="146286"/>
                      <a:pt x="221074" y="136350"/>
                    </a:cubicBezTo>
                    <a:cubicBezTo>
                      <a:pt x="216571" y="141541"/>
                      <a:pt x="213903" y="144717"/>
                      <a:pt x="208507" y="147191"/>
                    </a:cubicBezTo>
                    <a:close/>
                    <a:moveTo>
                      <a:pt x="230745" y="173534"/>
                    </a:moveTo>
                    <a:cubicBezTo>
                      <a:pt x="230866" y="175671"/>
                      <a:pt x="231457" y="177724"/>
                      <a:pt x="232676" y="179414"/>
                    </a:cubicBezTo>
                    <a:cubicBezTo>
                      <a:pt x="241490" y="182565"/>
                      <a:pt x="242395" y="193309"/>
                      <a:pt x="250544" y="197366"/>
                    </a:cubicBezTo>
                    <a:cubicBezTo>
                      <a:pt x="255844" y="199732"/>
                      <a:pt x="261929" y="196799"/>
                      <a:pt x="266577" y="194662"/>
                    </a:cubicBezTo>
                    <a:cubicBezTo>
                      <a:pt x="263088" y="190702"/>
                      <a:pt x="259104" y="187973"/>
                      <a:pt x="255735" y="183796"/>
                    </a:cubicBezTo>
                    <a:cubicBezTo>
                      <a:pt x="253357" y="182782"/>
                      <a:pt x="250967" y="181321"/>
                      <a:pt x="251088" y="178388"/>
                    </a:cubicBezTo>
                    <a:lnTo>
                      <a:pt x="230745" y="173534"/>
                    </a:lnTo>
                    <a:close/>
                    <a:moveTo>
                      <a:pt x="237747" y="226860"/>
                    </a:moveTo>
                    <a:cubicBezTo>
                      <a:pt x="241610" y="231266"/>
                      <a:pt x="246802" y="233524"/>
                      <a:pt x="252222" y="234755"/>
                    </a:cubicBezTo>
                    <a:cubicBezTo>
                      <a:pt x="251329" y="233512"/>
                      <a:pt x="252790" y="234755"/>
                      <a:pt x="253019" y="233983"/>
                    </a:cubicBezTo>
                    <a:lnTo>
                      <a:pt x="246234" y="219085"/>
                    </a:lnTo>
                    <a:cubicBezTo>
                      <a:pt x="242866" y="219181"/>
                      <a:pt x="239353" y="219858"/>
                      <a:pt x="236190" y="219640"/>
                    </a:cubicBezTo>
                    <a:cubicBezTo>
                      <a:pt x="236395" y="222103"/>
                      <a:pt x="236962" y="224590"/>
                      <a:pt x="237747" y="226860"/>
                    </a:cubicBezTo>
                    <a:close/>
                    <a:moveTo>
                      <a:pt x="249747" y="157248"/>
                    </a:moveTo>
                    <a:cubicBezTo>
                      <a:pt x="246560" y="149908"/>
                      <a:pt x="245244" y="140986"/>
                      <a:pt x="244351" y="132861"/>
                    </a:cubicBezTo>
                    <a:cubicBezTo>
                      <a:pt x="240958" y="136930"/>
                      <a:pt x="237469" y="139525"/>
                      <a:pt x="234282" y="143690"/>
                    </a:cubicBezTo>
                    <a:cubicBezTo>
                      <a:pt x="232821" y="152057"/>
                      <a:pt x="244749" y="154109"/>
                      <a:pt x="249747" y="157248"/>
                    </a:cubicBezTo>
                    <a:close/>
                    <a:moveTo>
                      <a:pt x="263523" y="149582"/>
                    </a:moveTo>
                    <a:cubicBezTo>
                      <a:pt x="267603" y="154882"/>
                      <a:pt x="276513" y="153071"/>
                      <a:pt x="281511" y="151489"/>
                    </a:cubicBezTo>
                    <a:cubicBezTo>
                      <a:pt x="279133" y="147421"/>
                      <a:pt x="271466" y="145055"/>
                      <a:pt x="270126" y="140648"/>
                    </a:cubicBezTo>
                    <a:cubicBezTo>
                      <a:pt x="269378" y="132991"/>
                      <a:pt x="267736" y="125447"/>
                      <a:pt x="265249" y="118168"/>
                    </a:cubicBezTo>
                    <a:cubicBezTo>
                      <a:pt x="261301" y="127766"/>
                      <a:pt x="256508" y="139187"/>
                      <a:pt x="263523" y="149582"/>
                    </a:cubicBezTo>
                    <a:close/>
                    <a:moveTo>
                      <a:pt x="270633" y="173534"/>
                    </a:moveTo>
                    <a:cubicBezTo>
                      <a:pt x="281933" y="181792"/>
                      <a:pt x="293016" y="191390"/>
                      <a:pt x="308832" y="187889"/>
                    </a:cubicBezTo>
                    <a:cubicBezTo>
                      <a:pt x="309967" y="187092"/>
                      <a:pt x="311874" y="187189"/>
                      <a:pt x="312103" y="185728"/>
                    </a:cubicBezTo>
                    <a:cubicBezTo>
                      <a:pt x="307455" y="182782"/>
                      <a:pt x="302506" y="180524"/>
                      <a:pt x="297749" y="177832"/>
                    </a:cubicBezTo>
                    <a:lnTo>
                      <a:pt x="292352" y="169912"/>
                    </a:lnTo>
                    <a:lnTo>
                      <a:pt x="289853" y="169912"/>
                    </a:lnTo>
                    <a:cubicBezTo>
                      <a:pt x="283744" y="171953"/>
                      <a:pt x="277189" y="172725"/>
                      <a:pt x="270633" y="173534"/>
                    </a:cubicBezTo>
                    <a:close/>
                    <a:moveTo>
                      <a:pt x="270875" y="265167"/>
                    </a:moveTo>
                    <a:lnTo>
                      <a:pt x="271647" y="265167"/>
                    </a:lnTo>
                    <a:cubicBezTo>
                      <a:pt x="278432" y="259758"/>
                      <a:pt x="286461" y="257935"/>
                      <a:pt x="294477" y="255665"/>
                    </a:cubicBezTo>
                    <a:cubicBezTo>
                      <a:pt x="296650" y="256462"/>
                      <a:pt x="295274" y="258829"/>
                      <a:pt x="297194" y="259758"/>
                    </a:cubicBezTo>
                    <a:cubicBezTo>
                      <a:pt x="302047" y="257706"/>
                      <a:pt x="307950" y="258165"/>
                      <a:pt x="312900" y="256474"/>
                    </a:cubicBezTo>
                    <a:cubicBezTo>
                      <a:pt x="318888" y="256704"/>
                      <a:pt x="323766" y="256812"/>
                      <a:pt x="328607" y="259408"/>
                    </a:cubicBezTo>
                    <a:cubicBezTo>
                      <a:pt x="332446" y="264491"/>
                      <a:pt x="339690" y="263935"/>
                      <a:pt x="344664" y="267304"/>
                    </a:cubicBezTo>
                    <a:lnTo>
                      <a:pt x="343867" y="259408"/>
                    </a:lnTo>
                    <a:cubicBezTo>
                      <a:pt x="333376" y="247082"/>
                      <a:pt x="316981" y="246188"/>
                      <a:pt x="301854" y="246418"/>
                    </a:cubicBezTo>
                    <a:lnTo>
                      <a:pt x="301503" y="244824"/>
                    </a:lnTo>
                    <a:cubicBezTo>
                      <a:pt x="297894" y="244824"/>
                      <a:pt x="293837" y="245633"/>
                      <a:pt x="290445" y="247214"/>
                    </a:cubicBezTo>
                    <a:cubicBezTo>
                      <a:pt x="285592" y="247420"/>
                      <a:pt x="280968" y="249810"/>
                      <a:pt x="276320" y="251283"/>
                    </a:cubicBezTo>
                    <a:cubicBezTo>
                      <a:pt x="274146" y="255569"/>
                      <a:pt x="272456" y="260748"/>
                      <a:pt x="270875" y="265167"/>
                    </a:cubicBezTo>
                    <a:close/>
                    <a:moveTo>
                      <a:pt x="279953" y="126305"/>
                    </a:moveTo>
                    <a:cubicBezTo>
                      <a:pt x="284336" y="132076"/>
                      <a:pt x="290891" y="136471"/>
                      <a:pt x="298365" y="135010"/>
                    </a:cubicBezTo>
                    <a:cubicBezTo>
                      <a:pt x="294525" y="131280"/>
                      <a:pt x="290107" y="127320"/>
                      <a:pt x="289877" y="122020"/>
                    </a:cubicBezTo>
                    <a:cubicBezTo>
                      <a:pt x="291012" y="111963"/>
                      <a:pt x="279953" y="111190"/>
                      <a:pt x="274533" y="105963"/>
                    </a:cubicBezTo>
                    <a:cubicBezTo>
                      <a:pt x="276320" y="112748"/>
                      <a:pt x="276102" y="120305"/>
                      <a:pt x="279953" y="126305"/>
                    </a:cubicBezTo>
                    <a:close/>
                    <a:moveTo>
                      <a:pt x="278795" y="285171"/>
                    </a:moveTo>
                    <a:lnTo>
                      <a:pt x="280110" y="285171"/>
                    </a:lnTo>
                    <a:cubicBezTo>
                      <a:pt x="286123" y="281417"/>
                      <a:pt x="294827" y="284254"/>
                      <a:pt x="300695" y="280306"/>
                    </a:cubicBezTo>
                    <a:cubicBezTo>
                      <a:pt x="303966" y="278604"/>
                      <a:pt x="304184" y="283119"/>
                      <a:pt x="306453" y="284362"/>
                    </a:cubicBezTo>
                    <a:cubicBezTo>
                      <a:pt x="311995" y="287755"/>
                      <a:pt x="312659" y="297920"/>
                      <a:pt x="320458" y="295554"/>
                    </a:cubicBezTo>
                    <a:cubicBezTo>
                      <a:pt x="329838" y="300419"/>
                      <a:pt x="327460" y="311840"/>
                      <a:pt x="327810" y="320195"/>
                    </a:cubicBezTo>
                    <a:lnTo>
                      <a:pt x="336514" y="314774"/>
                    </a:lnTo>
                    <a:cubicBezTo>
                      <a:pt x="335718" y="310367"/>
                      <a:pt x="338193" y="305031"/>
                      <a:pt x="335380" y="301204"/>
                    </a:cubicBezTo>
                    <a:cubicBezTo>
                      <a:pt x="333231" y="296363"/>
                      <a:pt x="327363" y="295904"/>
                      <a:pt x="324538" y="291956"/>
                    </a:cubicBezTo>
                    <a:cubicBezTo>
                      <a:pt x="327931" y="286173"/>
                      <a:pt x="320252" y="283481"/>
                      <a:pt x="318671" y="279292"/>
                    </a:cubicBezTo>
                    <a:lnTo>
                      <a:pt x="319118" y="278724"/>
                    </a:lnTo>
                    <a:lnTo>
                      <a:pt x="331070" y="280306"/>
                    </a:lnTo>
                    <a:cubicBezTo>
                      <a:pt x="335174" y="282781"/>
                      <a:pt x="336611" y="287308"/>
                      <a:pt x="337855" y="291485"/>
                    </a:cubicBezTo>
                    <a:cubicBezTo>
                      <a:pt x="347235" y="293067"/>
                      <a:pt x="349481" y="303679"/>
                      <a:pt x="352777" y="310476"/>
                    </a:cubicBezTo>
                    <a:cubicBezTo>
                      <a:pt x="354684" y="305840"/>
                      <a:pt x="355493" y="300854"/>
                      <a:pt x="357425" y="296351"/>
                    </a:cubicBezTo>
                    <a:cubicBezTo>
                      <a:pt x="357521" y="292608"/>
                      <a:pt x="352547" y="292608"/>
                      <a:pt x="350072" y="290942"/>
                    </a:cubicBezTo>
                    <a:cubicBezTo>
                      <a:pt x="349384" y="285171"/>
                      <a:pt x="346776" y="279726"/>
                      <a:pt x="341706" y="276238"/>
                    </a:cubicBezTo>
                    <a:cubicBezTo>
                      <a:pt x="331311" y="273642"/>
                      <a:pt x="322160" y="267883"/>
                      <a:pt x="310751" y="267883"/>
                    </a:cubicBezTo>
                    <a:lnTo>
                      <a:pt x="301250" y="270817"/>
                    </a:lnTo>
                    <a:cubicBezTo>
                      <a:pt x="296059" y="272060"/>
                      <a:pt x="290517" y="270479"/>
                      <a:pt x="286582" y="274089"/>
                    </a:cubicBezTo>
                    <a:cubicBezTo>
                      <a:pt x="280702" y="274523"/>
                      <a:pt x="280231" y="280982"/>
                      <a:pt x="278795" y="285171"/>
                    </a:cubicBezTo>
                    <a:close/>
                    <a:moveTo>
                      <a:pt x="284759" y="238607"/>
                    </a:moveTo>
                    <a:lnTo>
                      <a:pt x="286907" y="239621"/>
                    </a:lnTo>
                    <a:cubicBezTo>
                      <a:pt x="291531" y="237460"/>
                      <a:pt x="296179" y="234985"/>
                      <a:pt x="301057" y="233174"/>
                    </a:cubicBezTo>
                    <a:cubicBezTo>
                      <a:pt x="308602" y="231037"/>
                      <a:pt x="314470" y="239621"/>
                      <a:pt x="320820" y="234212"/>
                    </a:cubicBezTo>
                    <a:cubicBezTo>
                      <a:pt x="323198" y="232510"/>
                      <a:pt x="325202" y="234985"/>
                      <a:pt x="327025" y="236349"/>
                    </a:cubicBezTo>
                    <a:cubicBezTo>
                      <a:pt x="329742" y="241323"/>
                      <a:pt x="336080" y="240985"/>
                      <a:pt x="340800" y="242337"/>
                    </a:cubicBezTo>
                    <a:cubicBezTo>
                      <a:pt x="338446" y="235914"/>
                      <a:pt x="335513" y="227089"/>
                      <a:pt x="327267" y="226051"/>
                    </a:cubicBezTo>
                    <a:cubicBezTo>
                      <a:pt x="323995" y="224590"/>
                      <a:pt x="320144" y="224723"/>
                      <a:pt x="316981" y="222779"/>
                    </a:cubicBezTo>
                    <a:cubicBezTo>
                      <a:pt x="308276" y="213181"/>
                      <a:pt x="302638" y="230675"/>
                      <a:pt x="293137" y="226389"/>
                    </a:cubicBezTo>
                    <a:cubicBezTo>
                      <a:pt x="289732" y="230144"/>
                      <a:pt x="285567" y="233633"/>
                      <a:pt x="284759" y="238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DC8FADC-CA51-4898-A995-257231CD21F4}"/>
                  </a:ext>
                </a:extLst>
              </p:cNvPr>
              <p:cNvSpPr/>
              <p:nvPr/>
            </p:nvSpPr>
            <p:spPr>
              <a:xfrm>
                <a:off x="8726206" y="1431042"/>
                <a:ext cx="234525" cy="363354"/>
              </a:xfrm>
              <a:custGeom>
                <a:avLst/>
                <a:gdLst>
                  <a:gd name="connsiteX0" fmla="*/ 187623 w 234525"/>
                  <a:gd name="connsiteY0" fmla="*/ 338412 h 363354"/>
                  <a:gd name="connsiteX1" fmla="*/ 200614 w 234525"/>
                  <a:gd name="connsiteY1" fmla="*/ 345958 h 363354"/>
                  <a:gd name="connsiteX2" fmla="*/ 208533 w 234525"/>
                  <a:gd name="connsiteY2" fmla="*/ 363355 h 363354"/>
                  <a:gd name="connsiteX3" fmla="*/ 212590 w 234525"/>
                  <a:gd name="connsiteY3" fmla="*/ 359733 h 363354"/>
                  <a:gd name="connsiteX4" fmla="*/ 212264 w 234525"/>
                  <a:gd name="connsiteY4" fmla="*/ 359516 h 363354"/>
                  <a:gd name="connsiteX5" fmla="*/ 212831 w 234525"/>
                  <a:gd name="connsiteY5" fmla="*/ 358948 h 363354"/>
                  <a:gd name="connsiteX6" fmla="*/ 213073 w 234525"/>
                  <a:gd name="connsiteY6" fmla="*/ 359286 h 363354"/>
                  <a:gd name="connsiteX7" fmla="*/ 210694 w 234525"/>
                  <a:gd name="connsiteY7" fmla="*/ 345946 h 363354"/>
                  <a:gd name="connsiteX8" fmla="*/ 202557 w 234525"/>
                  <a:gd name="connsiteY8" fmla="*/ 344364 h 363354"/>
                  <a:gd name="connsiteX9" fmla="*/ 197366 w 234525"/>
                  <a:gd name="connsiteY9" fmla="*/ 336698 h 363354"/>
                  <a:gd name="connsiteX10" fmla="*/ 191136 w 234525"/>
                  <a:gd name="connsiteY10" fmla="*/ 337024 h 363354"/>
                  <a:gd name="connsiteX11" fmla="*/ 187623 w 234525"/>
                  <a:gd name="connsiteY11" fmla="*/ 338412 h 363354"/>
                  <a:gd name="connsiteX12" fmla="*/ 201772 w 234525"/>
                  <a:gd name="connsiteY12" fmla="*/ 200662 h 363354"/>
                  <a:gd name="connsiteX13" fmla="*/ 218493 w 234525"/>
                  <a:gd name="connsiteY13" fmla="*/ 215016 h 363354"/>
                  <a:gd name="connsiteX14" fmla="*/ 234526 w 234525"/>
                  <a:gd name="connsiteY14" fmla="*/ 216598 h 363354"/>
                  <a:gd name="connsiteX15" fmla="*/ 221186 w 234525"/>
                  <a:gd name="connsiteY15" fmla="*/ 203366 h 363354"/>
                  <a:gd name="connsiteX16" fmla="*/ 217129 w 234525"/>
                  <a:gd name="connsiteY16" fmla="*/ 196255 h 363354"/>
                  <a:gd name="connsiteX17" fmla="*/ 201772 w 234525"/>
                  <a:gd name="connsiteY17" fmla="*/ 200662 h 363354"/>
                  <a:gd name="connsiteX18" fmla="*/ 207990 w 234525"/>
                  <a:gd name="connsiteY18" fmla="*/ 160230 h 363354"/>
                  <a:gd name="connsiteX19" fmla="*/ 228550 w 234525"/>
                  <a:gd name="connsiteY19" fmla="*/ 164299 h 363354"/>
                  <a:gd name="connsiteX20" fmla="*/ 228550 w 234525"/>
                  <a:gd name="connsiteY20" fmla="*/ 163514 h 363354"/>
                  <a:gd name="connsiteX21" fmla="*/ 217250 w 234525"/>
                  <a:gd name="connsiteY21" fmla="*/ 154001 h 363354"/>
                  <a:gd name="connsiteX22" fmla="*/ 207990 w 234525"/>
                  <a:gd name="connsiteY22" fmla="*/ 160230 h 363354"/>
                  <a:gd name="connsiteX23" fmla="*/ 0 w 234525"/>
                  <a:gd name="connsiteY23" fmla="*/ 53676 h 363354"/>
                  <a:gd name="connsiteX24" fmla="*/ 6531 w 234525"/>
                  <a:gd name="connsiteY24" fmla="*/ 74018 h 363354"/>
                  <a:gd name="connsiteX25" fmla="*/ 10612 w 234525"/>
                  <a:gd name="connsiteY25" fmla="*/ 41144 h 363354"/>
                  <a:gd name="connsiteX26" fmla="*/ 15489 w 234525"/>
                  <a:gd name="connsiteY26" fmla="*/ 33912 h 363354"/>
                  <a:gd name="connsiteX27" fmla="*/ 5179 w 234525"/>
                  <a:gd name="connsiteY27" fmla="*/ 37076 h 363354"/>
                  <a:gd name="connsiteX28" fmla="*/ 0 w 234525"/>
                  <a:gd name="connsiteY28" fmla="*/ 53676 h 363354"/>
                  <a:gd name="connsiteX29" fmla="*/ 4407 w 234525"/>
                  <a:gd name="connsiteY29" fmla="*/ 18423 h 363354"/>
                  <a:gd name="connsiteX30" fmla="*/ 13316 w 234525"/>
                  <a:gd name="connsiteY30" fmla="*/ 13232 h 363354"/>
                  <a:gd name="connsiteX31" fmla="*/ 13316 w 234525"/>
                  <a:gd name="connsiteY31" fmla="*/ 0 h 363354"/>
                  <a:gd name="connsiteX32" fmla="*/ 4612 w 234525"/>
                  <a:gd name="connsiteY32" fmla="*/ 9163 h 363354"/>
                  <a:gd name="connsiteX33" fmla="*/ 4407 w 234525"/>
                  <a:gd name="connsiteY33" fmla="*/ 18423 h 363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525" h="363354">
                    <a:moveTo>
                      <a:pt x="187623" y="338412"/>
                    </a:moveTo>
                    <a:cubicBezTo>
                      <a:pt x="191233" y="341430"/>
                      <a:pt x="194951" y="346658"/>
                      <a:pt x="200614" y="345958"/>
                    </a:cubicBezTo>
                    <a:cubicBezTo>
                      <a:pt x="207640" y="349242"/>
                      <a:pt x="204694" y="358501"/>
                      <a:pt x="208533" y="363355"/>
                    </a:cubicBezTo>
                    <a:lnTo>
                      <a:pt x="212590" y="359733"/>
                    </a:lnTo>
                    <a:lnTo>
                      <a:pt x="212264" y="359516"/>
                    </a:lnTo>
                    <a:lnTo>
                      <a:pt x="212831" y="358948"/>
                    </a:lnTo>
                    <a:lnTo>
                      <a:pt x="213073" y="359286"/>
                    </a:lnTo>
                    <a:cubicBezTo>
                      <a:pt x="214183" y="355894"/>
                      <a:pt x="212602" y="349894"/>
                      <a:pt x="210694" y="345946"/>
                    </a:cubicBezTo>
                    <a:cubicBezTo>
                      <a:pt x="208075" y="344159"/>
                      <a:pt x="205032" y="346066"/>
                      <a:pt x="202557" y="344364"/>
                    </a:cubicBezTo>
                    <a:cubicBezTo>
                      <a:pt x="202207" y="340754"/>
                      <a:pt x="199962" y="338944"/>
                      <a:pt x="197366" y="336698"/>
                    </a:cubicBezTo>
                    <a:cubicBezTo>
                      <a:pt x="195555" y="335334"/>
                      <a:pt x="193165" y="337145"/>
                      <a:pt x="191136" y="337024"/>
                    </a:cubicBezTo>
                    <a:lnTo>
                      <a:pt x="187623" y="338412"/>
                    </a:lnTo>
                    <a:close/>
                    <a:moveTo>
                      <a:pt x="201772" y="200662"/>
                    </a:moveTo>
                    <a:cubicBezTo>
                      <a:pt x="205479" y="206891"/>
                      <a:pt x="212710" y="210731"/>
                      <a:pt x="218493" y="215016"/>
                    </a:cubicBezTo>
                    <a:cubicBezTo>
                      <a:pt x="223214" y="217177"/>
                      <a:pt x="229431" y="217733"/>
                      <a:pt x="234526" y="216598"/>
                    </a:cubicBezTo>
                    <a:cubicBezTo>
                      <a:pt x="229685" y="212602"/>
                      <a:pt x="225218" y="208171"/>
                      <a:pt x="221186" y="203366"/>
                    </a:cubicBezTo>
                    <a:cubicBezTo>
                      <a:pt x="219604" y="201121"/>
                      <a:pt x="219278" y="198296"/>
                      <a:pt x="217129" y="196255"/>
                    </a:cubicBezTo>
                    <a:cubicBezTo>
                      <a:pt x="211793" y="197281"/>
                      <a:pt x="205829" y="197185"/>
                      <a:pt x="201772" y="200662"/>
                    </a:cubicBezTo>
                    <a:close/>
                    <a:moveTo>
                      <a:pt x="207990" y="160230"/>
                    </a:moveTo>
                    <a:cubicBezTo>
                      <a:pt x="213205" y="166653"/>
                      <a:pt x="221222" y="164057"/>
                      <a:pt x="228550" y="164299"/>
                    </a:cubicBezTo>
                    <a:lnTo>
                      <a:pt x="228550" y="163514"/>
                    </a:lnTo>
                    <a:lnTo>
                      <a:pt x="217250" y="154001"/>
                    </a:lnTo>
                    <a:cubicBezTo>
                      <a:pt x="214075" y="155027"/>
                      <a:pt x="210706" y="157840"/>
                      <a:pt x="207990" y="160230"/>
                    </a:cubicBezTo>
                    <a:close/>
                    <a:moveTo>
                      <a:pt x="0" y="53676"/>
                    </a:moveTo>
                    <a:lnTo>
                      <a:pt x="6531" y="74018"/>
                    </a:lnTo>
                    <a:cubicBezTo>
                      <a:pt x="6435" y="62489"/>
                      <a:pt x="11747" y="52903"/>
                      <a:pt x="10612" y="41144"/>
                    </a:cubicBezTo>
                    <a:lnTo>
                      <a:pt x="15489" y="33912"/>
                    </a:lnTo>
                    <a:lnTo>
                      <a:pt x="5179" y="37076"/>
                    </a:lnTo>
                    <a:cubicBezTo>
                      <a:pt x="2475" y="42255"/>
                      <a:pt x="241" y="47470"/>
                      <a:pt x="0" y="53676"/>
                    </a:cubicBezTo>
                    <a:close/>
                    <a:moveTo>
                      <a:pt x="4407" y="18423"/>
                    </a:moveTo>
                    <a:lnTo>
                      <a:pt x="13316" y="13232"/>
                    </a:lnTo>
                    <a:lnTo>
                      <a:pt x="13316" y="0"/>
                    </a:lnTo>
                    <a:cubicBezTo>
                      <a:pt x="9586" y="2282"/>
                      <a:pt x="7533" y="6109"/>
                      <a:pt x="4612" y="9163"/>
                    </a:cubicBezTo>
                    <a:lnTo>
                      <a:pt x="4407" y="18423"/>
                    </a:ln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B108A61-3C74-4E4D-BF42-2D80F59C5122}"/>
                  </a:ext>
                </a:extLst>
              </p:cNvPr>
              <p:cNvSpPr/>
              <p:nvPr/>
            </p:nvSpPr>
            <p:spPr>
              <a:xfrm>
                <a:off x="8734616" y="1379263"/>
                <a:ext cx="203093" cy="192222"/>
              </a:xfrm>
              <a:custGeom>
                <a:avLst/>
                <a:gdLst>
                  <a:gd name="connsiteX0" fmla="*/ 179262 w 203093"/>
                  <a:gd name="connsiteY0" fmla="*/ 90774 h 192222"/>
                  <a:gd name="connsiteX1" fmla="*/ 171125 w 203093"/>
                  <a:gd name="connsiteY1" fmla="*/ 94843 h 192222"/>
                  <a:gd name="connsiteX2" fmla="*/ 174385 w 203093"/>
                  <a:gd name="connsiteY2" fmla="*/ 64202 h 192222"/>
                  <a:gd name="connsiteX3" fmla="*/ 181954 w 203093"/>
                  <a:gd name="connsiteY3" fmla="*/ 61498 h 192222"/>
                  <a:gd name="connsiteX4" fmla="*/ 181737 w 203093"/>
                  <a:gd name="connsiteY4" fmla="*/ 61281 h 192222"/>
                  <a:gd name="connsiteX5" fmla="*/ 187967 w 203093"/>
                  <a:gd name="connsiteY5" fmla="*/ 55848 h 192222"/>
                  <a:gd name="connsiteX6" fmla="*/ 196104 w 203093"/>
                  <a:gd name="connsiteY6" fmla="*/ 31449 h 192222"/>
                  <a:gd name="connsiteX7" fmla="*/ 184900 w 203093"/>
                  <a:gd name="connsiteY7" fmla="*/ 12108 h 192222"/>
                  <a:gd name="connsiteX8" fmla="*/ 185250 w 203093"/>
                  <a:gd name="connsiteY8" fmla="*/ 11903 h 192222"/>
                  <a:gd name="connsiteX9" fmla="*/ 165909 w 203093"/>
                  <a:gd name="connsiteY9" fmla="*/ 3754 h 192222"/>
                  <a:gd name="connsiteX10" fmla="*/ 145108 w 203093"/>
                  <a:gd name="connsiteY10" fmla="*/ 10551 h 192222"/>
                  <a:gd name="connsiteX11" fmla="*/ 141293 w 203093"/>
                  <a:gd name="connsiteY11" fmla="*/ 14269 h 192222"/>
                  <a:gd name="connsiteX12" fmla="*/ 136645 w 203093"/>
                  <a:gd name="connsiteY12" fmla="*/ 27598 h 192222"/>
                  <a:gd name="connsiteX13" fmla="*/ 104459 w 203093"/>
                  <a:gd name="connsiteY13" fmla="*/ 33586 h 192222"/>
                  <a:gd name="connsiteX14" fmla="*/ 88402 w 203093"/>
                  <a:gd name="connsiteY14" fmla="*/ 27827 h 192222"/>
                  <a:gd name="connsiteX15" fmla="*/ 76776 w 203093"/>
                  <a:gd name="connsiteY15" fmla="*/ 26233 h 192222"/>
                  <a:gd name="connsiteX16" fmla="*/ 64208 w 203093"/>
                  <a:gd name="connsiteY16" fmla="*/ 11335 h 192222"/>
                  <a:gd name="connsiteX17" fmla="*/ 61069 w 203093"/>
                  <a:gd name="connsiteY17" fmla="*/ 5106 h 192222"/>
                  <a:gd name="connsiteX18" fmla="*/ 47161 w 203093"/>
                  <a:gd name="connsiteY18" fmla="*/ 1037 h 192222"/>
                  <a:gd name="connsiteX19" fmla="*/ 28751 w 203093"/>
                  <a:gd name="connsiteY19" fmla="*/ 6458 h 192222"/>
                  <a:gd name="connsiteX20" fmla="*/ 21422 w 203093"/>
                  <a:gd name="connsiteY20" fmla="*/ 9199 h 192222"/>
                  <a:gd name="connsiteX21" fmla="*/ 10907 w 203093"/>
                  <a:gd name="connsiteY21" fmla="*/ 28950 h 192222"/>
                  <a:gd name="connsiteX22" fmla="*/ 17136 w 203093"/>
                  <a:gd name="connsiteY22" fmla="*/ 44656 h 192222"/>
                  <a:gd name="connsiteX23" fmla="*/ 34751 w 203093"/>
                  <a:gd name="connsiteY23" fmla="*/ 60713 h 192222"/>
                  <a:gd name="connsiteX24" fmla="*/ 34751 w 203093"/>
                  <a:gd name="connsiteY24" fmla="*/ 96533 h 192222"/>
                  <a:gd name="connsiteX25" fmla="*/ 34558 w 203093"/>
                  <a:gd name="connsiteY25" fmla="*/ 96654 h 192222"/>
                  <a:gd name="connsiteX26" fmla="*/ 34207 w 203093"/>
                  <a:gd name="connsiteY26" fmla="*/ 96968 h 192222"/>
                  <a:gd name="connsiteX27" fmla="*/ 31068 w 203093"/>
                  <a:gd name="connsiteY27" fmla="*/ 96654 h 192222"/>
                  <a:gd name="connsiteX28" fmla="*/ 30924 w 203093"/>
                  <a:gd name="connsiteY28" fmla="*/ 96654 h 192222"/>
                  <a:gd name="connsiteX29" fmla="*/ 45797 w 203093"/>
                  <a:gd name="connsiteY29" fmla="*/ 124989 h 192222"/>
                  <a:gd name="connsiteX30" fmla="*/ 49311 w 203093"/>
                  <a:gd name="connsiteY30" fmla="*/ 131786 h 192222"/>
                  <a:gd name="connsiteX31" fmla="*/ 49878 w 203093"/>
                  <a:gd name="connsiteY31" fmla="*/ 135842 h 192222"/>
                  <a:gd name="connsiteX32" fmla="*/ 2432 w 203093"/>
                  <a:gd name="connsiteY32" fmla="*/ 147698 h 192222"/>
                  <a:gd name="connsiteX33" fmla="*/ 54 w 203093"/>
                  <a:gd name="connsiteY33" fmla="*/ 157984 h 192222"/>
                  <a:gd name="connsiteX34" fmla="*/ 32590 w 203093"/>
                  <a:gd name="connsiteY34" fmla="*/ 144438 h 192222"/>
                  <a:gd name="connsiteX35" fmla="*/ 48296 w 203093"/>
                  <a:gd name="connsiteY35" fmla="*/ 144209 h 192222"/>
                  <a:gd name="connsiteX36" fmla="*/ 48864 w 203093"/>
                  <a:gd name="connsiteY36" fmla="*/ 153927 h 192222"/>
                  <a:gd name="connsiteX37" fmla="*/ 9205 w 203093"/>
                  <a:gd name="connsiteY37" fmla="*/ 176515 h 192222"/>
                  <a:gd name="connsiteX38" fmla="*/ 9772 w 203093"/>
                  <a:gd name="connsiteY38" fmla="*/ 187031 h 192222"/>
                  <a:gd name="connsiteX39" fmla="*/ 20058 w 203093"/>
                  <a:gd name="connsiteY39" fmla="*/ 178652 h 192222"/>
                  <a:gd name="connsiteX40" fmla="*/ 51822 w 203093"/>
                  <a:gd name="connsiteY40" fmla="*/ 160471 h 192222"/>
                  <a:gd name="connsiteX41" fmla="*/ 62108 w 203093"/>
                  <a:gd name="connsiteY41" fmla="*/ 170177 h 192222"/>
                  <a:gd name="connsiteX42" fmla="*/ 84370 w 203093"/>
                  <a:gd name="connsiteY42" fmla="*/ 160471 h 192222"/>
                  <a:gd name="connsiteX43" fmla="*/ 97903 w 203093"/>
                  <a:gd name="connsiteY43" fmla="*/ 155279 h 192222"/>
                  <a:gd name="connsiteX44" fmla="*/ 99835 w 203093"/>
                  <a:gd name="connsiteY44" fmla="*/ 144993 h 192222"/>
                  <a:gd name="connsiteX45" fmla="*/ 98700 w 203093"/>
                  <a:gd name="connsiteY45" fmla="*/ 144438 h 192222"/>
                  <a:gd name="connsiteX46" fmla="*/ 90358 w 203093"/>
                  <a:gd name="connsiteY46" fmla="*/ 129854 h 192222"/>
                  <a:gd name="connsiteX47" fmla="*/ 84370 w 203093"/>
                  <a:gd name="connsiteY47" fmla="*/ 131436 h 192222"/>
                  <a:gd name="connsiteX48" fmla="*/ 80060 w 203093"/>
                  <a:gd name="connsiteY48" fmla="*/ 128719 h 192222"/>
                  <a:gd name="connsiteX49" fmla="*/ 81074 w 203093"/>
                  <a:gd name="connsiteY49" fmla="*/ 121367 h 192222"/>
                  <a:gd name="connsiteX50" fmla="*/ 107200 w 203093"/>
                  <a:gd name="connsiteY50" fmla="*/ 117310 h 192222"/>
                  <a:gd name="connsiteX51" fmla="*/ 126395 w 203093"/>
                  <a:gd name="connsiteY51" fmla="*/ 126015 h 192222"/>
                  <a:gd name="connsiteX52" fmla="*/ 123896 w 203093"/>
                  <a:gd name="connsiteY52" fmla="*/ 132558 h 192222"/>
                  <a:gd name="connsiteX53" fmla="*/ 116327 w 203093"/>
                  <a:gd name="connsiteY53" fmla="*/ 131436 h 192222"/>
                  <a:gd name="connsiteX54" fmla="*/ 105268 w 203093"/>
                  <a:gd name="connsiteY54" fmla="*/ 144981 h 192222"/>
                  <a:gd name="connsiteX55" fmla="*/ 106065 w 203093"/>
                  <a:gd name="connsiteY55" fmla="*/ 151537 h 192222"/>
                  <a:gd name="connsiteX56" fmla="*/ 111703 w 203093"/>
                  <a:gd name="connsiteY56" fmla="*/ 158322 h 192222"/>
                  <a:gd name="connsiteX57" fmla="*/ 141317 w 203093"/>
                  <a:gd name="connsiteY57" fmla="*/ 172447 h 192222"/>
                  <a:gd name="connsiteX58" fmla="*/ 149213 w 203093"/>
                  <a:gd name="connsiteY58" fmla="*/ 162390 h 192222"/>
                  <a:gd name="connsiteX59" fmla="*/ 194184 w 203093"/>
                  <a:gd name="connsiteY59" fmla="*/ 192222 h 192222"/>
                  <a:gd name="connsiteX60" fmla="*/ 194751 w 203093"/>
                  <a:gd name="connsiteY60" fmla="*/ 182733 h 192222"/>
                  <a:gd name="connsiteX61" fmla="*/ 151929 w 203093"/>
                  <a:gd name="connsiteY61" fmla="*/ 156390 h 192222"/>
                  <a:gd name="connsiteX62" fmla="*/ 153269 w 203093"/>
                  <a:gd name="connsiteY62" fmla="*/ 147130 h 192222"/>
                  <a:gd name="connsiteX63" fmla="*/ 203094 w 203093"/>
                  <a:gd name="connsiteY63" fmla="*/ 162378 h 192222"/>
                  <a:gd name="connsiteX64" fmla="*/ 202876 w 203093"/>
                  <a:gd name="connsiteY64" fmla="*/ 154253 h 192222"/>
                  <a:gd name="connsiteX65" fmla="*/ 151567 w 203093"/>
                  <a:gd name="connsiteY65" fmla="*/ 140128 h 192222"/>
                  <a:gd name="connsiteX66" fmla="*/ 150794 w 203093"/>
                  <a:gd name="connsiteY66" fmla="*/ 136615 h 192222"/>
                  <a:gd name="connsiteX67" fmla="*/ 168433 w 203093"/>
                  <a:gd name="connsiteY67" fmla="*/ 117624 h 192222"/>
                  <a:gd name="connsiteX68" fmla="*/ 178151 w 203093"/>
                  <a:gd name="connsiteY68" fmla="*/ 98658 h 192222"/>
                  <a:gd name="connsiteX69" fmla="*/ 178815 w 203093"/>
                  <a:gd name="connsiteY69" fmla="*/ 96642 h 192222"/>
                  <a:gd name="connsiteX70" fmla="*/ 179262 w 203093"/>
                  <a:gd name="connsiteY70" fmla="*/ 90774 h 19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3093" h="192222">
                    <a:moveTo>
                      <a:pt x="179262" y="90774"/>
                    </a:moveTo>
                    <a:cubicBezTo>
                      <a:pt x="177089" y="93599"/>
                      <a:pt x="173841" y="94276"/>
                      <a:pt x="171125" y="94843"/>
                    </a:cubicBezTo>
                    <a:cubicBezTo>
                      <a:pt x="175870" y="86138"/>
                      <a:pt x="178127" y="74042"/>
                      <a:pt x="174385" y="64202"/>
                    </a:cubicBezTo>
                    <a:cubicBezTo>
                      <a:pt x="176884" y="63309"/>
                      <a:pt x="179600" y="62874"/>
                      <a:pt x="181954" y="61498"/>
                    </a:cubicBezTo>
                    <a:lnTo>
                      <a:pt x="181737" y="61281"/>
                    </a:lnTo>
                    <a:lnTo>
                      <a:pt x="187967" y="55848"/>
                    </a:lnTo>
                    <a:cubicBezTo>
                      <a:pt x="196200" y="50198"/>
                      <a:pt x="193037" y="39465"/>
                      <a:pt x="196104" y="31449"/>
                    </a:cubicBezTo>
                    <a:cubicBezTo>
                      <a:pt x="192023" y="25123"/>
                      <a:pt x="190779" y="17432"/>
                      <a:pt x="184900" y="12108"/>
                    </a:cubicBezTo>
                    <a:lnTo>
                      <a:pt x="185250" y="11903"/>
                    </a:lnTo>
                    <a:cubicBezTo>
                      <a:pt x="180602" y="6023"/>
                      <a:pt x="172260" y="6687"/>
                      <a:pt x="165909" y="3754"/>
                    </a:cubicBezTo>
                    <a:cubicBezTo>
                      <a:pt x="157543" y="941"/>
                      <a:pt x="151096" y="6687"/>
                      <a:pt x="145108" y="10551"/>
                    </a:cubicBezTo>
                    <a:cubicBezTo>
                      <a:pt x="142513" y="10997"/>
                      <a:pt x="144094" y="14390"/>
                      <a:pt x="141293" y="14269"/>
                    </a:cubicBezTo>
                    <a:cubicBezTo>
                      <a:pt x="139711" y="18446"/>
                      <a:pt x="137780" y="22974"/>
                      <a:pt x="136645" y="27598"/>
                    </a:cubicBezTo>
                    <a:cubicBezTo>
                      <a:pt x="125466" y="26016"/>
                      <a:pt x="113369" y="27272"/>
                      <a:pt x="104459" y="33586"/>
                    </a:cubicBezTo>
                    <a:cubicBezTo>
                      <a:pt x="99690" y="30097"/>
                      <a:pt x="93944" y="29408"/>
                      <a:pt x="88402" y="27827"/>
                    </a:cubicBezTo>
                    <a:cubicBezTo>
                      <a:pt x="84346" y="27042"/>
                      <a:pt x="79698" y="28515"/>
                      <a:pt x="76776" y="26233"/>
                    </a:cubicBezTo>
                    <a:cubicBezTo>
                      <a:pt x="72490" y="21392"/>
                      <a:pt x="71561" y="12579"/>
                      <a:pt x="64208" y="11335"/>
                    </a:cubicBezTo>
                    <a:cubicBezTo>
                      <a:pt x="61637" y="10430"/>
                      <a:pt x="61069" y="7605"/>
                      <a:pt x="61069" y="5106"/>
                    </a:cubicBezTo>
                    <a:cubicBezTo>
                      <a:pt x="56192" y="4333"/>
                      <a:pt x="51894" y="2076"/>
                      <a:pt x="47161" y="1037"/>
                    </a:cubicBezTo>
                    <a:cubicBezTo>
                      <a:pt x="39942" y="-2234"/>
                      <a:pt x="34195" y="2969"/>
                      <a:pt x="28751" y="6458"/>
                    </a:cubicBezTo>
                    <a:cubicBezTo>
                      <a:pt x="26372" y="7496"/>
                      <a:pt x="23656" y="7810"/>
                      <a:pt x="21422" y="9199"/>
                    </a:cubicBezTo>
                    <a:cubicBezTo>
                      <a:pt x="17366" y="15513"/>
                      <a:pt x="13503" y="21960"/>
                      <a:pt x="10907" y="28950"/>
                    </a:cubicBezTo>
                    <a:cubicBezTo>
                      <a:pt x="11704" y="34708"/>
                      <a:pt x="14179" y="39803"/>
                      <a:pt x="17136" y="44656"/>
                    </a:cubicBezTo>
                    <a:cubicBezTo>
                      <a:pt x="19732" y="51997"/>
                      <a:pt x="27869" y="57755"/>
                      <a:pt x="34751" y="60713"/>
                    </a:cubicBezTo>
                    <a:cubicBezTo>
                      <a:pt x="31491" y="72431"/>
                      <a:pt x="31491" y="84815"/>
                      <a:pt x="34751" y="96533"/>
                    </a:cubicBezTo>
                    <a:lnTo>
                      <a:pt x="34558" y="96654"/>
                    </a:lnTo>
                    <a:cubicBezTo>
                      <a:pt x="34449" y="96761"/>
                      <a:pt x="34328" y="96866"/>
                      <a:pt x="34207" y="96968"/>
                    </a:cubicBezTo>
                    <a:cubicBezTo>
                      <a:pt x="33121" y="96968"/>
                      <a:pt x="31962" y="97173"/>
                      <a:pt x="31068" y="96654"/>
                    </a:cubicBezTo>
                    <a:lnTo>
                      <a:pt x="30924" y="96654"/>
                    </a:lnTo>
                    <a:cubicBezTo>
                      <a:pt x="32505" y="107447"/>
                      <a:pt x="37600" y="116888"/>
                      <a:pt x="45797" y="124989"/>
                    </a:cubicBezTo>
                    <a:cubicBezTo>
                      <a:pt x="48743" y="126027"/>
                      <a:pt x="48079" y="129516"/>
                      <a:pt x="49311" y="131786"/>
                    </a:cubicBezTo>
                    <a:cubicBezTo>
                      <a:pt x="50107" y="132788"/>
                      <a:pt x="50204" y="134925"/>
                      <a:pt x="49878" y="135842"/>
                    </a:cubicBezTo>
                    <a:cubicBezTo>
                      <a:pt x="33266" y="135264"/>
                      <a:pt x="16823" y="139372"/>
                      <a:pt x="2432" y="147698"/>
                    </a:cubicBezTo>
                    <a:cubicBezTo>
                      <a:pt x="-1178" y="149509"/>
                      <a:pt x="404" y="154483"/>
                      <a:pt x="54" y="157984"/>
                    </a:cubicBezTo>
                    <a:cubicBezTo>
                      <a:pt x="10002" y="151440"/>
                      <a:pt x="20734" y="146575"/>
                      <a:pt x="32590" y="144438"/>
                    </a:cubicBezTo>
                    <a:cubicBezTo>
                      <a:pt x="37660" y="144100"/>
                      <a:pt x="43431" y="142856"/>
                      <a:pt x="48296" y="144209"/>
                    </a:cubicBezTo>
                    <a:lnTo>
                      <a:pt x="48864" y="153927"/>
                    </a:lnTo>
                    <a:cubicBezTo>
                      <a:pt x="35427" y="160929"/>
                      <a:pt x="20734" y="164986"/>
                      <a:pt x="9205" y="176515"/>
                    </a:cubicBezTo>
                    <a:cubicBezTo>
                      <a:pt x="9446" y="180004"/>
                      <a:pt x="8758" y="184097"/>
                      <a:pt x="9772" y="187031"/>
                    </a:cubicBezTo>
                    <a:lnTo>
                      <a:pt x="20058" y="178652"/>
                    </a:lnTo>
                    <a:cubicBezTo>
                      <a:pt x="29982" y="171107"/>
                      <a:pt x="40389" y="164648"/>
                      <a:pt x="51822" y="160471"/>
                    </a:cubicBezTo>
                    <a:cubicBezTo>
                      <a:pt x="54864" y="164105"/>
                      <a:pt x="58051" y="167944"/>
                      <a:pt x="62108" y="170177"/>
                    </a:cubicBezTo>
                    <a:cubicBezTo>
                      <a:pt x="68965" y="165785"/>
                      <a:pt x="76486" y="162508"/>
                      <a:pt x="84370" y="160471"/>
                    </a:cubicBezTo>
                    <a:cubicBezTo>
                      <a:pt x="88547" y="157984"/>
                      <a:pt x="95187" y="160241"/>
                      <a:pt x="97903" y="155279"/>
                    </a:cubicBezTo>
                    <a:lnTo>
                      <a:pt x="99835" y="144993"/>
                    </a:lnTo>
                    <a:cubicBezTo>
                      <a:pt x="99485" y="144752"/>
                      <a:pt x="99292" y="144317"/>
                      <a:pt x="98700" y="144438"/>
                    </a:cubicBezTo>
                    <a:cubicBezTo>
                      <a:pt x="93400" y="141384"/>
                      <a:pt x="89887" y="136084"/>
                      <a:pt x="90358" y="129854"/>
                    </a:cubicBezTo>
                    <a:cubicBezTo>
                      <a:pt x="88547" y="130747"/>
                      <a:pt x="86519" y="131315"/>
                      <a:pt x="84370" y="131436"/>
                    </a:cubicBezTo>
                    <a:cubicBezTo>
                      <a:pt x="82559" y="130977"/>
                      <a:pt x="80857" y="130542"/>
                      <a:pt x="80060" y="128719"/>
                    </a:cubicBezTo>
                    <a:cubicBezTo>
                      <a:pt x="79939" y="126449"/>
                      <a:pt x="78828" y="123069"/>
                      <a:pt x="81074" y="121367"/>
                    </a:cubicBezTo>
                    <a:cubicBezTo>
                      <a:pt x="88426" y="116840"/>
                      <a:pt x="97916" y="116610"/>
                      <a:pt x="107200" y="117310"/>
                    </a:cubicBezTo>
                    <a:cubicBezTo>
                      <a:pt x="114081" y="118204"/>
                      <a:pt x="124017" y="117854"/>
                      <a:pt x="126395" y="126015"/>
                    </a:cubicBezTo>
                    <a:cubicBezTo>
                      <a:pt x="126069" y="128381"/>
                      <a:pt x="126275" y="130977"/>
                      <a:pt x="123896" y="132558"/>
                    </a:cubicBezTo>
                    <a:cubicBezTo>
                      <a:pt x="121421" y="133910"/>
                      <a:pt x="118596" y="132438"/>
                      <a:pt x="116327" y="131436"/>
                    </a:cubicBezTo>
                    <a:cubicBezTo>
                      <a:pt x="114540" y="136965"/>
                      <a:pt x="111498" y="143194"/>
                      <a:pt x="105268" y="144981"/>
                    </a:cubicBezTo>
                    <a:lnTo>
                      <a:pt x="106065" y="151537"/>
                    </a:lnTo>
                    <a:cubicBezTo>
                      <a:pt x="106837" y="154483"/>
                      <a:pt x="107055" y="159324"/>
                      <a:pt x="111703" y="158322"/>
                    </a:cubicBezTo>
                    <a:cubicBezTo>
                      <a:pt x="122435" y="160917"/>
                      <a:pt x="131913" y="166447"/>
                      <a:pt x="141317" y="172447"/>
                    </a:cubicBezTo>
                    <a:cubicBezTo>
                      <a:pt x="144456" y="169272"/>
                      <a:pt x="146955" y="165650"/>
                      <a:pt x="149213" y="162390"/>
                    </a:cubicBezTo>
                    <a:cubicBezTo>
                      <a:pt x="165934" y="168040"/>
                      <a:pt x="180385" y="180572"/>
                      <a:pt x="194184" y="192222"/>
                    </a:cubicBezTo>
                    <a:lnTo>
                      <a:pt x="194751" y="182733"/>
                    </a:lnTo>
                    <a:cubicBezTo>
                      <a:pt x="181640" y="171095"/>
                      <a:pt x="167069" y="162849"/>
                      <a:pt x="151929" y="156390"/>
                    </a:cubicBezTo>
                    <a:cubicBezTo>
                      <a:pt x="152497" y="153336"/>
                      <a:pt x="153161" y="150390"/>
                      <a:pt x="153269" y="147130"/>
                    </a:cubicBezTo>
                    <a:cubicBezTo>
                      <a:pt x="171258" y="148132"/>
                      <a:pt x="188280" y="153674"/>
                      <a:pt x="203094" y="162378"/>
                    </a:cubicBezTo>
                    <a:lnTo>
                      <a:pt x="202876" y="154253"/>
                    </a:lnTo>
                    <a:cubicBezTo>
                      <a:pt x="187290" y="145899"/>
                      <a:pt x="170220" y="140357"/>
                      <a:pt x="151567" y="140128"/>
                    </a:cubicBezTo>
                    <a:cubicBezTo>
                      <a:pt x="150939" y="139069"/>
                      <a:pt x="150674" y="137838"/>
                      <a:pt x="150794" y="136615"/>
                    </a:cubicBezTo>
                    <a:cubicBezTo>
                      <a:pt x="159849" y="135142"/>
                      <a:pt x="166260" y="125773"/>
                      <a:pt x="168433" y="117624"/>
                    </a:cubicBezTo>
                    <a:cubicBezTo>
                      <a:pt x="173057" y="112324"/>
                      <a:pt x="179733" y="106566"/>
                      <a:pt x="178151" y="98658"/>
                    </a:cubicBezTo>
                    <a:cubicBezTo>
                      <a:pt x="178369" y="98018"/>
                      <a:pt x="178574" y="97330"/>
                      <a:pt x="178815" y="96642"/>
                    </a:cubicBezTo>
                    <a:cubicBezTo>
                      <a:pt x="179431" y="94674"/>
                      <a:pt x="179926" y="92622"/>
                      <a:pt x="179262" y="907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C5F646-C88A-4273-93A9-6F3F213D15B8}"/>
                  </a:ext>
                </a:extLst>
              </p:cNvPr>
              <p:cNvSpPr/>
              <p:nvPr/>
            </p:nvSpPr>
            <p:spPr>
              <a:xfrm>
                <a:off x="8929584" y="1422784"/>
                <a:ext cx="291449" cy="355036"/>
              </a:xfrm>
              <a:custGeom>
                <a:avLst/>
                <a:gdLst>
                  <a:gd name="connsiteX0" fmla="*/ 0 w 291449"/>
                  <a:gd name="connsiteY0" fmla="*/ 76288 h 355036"/>
                  <a:gd name="connsiteX1" fmla="*/ 9248 w 291449"/>
                  <a:gd name="connsiteY1" fmla="*/ 73342 h 355036"/>
                  <a:gd name="connsiteX2" fmla="*/ 10262 w 291449"/>
                  <a:gd name="connsiteY2" fmla="*/ 68151 h 355036"/>
                  <a:gd name="connsiteX3" fmla="*/ 4624 w 291449"/>
                  <a:gd name="connsiteY3" fmla="*/ 48931 h 355036"/>
                  <a:gd name="connsiteX4" fmla="*/ 0 w 291449"/>
                  <a:gd name="connsiteY4" fmla="*/ 76288 h 355036"/>
                  <a:gd name="connsiteX5" fmla="*/ 23361 w 291449"/>
                  <a:gd name="connsiteY5" fmla="*/ 112108 h 355036"/>
                  <a:gd name="connsiteX6" fmla="*/ 39864 w 291449"/>
                  <a:gd name="connsiteY6" fmla="*/ 122370 h 355036"/>
                  <a:gd name="connsiteX7" fmla="*/ 36351 w 291449"/>
                  <a:gd name="connsiteY7" fmla="*/ 113460 h 355036"/>
                  <a:gd name="connsiteX8" fmla="*/ 29578 w 291449"/>
                  <a:gd name="connsiteY8" fmla="*/ 106687 h 355036"/>
                  <a:gd name="connsiteX9" fmla="*/ 23820 w 291449"/>
                  <a:gd name="connsiteY9" fmla="*/ 98538 h 355036"/>
                  <a:gd name="connsiteX10" fmla="*/ 23361 w 291449"/>
                  <a:gd name="connsiteY10" fmla="*/ 112108 h 355036"/>
                  <a:gd name="connsiteX11" fmla="*/ 24942 w 291449"/>
                  <a:gd name="connsiteY11" fmla="*/ 145187 h 355036"/>
                  <a:gd name="connsiteX12" fmla="*/ 28782 w 291449"/>
                  <a:gd name="connsiteY12" fmla="*/ 152769 h 355036"/>
                  <a:gd name="connsiteX13" fmla="*/ 40082 w 291449"/>
                  <a:gd name="connsiteY13" fmla="*/ 154121 h 355036"/>
                  <a:gd name="connsiteX14" fmla="*/ 48786 w 291449"/>
                  <a:gd name="connsiteY14" fmla="*/ 154906 h 355036"/>
                  <a:gd name="connsiteX15" fmla="*/ 38742 w 291449"/>
                  <a:gd name="connsiteY15" fmla="*/ 144644 h 355036"/>
                  <a:gd name="connsiteX16" fmla="*/ 24942 w 291449"/>
                  <a:gd name="connsiteY16" fmla="*/ 145187 h 355036"/>
                  <a:gd name="connsiteX17" fmla="*/ 30955 w 291449"/>
                  <a:gd name="connsiteY17" fmla="*/ 197740 h 355036"/>
                  <a:gd name="connsiteX18" fmla="*/ 59060 w 291449"/>
                  <a:gd name="connsiteY18" fmla="*/ 205322 h 355036"/>
                  <a:gd name="connsiteX19" fmla="*/ 62320 w 291449"/>
                  <a:gd name="connsiteY19" fmla="*/ 203511 h 355036"/>
                  <a:gd name="connsiteX20" fmla="*/ 42376 w 291449"/>
                  <a:gd name="connsiteY20" fmla="*/ 193454 h 355036"/>
                  <a:gd name="connsiteX21" fmla="*/ 29035 w 291449"/>
                  <a:gd name="connsiteY21" fmla="*/ 194456 h 355036"/>
                  <a:gd name="connsiteX22" fmla="*/ 30955 w 291449"/>
                  <a:gd name="connsiteY22" fmla="*/ 197740 h 355036"/>
                  <a:gd name="connsiteX23" fmla="*/ 54424 w 291449"/>
                  <a:gd name="connsiteY23" fmla="*/ 297498 h 355036"/>
                  <a:gd name="connsiteX24" fmla="*/ 56126 w 291449"/>
                  <a:gd name="connsiteY24" fmla="*/ 301132 h 355036"/>
                  <a:gd name="connsiteX25" fmla="*/ 61197 w 291449"/>
                  <a:gd name="connsiteY25" fmla="*/ 336601 h 355036"/>
                  <a:gd name="connsiteX26" fmla="*/ 67753 w 291449"/>
                  <a:gd name="connsiteY26" fmla="*/ 346079 h 355036"/>
                  <a:gd name="connsiteX27" fmla="*/ 68320 w 291449"/>
                  <a:gd name="connsiteY27" fmla="*/ 346079 h 355036"/>
                  <a:gd name="connsiteX28" fmla="*/ 67753 w 291449"/>
                  <a:gd name="connsiteY28" fmla="*/ 316259 h 355036"/>
                  <a:gd name="connsiteX29" fmla="*/ 54424 w 291449"/>
                  <a:gd name="connsiteY29" fmla="*/ 297498 h 355036"/>
                  <a:gd name="connsiteX30" fmla="*/ 56380 w 291449"/>
                  <a:gd name="connsiteY30" fmla="*/ 181804 h 355036"/>
                  <a:gd name="connsiteX31" fmla="*/ 78401 w 291449"/>
                  <a:gd name="connsiteY31" fmla="*/ 184520 h 355036"/>
                  <a:gd name="connsiteX32" fmla="*/ 65857 w 291449"/>
                  <a:gd name="connsiteY32" fmla="*/ 176383 h 355036"/>
                  <a:gd name="connsiteX33" fmla="*/ 56380 w 291449"/>
                  <a:gd name="connsiteY33" fmla="*/ 181804 h 355036"/>
                  <a:gd name="connsiteX34" fmla="*/ 84244 w 291449"/>
                  <a:gd name="connsiteY34" fmla="*/ 216501 h 355036"/>
                  <a:gd name="connsiteX35" fmla="*/ 90232 w 291449"/>
                  <a:gd name="connsiteY35" fmla="*/ 227572 h 355036"/>
                  <a:gd name="connsiteX36" fmla="*/ 93721 w 291449"/>
                  <a:gd name="connsiteY36" fmla="*/ 219218 h 355036"/>
                  <a:gd name="connsiteX37" fmla="*/ 85584 w 291449"/>
                  <a:gd name="connsiteY37" fmla="*/ 206686 h 355036"/>
                  <a:gd name="connsiteX38" fmla="*/ 84244 w 291449"/>
                  <a:gd name="connsiteY38" fmla="*/ 216501 h 355036"/>
                  <a:gd name="connsiteX39" fmla="*/ 84582 w 291449"/>
                  <a:gd name="connsiteY39" fmla="*/ 268004 h 355036"/>
                  <a:gd name="connsiteX40" fmla="*/ 92152 w 291449"/>
                  <a:gd name="connsiteY40" fmla="*/ 276938 h 355036"/>
                  <a:gd name="connsiteX41" fmla="*/ 90812 w 291449"/>
                  <a:gd name="connsiteY41" fmla="*/ 283481 h 355036"/>
                  <a:gd name="connsiteX42" fmla="*/ 97584 w 291449"/>
                  <a:gd name="connsiteY42" fmla="*/ 302701 h 355036"/>
                  <a:gd name="connsiteX43" fmla="*/ 102800 w 291449"/>
                  <a:gd name="connsiteY43" fmla="*/ 282129 h 355036"/>
                  <a:gd name="connsiteX44" fmla="*/ 95677 w 291449"/>
                  <a:gd name="connsiteY44" fmla="*/ 272652 h 355036"/>
                  <a:gd name="connsiteX45" fmla="*/ 93745 w 291449"/>
                  <a:gd name="connsiteY45" fmla="*/ 256390 h 355036"/>
                  <a:gd name="connsiteX46" fmla="*/ 91391 w 291449"/>
                  <a:gd name="connsiteY46" fmla="*/ 254458 h 355036"/>
                  <a:gd name="connsiteX47" fmla="*/ 84582 w 291449"/>
                  <a:gd name="connsiteY47" fmla="*/ 268004 h 355036"/>
                  <a:gd name="connsiteX48" fmla="*/ 100071 w 291449"/>
                  <a:gd name="connsiteY48" fmla="*/ 241130 h 355036"/>
                  <a:gd name="connsiteX49" fmla="*/ 105939 w 291449"/>
                  <a:gd name="connsiteY49" fmla="*/ 252527 h 355036"/>
                  <a:gd name="connsiteX50" fmla="*/ 112253 w 291449"/>
                  <a:gd name="connsiteY50" fmla="*/ 247915 h 355036"/>
                  <a:gd name="connsiteX51" fmla="*/ 108438 w 291449"/>
                  <a:gd name="connsiteY51" fmla="*/ 236277 h 355036"/>
                  <a:gd name="connsiteX52" fmla="*/ 106506 w 291449"/>
                  <a:gd name="connsiteY52" fmla="*/ 227560 h 355036"/>
                  <a:gd name="connsiteX53" fmla="*/ 101629 w 291449"/>
                  <a:gd name="connsiteY53" fmla="*/ 225628 h 355036"/>
                  <a:gd name="connsiteX54" fmla="*/ 100071 w 291449"/>
                  <a:gd name="connsiteY54" fmla="*/ 241130 h 355036"/>
                  <a:gd name="connsiteX55" fmla="*/ 107641 w 291449"/>
                  <a:gd name="connsiteY55" fmla="*/ 211081 h 355036"/>
                  <a:gd name="connsiteX56" fmla="*/ 120040 w 291449"/>
                  <a:gd name="connsiteY56" fmla="*/ 222924 h 355036"/>
                  <a:gd name="connsiteX57" fmla="*/ 134962 w 291449"/>
                  <a:gd name="connsiteY57" fmla="*/ 256028 h 355036"/>
                  <a:gd name="connsiteX58" fmla="*/ 140153 w 291449"/>
                  <a:gd name="connsiteY58" fmla="*/ 278471 h 355036"/>
                  <a:gd name="connsiteX59" fmla="*/ 143666 w 291449"/>
                  <a:gd name="connsiteY59" fmla="*/ 284109 h 355036"/>
                  <a:gd name="connsiteX60" fmla="*/ 146383 w 291449"/>
                  <a:gd name="connsiteY60" fmla="*/ 258346 h 355036"/>
                  <a:gd name="connsiteX61" fmla="*/ 136338 w 291449"/>
                  <a:gd name="connsiteY61" fmla="*/ 250764 h 355036"/>
                  <a:gd name="connsiteX62" fmla="*/ 136338 w 291449"/>
                  <a:gd name="connsiteY62" fmla="*/ 249991 h 355036"/>
                  <a:gd name="connsiteX63" fmla="*/ 140745 w 291449"/>
                  <a:gd name="connsiteY63" fmla="*/ 246164 h 355036"/>
                  <a:gd name="connsiteX64" fmla="*/ 143461 w 291449"/>
                  <a:gd name="connsiteY64" fmla="*/ 241878 h 355036"/>
                  <a:gd name="connsiteX65" fmla="*/ 128539 w 291449"/>
                  <a:gd name="connsiteY65" fmla="*/ 224047 h 355036"/>
                  <a:gd name="connsiteX66" fmla="*/ 124157 w 291449"/>
                  <a:gd name="connsiteY66" fmla="*/ 216151 h 355036"/>
                  <a:gd name="connsiteX67" fmla="*/ 107641 w 291449"/>
                  <a:gd name="connsiteY67" fmla="*/ 211081 h 355036"/>
                  <a:gd name="connsiteX68" fmla="*/ 113038 w 291449"/>
                  <a:gd name="connsiteY68" fmla="*/ 272314 h 355036"/>
                  <a:gd name="connsiteX69" fmla="*/ 116309 w 291449"/>
                  <a:gd name="connsiteY69" fmla="*/ 292427 h 355036"/>
                  <a:gd name="connsiteX70" fmla="*/ 122539 w 291449"/>
                  <a:gd name="connsiteY70" fmla="*/ 296484 h 355036"/>
                  <a:gd name="connsiteX71" fmla="*/ 122756 w 291449"/>
                  <a:gd name="connsiteY71" fmla="*/ 314907 h 355036"/>
                  <a:gd name="connsiteX72" fmla="*/ 131690 w 291449"/>
                  <a:gd name="connsiteY72" fmla="*/ 301119 h 355036"/>
                  <a:gd name="connsiteX73" fmla="*/ 133960 w 291449"/>
                  <a:gd name="connsiteY73" fmla="*/ 295928 h 355036"/>
                  <a:gd name="connsiteX74" fmla="*/ 129577 w 291449"/>
                  <a:gd name="connsiteY74" fmla="*/ 293767 h 355036"/>
                  <a:gd name="connsiteX75" fmla="*/ 127175 w 291449"/>
                  <a:gd name="connsiteY75" fmla="*/ 290713 h 355036"/>
                  <a:gd name="connsiteX76" fmla="*/ 126281 w 291449"/>
                  <a:gd name="connsiteY76" fmla="*/ 272640 h 355036"/>
                  <a:gd name="connsiteX77" fmla="*/ 124700 w 291449"/>
                  <a:gd name="connsiteY77" fmla="*/ 257742 h 355036"/>
                  <a:gd name="connsiteX78" fmla="*/ 113038 w 291449"/>
                  <a:gd name="connsiteY78" fmla="*/ 272314 h 355036"/>
                  <a:gd name="connsiteX79" fmla="*/ 123553 w 291449"/>
                  <a:gd name="connsiteY79" fmla="*/ 192090 h 355036"/>
                  <a:gd name="connsiteX80" fmla="*/ 151803 w 291449"/>
                  <a:gd name="connsiteY80" fmla="*/ 222308 h 355036"/>
                  <a:gd name="connsiteX81" fmla="*/ 151236 w 291449"/>
                  <a:gd name="connsiteY81" fmla="*/ 209535 h 355036"/>
                  <a:gd name="connsiteX82" fmla="*/ 144234 w 291449"/>
                  <a:gd name="connsiteY82" fmla="*/ 201990 h 355036"/>
                  <a:gd name="connsiteX83" fmla="*/ 123553 w 291449"/>
                  <a:gd name="connsiteY83" fmla="*/ 192090 h 355036"/>
                  <a:gd name="connsiteX84" fmla="*/ 149896 w 291449"/>
                  <a:gd name="connsiteY84" fmla="*/ 245947 h 355036"/>
                  <a:gd name="connsiteX85" fmla="*/ 151007 w 291449"/>
                  <a:gd name="connsiteY85" fmla="*/ 248880 h 355036"/>
                  <a:gd name="connsiteX86" fmla="*/ 162657 w 291449"/>
                  <a:gd name="connsiteY86" fmla="*/ 271348 h 355036"/>
                  <a:gd name="connsiteX87" fmla="*/ 159940 w 291449"/>
                  <a:gd name="connsiteY87" fmla="*/ 246164 h 355036"/>
                  <a:gd name="connsiteX88" fmla="*/ 153385 w 291449"/>
                  <a:gd name="connsiteY88" fmla="*/ 244583 h 355036"/>
                  <a:gd name="connsiteX89" fmla="*/ 149896 w 291449"/>
                  <a:gd name="connsiteY89" fmla="*/ 245947 h 355036"/>
                  <a:gd name="connsiteX90" fmla="*/ 177011 w 291449"/>
                  <a:gd name="connsiteY90" fmla="*/ 328476 h 355036"/>
                  <a:gd name="connsiteX91" fmla="*/ 187297 w 291449"/>
                  <a:gd name="connsiteY91" fmla="*/ 325531 h 355036"/>
                  <a:gd name="connsiteX92" fmla="*/ 194625 w 291449"/>
                  <a:gd name="connsiteY92" fmla="*/ 327897 h 355036"/>
                  <a:gd name="connsiteX93" fmla="*/ 194952 w 291449"/>
                  <a:gd name="connsiteY93" fmla="*/ 333088 h 355036"/>
                  <a:gd name="connsiteX94" fmla="*/ 214401 w 291449"/>
                  <a:gd name="connsiteY94" fmla="*/ 341443 h 355036"/>
                  <a:gd name="connsiteX95" fmla="*/ 216308 w 291449"/>
                  <a:gd name="connsiteY95" fmla="*/ 339535 h 355036"/>
                  <a:gd name="connsiteX96" fmla="*/ 209306 w 291449"/>
                  <a:gd name="connsiteY96" fmla="*/ 328476 h 355036"/>
                  <a:gd name="connsiteX97" fmla="*/ 201736 w 291449"/>
                  <a:gd name="connsiteY97" fmla="*/ 325736 h 355036"/>
                  <a:gd name="connsiteX98" fmla="*/ 202750 w 291449"/>
                  <a:gd name="connsiteY98" fmla="*/ 319192 h 355036"/>
                  <a:gd name="connsiteX99" fmla="*/ 193599 w 291449"/>
                  <a:gd name="connsiteY99" fmla="*/ 316259 h 355036"/>
                  <a:gd name="connsiteX100" fmla="*/ 188384 w 291449"/>
                  <a:gd name="connsiteY100" fmla="*/ 316259 h 355036"/>
                  <a:gd name="connsiteX101" fmla="*/ 177011 w 291449"/>
                  <a:gd name="connsiteY101" fmla="*/ 328476 h 355036"/>
                  <a:gd name="connsiteX102" fmla="*/ 184931 w 291449"/>
                  <a:gd name="connsiteY102" fmla="*/ 186283 h 355036"/>
                  <a:gd name="connsiteX103" fmla="*/ 193044 w 291449"/>
                  <a:gd name="connsiteY103" fmla="*/ 182673 h 355036"/>
                  <a:gd name="connsiteX104" fmla="*/ 220377 w 291449"/>
                  <a:gd name="connsiteY104" fmla="*/ 180295 h 355036"/>
                  <a:gd name="connsiteX105" fmla="*/ 214171 w 291449"/>
                  <a:gd name="connsiteY105" fmla="*/ 171591 h 355036"/>
                  <a:gd name="connsiteX106" fmla="*/ 204453 w 291449"/>
                  <a:gd name="connsiteY106" fmla="*/ 168874 h 355036"/>
                  <a:gd name="connsiteX107" fmla="*/ 185704 w 291449"/>
                  <a:gd name="connsiteY107" fmla="*/ 175647 h 355036"/>
                  <a:gd name="connsiteX108" fmla="*/ 184931 w 291449"/>
                  <a:gd name="connsiteY108" fmla="*/ 186283 h 355036"/>
                  <a:gd name="connsiteX109" fmla="*/ 185124 w 291449"/>
                  <a:gd name="connsiteY109" fmla="*/ 209535 h 355036"/>
                  <a:gd name="connsiteX110" fmla="*/ 185474 w 291449"/>
                  <a:gd name="connsiteY110" fmla="*/ 208763 h 355036"/>
                  <a:gd name="connsiteX111" fmla="*/ 187056 w 291449"/>
                  <a:gd name="connsiteY111" fmla="*/ 212264 h 355036"/>
                  <a:gd name="connsiteX112" fmla="*/ 195422 w 291449"/>
                  <a:gd name="connsiteY112" fmla="*/ 206855 h 355036"/>
                  <a:gd name="connsiteX113" fmla="*/ 214944 w 291449"/>
                  <a:gd name="connsiteY113" fmla="*/ 199515 h 355036"/>
                  <a:gd name="connsiteX114" fmla="*/ 250547 w 291449"/>
                  <a:gd name="connsiteY114" fmla="*/ 210356 h 355036"/>
                  <a:gd name="connsiteX115" fmla="*/ 236989 w 291449"/>
                  <a:gd name="connsiteY115" fmla="*/ 193044 h 355036"/>
                  <a:gd name="connsiteX116" fmla="*/ 227958 w 291449"/>
                  <a:gd name="connsiteY116" fmla="*/ 195772 h 355036"/>
                  <a:gd name="connsiteX117" fmla="*/ 219025 w 291449"/>
                  <a:gd name="connsiteY117" fmla="*/ 188649 h 355036"/>
                  <a:gd name="connsiteX118" fmla="*/ 197330 w 291449"/>
                  <a:gd name="connsiteY118" fmla="*/ 192501 h 355036"/>
                  <a:gd name="connsiteX119" fmla="*/ 184569 w 291449"/>
                  <a:gd name="connsiteY119" fmla="*/ 197921 h 355036"/>
                  <a:gd name="connsiteX120" fmla="*/ 185124 w 291449"/>
                  <a:gd name="connsiteY120" fmla="*/ 209535 h 355036"/>
                  <a:gd name="connsiteX121" fmla="*/ 190328 w 291449"/>
                  <a:gd name="connsiteY121" fmla="*/ 234755 h 355036"/>
                  <a:gd name="connsiteX122" fmla="*/ 200046 w 291449"/>
                  <a:gd name="connsiteY122" fmla="*/ 237230 h 355036"/>
                  <a:gd name="connsiteX123" fmla="*/ 209873 w 291449"/>
                  <a:gd name="connsiteY123" fmla="*/ 233403 h 355036"/>
                  <a:gd name="connsiteX124" fmla="*/ 207592 w 291449"/>
                  <a:gd name="connsiteY124" fmla="*/ 229117 h 355036"/>
                  <a:gd name="connsiteX125" fmla="*/ 217419 w 291449"/>
                  <a:gd name="connsiteY125" fmla="*/ 226944 h 355036"/>
                  <a:gd name="connsiteX126" fmla="*/ 231774 w 291449"/>
                  <a:gd name="connsiteY126" fmla="*/ 225049 h 355036"/>
                  <a:gd name="connsiteX127" fmla="*/ 231556 w 291449"/>
                  <a:gd name="connsiteY127" fmla="*/ 226944 h 355036"/>
                  <a:gd name="connsiteX128" fmla="*/ 235287 w 291449"/>
                  <a:gd name="connsiteY128" fmla="*/ 233959 h 355036"/>
                  <a:gd name="connsiteX129" fmla="*/ 251561 w 291449"/>
                  <a:gd name="connsiteY129" fmla="*/ 237786 h 355036"/>
                  <a:gd name="connsiteX130" fmla="*/ 248615 w 291449"/>
                  <a:gd name="connsiteY130" fmla="*/ 224457 h 355036"/>
                  <a:gd name="connsiteX131" fmla="*/ 236422 w 291449"/>
                  <a:gd name="connsiteY131" fmla="*/ 218228 h 355036"/>
                  <a:gd name="connsiteX132" fmla="*/ 229649 w 291449"/>
                  <a:gd name="connsiteY132" fmla="*/ 221173 h 355036"/>
                  <a:gd name="connsiteX133" fmla="*/ 201736 w 291449"/>
                  <a:gd name="connsiteY133" fmla="*/ 219266 h 355036"/>
                  <a:gd name="connsiteX134" fmla="*/ 188625 w 291449"/>
                  <a:gd name="connsiteY134" fmla="*/ 223648 h 355036"/>
                  <a:gd name="connsiteX135" fmla="*/ 190328 w 291449"/>
                  <a:gd name="connsiteY135" fmla="*/ 234755 h 355036"/>
                  <a:gd name="connsiteX136" fmla="*/ 194058 w 291449"/>
                  <a:gd name="connsiteY136" fmla="*/ 301904 h 355036"/>
                  <a:gd name="connsiteX137" fmla="*/ 194952 w 291449"/>
                  <a:gd name="connsiteY137" fmla="*/ 307904 h 355036"/>
                  <a:gd name="connsiteX138" fmla="*/ 217117 w 291449"/>
                  <a:gd name="connsiteY138" fmla="*/ 310041 h 355036"/>
                  <a:gd name="connsiteX139" fmla="*/ 218011 w 291449"/>
                  <a:gd name="connsiteY139" fmla="*/ 316488 h 355036"/>
                  <a:gd name="connsiteX140" fmla="*/ 227488 w 291449"/>
                  <a:gd name="connsiteY140" fmla="*/ 324408 h 355036"/>
                  <a:gd name="connsiteX141" fmla="*/ 230204 w 291449"/>
                  <a:gd name="connsiteY141" fmla="*/ 310259 h 355036"/>
                  <a:gd name="connsiteX142" fmla="*/ 224469 w 291449"/>
                  <a:gd name="connsiteY142" fmla="*/ 300781 h 355036"/>
                  <a:gd name="connsiteX143" fmla="*/ 207942 w 291449"/>
                  <a:gd name="connsiteY143" fmla="*/ 294419 h 355036"/>
                  <a:gd name="connsiteX144" fmla="*/ 197897 w 291449"/>
                  <a:gd name="connsiteY144" fmla="*/ 296713 h 355036"/>
                  <a:gd name="connsiteX145" fmla="*/ 194058 w 291449"/>
                  <a:gd name="connsiteY145" fmla="*/ 301904 h 355036"/>
                  <a:gd name="connsiteX146" fmla="*/ 196775 w 291449"/>
                  <a:gd name="connsiteY146" fmla="*/ 248651 h 355036"/>
                  <a:gd name="connsiteX147" fmla="*/ 202763 w 291449"/>
                  <a:gd name="connsiteY147" fmla="*/ 257006 h 355036"/>
                  <a:gd name="connsiteX148" fmla="*/ 226606 w 291449"/>
                  <a:gd name="connsiteY148" fmla="*/ 255424 h 355036"/>
                  <a:gd name="connsiteX149" fmla="*/ 228538 w 291449"/>
                  <a:gd name="connsiteY149" fmla="*/ 260519 h 355036"/>
                  <a:gd name="connsiteX150" fmla="*/ 241057 w 291449"/>
                  <a:gd name="connsiteY150" fmla="*/ 267062 h 355036"/>
                  <a:gd name="connsiteX151" fmla="*/ 239947 w 291449"/>
                  <a:gd name="connsiteY151" fmla="*/ 260289 h 355036"/>
                  <a:gd name="connsiteX152" fmla="*/ 229878 w 291449"/>
                  <a:gd name="connsiteY152" fmla="*/ 245005 h 355036"/>
                  <a:gd name="connsiteX153" fmla="*/ 205829 w 291449"/>
                  <a:gd name="connsiteY153" fmla="*/ 243665 h 355036"/>
                  <a:gd name="connsiteX154" fmla="*/ 196328 w 291449"/>
                  <a:gd name="connsiteY154" fmla="*/ 246393 h 355036"/>
                  <a:gd name="connsiteX155" fmla="*/ 196775 w 291449"/>
                  <a:gd name="connsiteY155" fmla="*/ 248651 h 355036"/>
                  <a:gd name="connsiteX156" fmla="*/ 198706 w 291449"/>
                  <a:gd name="connsiteY156" fmla="*/ 285256 h 355036"/>
                  <a:gd name="connsiteX157" fmla="*/ 210658 w 291449"/>
                  <a:gd name="connsiteY157" fmla="*/ 278712 h 355036"/>
                  <a:gd name="connsiteX158" fmla="*/ 228864 w 291449"/>
                  <a:gd name="connsiteY158" fmla="*/ 287972 h 355036"/>
                  <a:gd name="connsiteX159" fmla="*/ 234502 w 291449"/>
                  <a:gd name="connsiteY159" fmla="*/ 294419 h 355036"/>
                  <a:gd name="connsiteX160" fmla="*/ 235093 w 291449"/>
                  <a:gd name="connsiteY160" fmla="*/ 278133 h 355036"/>
                  <a:gd name="connsiteX161" fmla="*/ 214183 w 291449"/>
                  <a:gd name="connsiteY161" fmla="*/ 267062 h 355036"/>
                  <a:gd name="connsiteX162" fmla="*/ 205841 w 291449"/>
                  <a:gd name="connsiteY162" fmla="*/ 267617 h 355036"/>
                  <a:gd name="connsiteX163" fmla="*/ 200626 w 291449"/>
                  <a:gd name="connsiteY163" fmla="*/ 280849 h 355036"/>
                  <a:gd name="connsiteX164" fmla="*/ 198706 w 291449"/>
                  <a:gd name="connsiteY164" fmla="*/ 285256 h 355036"/>
                  <a:gd name="connsiteX165" fmla="*/ 240152 w 291449"/>
                  <a:gd name="connsiteY165" fmla="*/ 334682 h 355036"/>
                  <a:gd name="connsiteX166" fmla="*/ 252128 w 291449"/>
                  <a:gd name="connsiteY166" fmla="*/ 355037 h 355036"/>
                  <a:gd name="connsiteX167" fmla="*/ 256414 w 291449"/>
                  <a:gd name="connsiteY167" fmla="*/ 348022 h 355036"/>
                  <a:gd name="connsiteX168" fmla="*/ 252659 w 291449"/>
                  <a:gd name="connsiteY168" fmla="*/ 343966 h 355036"/>
                  <a:gd name="connsiteX169" fmla="*/ 253698 w 291449"/>
                  <a:gd name="connsiteY169" fmla="*/ 335805 h 355036"/>
                  <a:gd name="connsiteX170" fmla="*/ 244788 w 291449"/>
                  <a:gd name="connsiteY170" fmla="*/ 325193 h 355036"/>
                  <a:gd name="connsiteX171" fmla="*/ 240152 w 291449"/>
                  <a:gd name="connsiteY171" fmla="*/ 334682 h 355036"/>
                  <a:gd name="connsiteX172" fmla="*/ 254072 w 291449"/>
                  <a:gd name="connsiteY172" fmla="*/ 316826 h 355036"/>
                  <a:gd name="connsiteX173" fmla="*/ 262209 w 291449"/>
                  <a:gd name="connsiteY173" fmla="*/ 327897 h 355036"/>
                  <a:gd name="connsiteX174" fmla="*/ 264334 w 291449"/>
                  <a:gd name="connsiteY174" fmla="*/ 307542 h 355036"/>
                  <a:gd name="connsiteX175" fmla="*/ 260048 w 291449"/>
                  <a:gd name="connsiteY175" fmla="*/ 305176 h 355036"/>
                  <a:gd name="connsiteX176" fmla="*/ 254072 w 291449"/>
                  <a:gd name="connsiteY176" fmla="*/ 316826 h 355036"/>
                  <a:gd name="connsiteX177" fmla="*/ 220956 w 291449"/>
                  <a:gd name="connsiteY177" fmla="*/ 7558 h 355036"/>
                  <a:gd name="connsiteX178" fmla="*/ 230204 w 291449"/>
                  <a:gd name="connsiteY178" fmla="*/ 10612 h 355036"/>
                  <a:gd name="connsiteX179" fmla="*/ 238570 w 291449"/>
                  <a:gd name="connsiteY179" fmla="*/ 9260 h 355036"/>
                  <a:gd name="connsiteX180" fmla="*/ 252671 w 291449"/>
                  <a:gd name="connsiteY180" fmla="*/ 8910 h 355036"/>
                  <a:gd name="connsiteX181" fmla="*/ 238570 w 291449"/>
                  <a:gd name="connsiteY181" fmla="*/ 0 h 355036"/>
                  <a:gd name="connsiteX182" fmla="*/ 220956 w 291449"/>
                  <a:gd name="connsiteY182" fmla="*/ 7558 h 355036"/>
                  <a:gd name="connsiteX183" fmla="*/ 265131 w 291449"/>
                  <a:gd name="connsiteY183" fmla="*/ 18182 h 355036"/>
                  <a:gd name="connsiteX184" fmla="*/ 279473 w 291449"/>
                  <a:gd name="connsiteY184" fmla="*/ 28480 h 355036"/>
                  <a:gd name="connsiteX185" fmla="*/ 291449 w 291449"/>
                  <a:gd name="connsiteY185" fmla="*/ 36605 h 355036"/>
                  <a:gd name="connsiteX186" fmla="*/ 289542 w 291449"/>
                  <a:gd name="connsiteY186" fmla="*/ 30604 h 355036"/>
                  <a:gd name="connsiteX187" fmla="*/ 280632 w 291449"/>
                  <a:gd name="connsiteY187" fmla="*/ 15248 h 355036"/>
                  <a:gd name="connsiteX188" fmla="*/ 265131 w 291449"/>
                  <a:gd name="connsiteY188" fmla="*/ 18182 h 35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291449" h="355036">
                    <a:moveTo>
                      <a:pt x="0" y="76288"/>
                    </a:moveTo>
                    <a:lnTo>
                      <a:pt x="9248" y="73342"/>
                    </a:lnTo>
                    <a:lnTo>
                      <a:pt x="10262" y="68151"/>
                    </a:lnTo>
                    <a:cubicBezTo>
                      <a:pt x="12882" y="60569"/>
                      <a:pt x="7340" y="54919"/>
                      <a:pt x="4624" y="48931"/>
                    </a:cubicBezTo>
                    <a:lnTo>
                      <a:pt x="0" y="76288"/>
                    </a:lnTo>
                    <a:close/>
                    <a:moveTo>
                      <a:pt x="23361" y="112108"/>
                    </a:moveTo>
                    <a:cubicBezTo>
                      <a:pt x="27767" y="116949"/>
                      <a:pt x="32065" y="124760"/>
                      <a:pt x="39864" y="122370"/>
                    </a:cubicBezTo>
                    <a:cubicBezTo>
                      <a:pt x="39297" y="119110"/>
                      <a:pt x="37486" y="116406"/>
                      <a:pt x="36351" y="113460"/>
                    </a:cubicBezTo>
                    <a:cubicBezTo>
                      <a:pt x="34323" y="111070"/>
                      <a:pt x="33659" y="104297"/>
                      <a:pt x="29578" y="106687"/>
                    </a:cubicBezTo>
                    <a:cubicBezTo>
                      <a:pt x="26536" y="104647"/>
                      <a:pt x="25763" y="101242"/>
                      <a:pt x="23820" y="98538"/>
                    </a:cubicBezTo>
                    <a:cubicBezTo>
                      <a:pt x="22938" y="102715"/>
                      <a:pt x="23482" y="107931"/>
                      <a:pt x="23361" y="112108"/>
                    </a:cubicBezTo>
                    <a:close/>
                    <a:moveTo>
                      <a:pt x="24942" y="145187"/>
                    </a:moveTo>
                    <a:cubicBezTo>
                      <a:pt x="26669" y="147578"/>
                      <a:pt x="27116" y="150632"/>
                      <a:pt x="28782" y="152769"/>
                    </a:cubicBezTo>
                    <a:cubicBezTo>
                      <a:pt x="31848" y="154785"/>
                      <a:pt x="36351" y="154471"/>
                      <a:pt x="40082" y="154121"/>
                    </a:cubicBezTo>
                    <a:cubicBezTo>
                      <a:pt x="43474" y="153349"/>
                      <a:pt x="45623" y="157067"/>
                      <a:pt x="48786" y="154906"/>
                    </a:cubicBezTo>
                    <a:cubicBezTo>
                      <a:pt x="44851" y="152419"/>
                      <a:pt x="42472" y="147892"/>
                      <a:pt x="38742" y="144644"/>
                    </a:cubicBezTo>
                    <a:cubicBezTo>
                      <a:pt x="34323" y="141131"/>
                      <a:pt x="29590" y="144185"/>
                      <a:pt x="24942" y="145187"/>
                    </a:cubicBezTo>
                    <a:close/>
                    <a:moveTo>
                      <a:pt x="30955" y="197740"/>
                    </a:moveTo>
                    <a:cubicBezTo>
                      <a:pt x="38742" y="202388"/>
                      <a:pt x="48641" y="206916"/>
                      <a:pt x="59060" y="205322"/>
                    </a:cubicBezTo>
                    <a:cubicBezTo>
                      <a:pt x="60171" y="204742"/>
                      <a:pt x="62103" y="204863"/>
                      <a:pt x="62320" y="203511"/>
                    </a:cubicBezTo>
                    <a:cubicBezTo>
                      <a:pt x="55885" y="201241"/>
                      <a:pt x="49136" y="194794"/>
                      <a:pt x="42376" y="193454"/>
                    </a:cubicBezTo>
                    <a:cubicBezTo>
                      <a:pt x="38621" y="187684"/>
                      <a:pt x="33768" y="194915"/>
                      <a:pt x="29035" y="194456"/>
                    </a:cubicBezTo>
                    <a:cubicBezTo>
                      <a:pt x="29144" y="195821"/>
                      <a:pt x="30484" y="196847"/>
                      <a:pt x="30955" y="197740"/>
                    </a:cubicBezTo>
                    <a:close/>
                    <a:moveTo>
                      <a:pt x="54424" y="297498"/>
                    </a:moveTo>
                    <a:lnTo>
                      <a:pt x="56126" y="301132"/>
                    </a:lnTo>
                    <a:cubicBezTo>
                      <a:pt x="57829" y="312890"/>
                      <a:pt x="65278" y="323732"/>
                      <a:pt x="61197" y="336601"/>
                    </a:cubicBezTo>
                    <a:cubicBezTo>
                      <a:pt x="64589" y="338968"/>
                      <a:pt x="65604" y="342915"/>
                      <a:pt x="67753" y="346079"/>
                    </a:cubicBezTo>
                    <a:lnTo>
                      <a:pt x="68320" y="346079"/>
                    </a:lnTo>
                    <a:cubicBezTo>
                      <a:pt x="70916" y="336263"/>
                      <a:pt x="69117" y="326086"/>
                      <a:pt x="67753" y="316259"/>
                    </a:cubicBezTo>
                    <a:cubicBezTo>
                      <a:pt x="68779" y="307325"/>
                      <a:pt x="59724" y="302122"/>
                      <a:pt x="54424" y="297498"/>
                    </a:cubicBezTo>
                    <a:close/>
                    <a:moveTo>
                      <a:pt x="56380" y="181804"/>
                    </a:moveTo>
                    <a:cubicBezTo>
                      <a:pt x="62247" y="186331"/>
                      <a:pt x="71616" y="186790"/>
                      <a:pt x="78401" y="184520"/>
                    </a:cubicBezTo>
                    <a:cubicBezTo>
                      <a:pt x="74115" y="182166"/>
                      <a:pt x="69370" y="179559"/>
                      <a:pt x="65857" y="176383"/>
                    </a:cubicBezTo>
                    <a:lnTo>
                      <a:pt x="56380" y="181804"/>
                    </a:lnTo>
                    <a:close/>
                    <a:moveTo>
                      <a:pt x="84244" y="216501"/>
                    </a:moveTo>
                    <a:cubicBezTo>
                      <a:pt x="83676" y="221258"/>
                      <a:pt x="86840" y="225218"/>
                      <a:pt x="90232" y="227572"/>
                    </a:cubicBezTo>
                    <a:cubicBezTo>
                      <a:pt x="91488" y="224759"/>
                      <a:pt x="93492" y="222381"/>
                      <a:pt x="93721" y="219218"/>
                    </a:cubicBezTo>
                    <a:cubicBezTo>
                      <a:pt x="92671" y="214171"/>
                      <a:pt x="89773" y="209699"/>
                      <a:pt x="85584" y="206686"/>
                    </a:cubicBezTo>
                    <a:cubicBezTo>
                      <a:pt x="84787" y="209837"/>
                      <a:pt x="83894" y="212879"/>
                      <a:pt x="84244" y="216501"/>
                    </a:cubicBezTo>
                    <a:close/>
                    <a:moveTo>
                      <a:pt x="84582" y="268004"/>
                    </a:moveTo>
                    <a:cubicBezTo>
                      <a:pt x="83809" y="273304"/>
                      <a:pt x="89677" y="274004"/>
                      <a:pt x="92152" y="276938"/>
                    </a:cubicBezTo>
                    <a:cubicBezTo>
                      <a:pt x="94204" y="279413"/>
                      <a:pt x="90812" y="281115"/>
                      <a:pt x="90812" y="283481"/>
                    </a:cubicBezTo>
                    <a:cubicBezTo>
                      <a:pt x="95085" y="289010"/>
                      <a:pt x="97584" y="295349"/>
                      <a:pt x="97584" y="302701"/>
                    </a:cubicBezTo>
                    <a:cubicBezTo>
                      <a:pt x="99287" y="295820"/>
                      <a:pt x="101870" y="289252"/>
                      <a:pt x="102800" y="282129"/>
                    </a:cubicBezTo>
                    <a:cubicBezTo>
                      <a:pt x="102353" y="277179"/>
                      <a:pt x="94433" y="278181"/>
                      <a:pt x="95677" y="272652"/>
                    </a:cubicBezTo>
                    <a:cubicBezTo>
                      <a:pt x="97922" y="267002"/>
                      <a:pt x="95230" y="261460"/>
                      <a:pt x="93745" y="256390"/>
                    </a:cubicBezTo>
                    <a:cubicBezTo>
                      <a:pt x="93299" y="255581"/>
                      <a:pt x="92285" y="253999"/>
                      <a:pt x="91391" y="254458"/>
                    </a:cubicBezTo>
                    <a:cubicBezTo>
                      <a:pt x="89315" y="259094"/>
                      <a:pt x="84244" y="262354"/>
                      <a:pt x="84582" y="268004"/>
                    </a:cubicBezTo>
                    <a:close/>
                    <a:moveTo>
                      <a:pt x="100071" y="241130"/>
                    </a:moveTo>
                    <a:lnTo>
                      <a:pt x="105939" y="252527"/>
                    </a:lnTo>
                    <a:cubicBezTo>
                      <a:pt x="108534" y="252213"/>
                      <a:pt x="110213" y="249714"/>
                      <a:pt x="112253" y="247915"/>
                    </a:cubicBezTo>
                    <a:cubicBezTo>
                      <a:pt x="113858" y="243158"/>
                      <a:pt x="109657" y="240116"/>
                      <a:pt x="108438" y="236277"/>
                    </a:cubicBezTo>
                    <a:cubicBezTo>
                      <a:pt x="107400" y="233548"/>
                      <a:pt x="108438" y="229938"/>
                      <a:pt x="106506" y="227560"/>
                    </a:cubicBezTo>
                    <a:cubicBezTo>
                      <a:pt x="105021" y="226667"/>
                      <a:pt x="103319" y="225206"/>
                      <a:pt x="101629" y="225628"/>
                    </a:cubicBezTo>
                    <a:lnTo>
                      <a:pt x="100071" y="241130"/>
                    </a:lnTo>
                    <a:close/>
                    <a:moveTo>
                      <a:pt x="107641" y="211081"/>
                    </a:moveTo>
                    <a:cubicBezTo>
                      <a:pt x="112265" y="213894"/>
                      <a:pt x="117565" y="217962"/>
                      <a:pt x="120040" y="222924"/>
                    </a:cubicBezTo>
                    <a:cubicBezTo>
                      <a:pt x="124024" y="234454"/>
                      <a:pt x="130326" y="244848"/>
                      <a:pt x="134962" y="256028"/>
                    </a:cubicBezTo>
                    <a:cubicBezTo>
                      <a:pt x="136664" y="263827"/>
                      <a:pt x="138028" y="270781"/>
                      <a:pt x="140153" y="278471"/>
                    </a:cubicBezTo>
                    <a:cubicBezTo>
                      <a:pt x="140974" y="280487"/>
                      <a:pt x="140503" y="284435"/>
                      <a:pt x="143666" y="284109"/>
                    </a:cubicBezTo>
                    <a:cubicBezTo>
                      <a:pt x="144584" y="275525"/>
                      <a:pt x="146286" y="267279"/>
                      <a:pt x="146383" y="258346"/>
                    </a:cubicBezTo>
                    <a:cubicBezTo>
                      <a:pt x="143558" y="254627"/>
                      <a:pt x="139827" y="253046"/>
                      <a:pt x="136338" y="250764"/>
                    </a:cubicBezTo>
                    <a:lnTo>
                      <a:pt x="136338" y="249991"/>
                    </a:lnTo>
                    <a:cubicBezTo>
                      <a:pt x="136785" y="248072"/>
                      <a:pt x="138366" y="245802"/>
                      <a:pt x="140745" y="246164"/>
                    </a:cubicBezTo>
                    <a:cubicBezTo>
                      <a:pt x="141759" y="245005"/>
                      <a:pt x="144801" y="243894"/>
                      <a:pt x="143461" y="241878"/>
                    </a:cubicBezTo>
                    <a:cubicBezTo>
                      <a:pt x="137569" y="235999"/>
                      <a:pt x="137920" y="225870"/>
                      <a:pt x="128539" y="224047"/>
                    </a:cubicBezTo>
                    <a:cubicBezTo>
                      <a:pt x="125267" y="222695"/>
                      <a:pt x="124458" y="219314"/>
                      <a:pt x="124157" y="216151"/>
                    </a:cubicBezTo>
                    <a:cubicBezTo>
                      <a:pt x="119738" y="212445"/>
                      <a:pt x="113158" y="211177"/>
                      <a:pt x="107641" y="211081"/>
                    </a:cubicBezTo>
                    <a:close/>
                    <a:moveTo>
                      <a:pt x="113038" y="272314"/>
                    </a:moveTo>
                    <a:cubicBezTo>
                      <a:pt x="118821" y="277614"/>
                      <a:pt x="116792" y="285304"/>
                      <a:pt x="116309" y="292427"/>
                    </a:cubicBezTo>
                    <a:cubicBezTo>
                      <a:pt x="115440" y="296713"/>
                      <a:pt x="120837" y="294226"/>
                      <a:pt x="122539" y="296484"/>
                    </a:cubicBezTo>
                    <a:cubicBezTo>
                      <a:pt x="126052" y="301687"/>
                      <a:pt x="124024" y="309257"/>
                      <a:pt x="122756" y="314907"/>
                    </a:cubicBezTo>
                    <a:cubicBezTo>
                      <a:pt x="125823" y="310259"/>
                      <a:pt x="129336" y="306202"/>
                      <a:pt x="131690" y="301119"/>
                    </a:cubicBezTo>
                    <a:cubicBezTo>
                      <a:pt x="131569" y="299200"/>
                      <a:pt x="134044" y="298294"/>
                      <a:pt x="133960" y="295928"/>
                    </a:cubicBezTo>
                    <a:cubicBezTo>
                      <a:pt x="134974" y="292644"/>
                      <a:pt x="131159" y="294117"/>
                      <a:pt x="129577" y="293767"/>
                    </a:cubicBezTo>
                    <a:cubicBezTo>
                      <a:pt x="128213" y="293417"/>
                      <a:pt x="126752" y="292512"/>
                      <a:pt x="127175" y="290713"/>
                    </a:cubicBezTo>
                    <a:cubicBezTo>
                      <a:pt x="130121" y="285063"/>
                      <a:pt x="127416" y="278278"/>
                      <a:pt x="126281" y="272640"/>
                    </a:cubicBezTo>
                    <a:cubicBezTo>
                      <a:pt x="124941" y="267992"/>
                      <a:pt x="126849" y="261798"/>
                      <a:pt x="124700" y="257742"/>
                    </a:cubicBezTo>
                    <a:cubicBezTo>
                      <a:pt x="121078" y="262704"/>
                      <a:pt x="110321" y="263839"/>
                      <a:pt x="113038" y="272314"/>
                    </a:cubicBezTo>
                    <a:close/>
                    <a:moveTo>
                      <a:pt x="123553" y="192090"/>
                    </a:moveTo>
                    <a:cubicBezTo>
                      <a:pt x="133622" y="202267"/>
                      <a:pt x="140974" y="212481"/>
                      <a:pt x="151803" y="222308"/>
                    </a:cubicBezTo>
                    <a:cubicBezTo>
                      <a:pt x="152045" y="217926"/>
                      <a:pt x="151477" y="213833"/>
                      <a:pt x="151236" y="209535"/>
                    </a:cubicBezTo>
                    <a:cubicBezTo>
                      <a:pt x="149630" y="206505"/>
                      <a:pt x="146709" y="204235"/>
                      <a:pt x="144234" y="201990"/>
                    </a:cubicBezTo>
                    <a:cubicBezTo>
                      <a:pt x="136217" y="201181"/>
                      <a:pt x="132040" y="190400"/>
                      <a:pt x="123553" y="192090"/>
                    </a:cubicBezTo>
                    <a:close/>
                    <a:moveTo>
                      <a:pt x="149896" y="245947"/>
                    </a:moveTo>
                    <a:cubicBezTo>
                      <a:pt x="150113" y="246949"/>
                      <a:pt x="150560" y="247842"/>
                      <a:pt x="151007" y="248880"/>
                    </a:cubicBezTo>
                    <a:cubicBezTo>
                      <a:pt x="155413" y="256112"/>
                      <a:pt x="159590" y="263561"/>
                      <a:pt x="162657" y="271348"/>
                    </a:cubicBezTo>
                    <a:cubicBezTo>
                      <a:pt x="161763" y="263006"/>
                      <a:pt x="167401" y="252599"/>
                      <a:pt x="159940" y="246164"/>
                    </a:cubicBezTo>
                    <a:cubicBezTo>
                      <a:pt x="158926" y="243448"/>
                      <a:pt x="155534" y="244353"/>
                      <a:pt x="153385" y="244583"/>
                    </a:cubicBezTo>
                    <a:lnTo>
                      <a:pt x="149896" y="245947"/>
                    </a:lnTo>
                    <a:close/>
                    <a:moveTo>
                      <a:pt x="177011" y="328476"/>
                    </a:moveTo>
                    <a:cubicBezTo>
                      <a:pt x="180174" y="329925"/>
                      <a:pt x="184231" y="327317"/>
                      <a:pt x="187297" y="325531"/>
                    </a:cubicBezTo>
                    <a:cubicBezTo>
                      <a:pt x="190122" y="324842"/>
                      <a:pt x="192489" y="326436"/>
                      <a:pt x="194625" y="327897"/>
                    </a:cubicBezTo>
                    <a:cubicBezTo>
                      <a:pt x="195519" y="329708"/>
                      <a:pt x="194625" y="331386"/>
                      <a:pt x="194952" y="333088"/>
                    </a:cubicBezTo>
                    <a:cubicBezTo>
                      <a:pt x="201736" y="335020"/>
                      <a:pt x="208413" y="337495"/>
                      <a:pt x="214401" y="341443"/>
                    </a:cubicBezTo>
                    <a:lnTo>
                      <a:pt x="216308" y="339535"/>
                    </a:lnTo>
                    <a:cubicBezTo>
                      <a:pt x="216755" y="334682"/>
                      <a:pt x="212940" y="331193"/>
                      <a:pt x="209306" y="328476"/>
                    </a:cubicBezTo>
                    <a:cubicBezTo>
                      <a:pt x="206928" y="327100"/>
                      <a:pt x="203415" y="327897"/>
                      <a:pt x="201736" y="325736"/>
                    </a:cubicBezTo>
                    <a:cubicBezTo>
                      <a:pt x="202871" y="323949"/>
                      <a:pt x="202871" y="321233"/>
                      <a:pt x="202750" y="319192"/>
                    </a:cubicBezTo>
                    <a:cubicBezTo>
                      <a:pt x="198996" y="319192"/>
                      <a:pt x="196642" y="318058"/>
                      <a:pt x="193599" y="316259"/>
                    </a:cubicBezTo>
                    <a:cubicBezTo>
                      <a:pt x="191692" y="315703"/>
                      <a:pt x="189990" y="314122"/>
                      <a:pt x="188384" y="316259"/>
                    </a:cubicBezTo>
                    <a:cubicBezTo>
                      <a:pt x="182758" y="320098"/>
                      <a:pt x="182408" y="325736"/>
                      <a:pt x="177011" y="328476"/>
                    </a:cubicBezTo>
                    <a:close/>
                    <a:moveTo>
                      <a:pt x="184931" y="186283"/>
                    </a:moveTo>
                    <a:cubicBezTo>
                      <a:pt x="187732" y="185510"/>
                      <a:pt x="190690" y="184689"/>
                      <a:pt x="193044" y="182673"/>
                    </a:cubicBezTo>
                    <a:cubicBezTo>
                      <a:pt x="200614" y="175792"/>
                      <a:pt x="211576" y="180404"/>
                      <a:pt x="220377" y="180295"/>
                    </a:cubicBezTo>
                    <a:cubicBezTo>
                      <a:pt x="218566" y="177215"/>
                      <a:pt x="216489" y="174302"/>
                      <a:pt x="214171" y="171591"/>
                    </a:cubicBezTo>
                    <a:cubicBezTo>
                      <a:pt x="211008" y="170335"/>
                      <a:pt x="208063" y="168874"/>
                      <a:pt x="204453" y="168874"/>
                    </a:cubicBezTo>
                    <a:cubicBezTo>
                      <a:pt x="196762" y="164371"/>
                      <a:pt x="191583" y="171929"/>
                      <a:pt x="185704" y="175647"/>
                    </a:cubicBezTo>
                    <a:cubicBezTo>
                      <a:pt x="184110" y="178726"/>
                      <a:pt x="183325" y="183229"/>
                      <a:pt x="184931" y="186283"/>
                    </a:cubicBezTo>
                    <a:close/>
                    <a:moveTo>
                      <a:pt x="185124" y="209535"/>
                    </a:moveTo>
                    <a:cubicBezTo>
                      <a:pt x="185124" y="209221"/>
                      <a:pt x="185124" y="208871"/>
                      <a:pt x="185474" y="208763"/>
                    </a:cubicBezTo>
                    <a:cubicBezTo>
                      <a:pt x="186488" y="209680"/>
                      <a:pt x="185354" y="211817"/>
                      <a:pt x="187056" y="212264"/>
                    </a:cubicBezTo>
                    <a:cubicBezTo>
                      <a:pt x="190002" y="210803"/>
                      <a:pt x="192718" y="208763"/>
                      <a:pt x="195422" y="206855"/>
                    </a:cubicBezTo>
                    <a:cubicBezTo>
                      <a:pt x="202992" y="206855"/>
                      <a:pt x="207519" y="199515"/>
                      <a:pt x="214944" y="199515"/>
                    </a:cubicBezTo>
                    <a:cubicBezTo>
                      <a:pt x="227367" y="201772"/>
                      <a:pt x="239705" y="204247"/>
                      <a:pt x="250547" y="210356"/>
                    </a:cubicBezTo>
                    <a:cubicBezTo>
                      <a:pt x="249774" y="203004"/>
                      <a:pt x="243424" y="196352"/>
                      <a:pt x="236989" y="193044"/>
                    </a:cubicBezTo>
                    <a:cubicBezTo>
                      <a:pt x="233379" y="191812"/>
                      <a:pt x="230554" y="193744"/>
                      <a:pt x="227958" y="195772"/>
                    </a:cubicBezTo>
                    <a:cubicBezTo>
                      <a:pt x="220365" y="200529"/>
                      <a:pt x="224349" y="188879"/>
                      <a:pt x="219025" y="188649"/>
                    </a:cubicBezTo>
                    <a:cubicBezTo>
                      <a:pt x="212119" y="190810"/>
                      <a:pt x="205020" y="193165"/>
                      <a:pt x="197330" y="192501"/>
                    </a:cubicBezTo>
                    <a:cubicBezTo>
                      <a:pt x="192827" y="194179"/>
                      <a:pt x="189639" y="198344"/>
                      <a:pt x="184569" y="197921"/>
                    </a:cubicBezTo>
                    <a:cubicBezTo>
                      <a:pt x="184340" y="201640"/>
                      <a:pt x="183772" y="206167"/>
                      <a:pt x="185124" y="209535"/>
                    </a:cubicBezTo>
                    <a:close/>
                    <a:moveTo>
                      <a:pt x="190328" y="234755"/>
                    </a:moveTo>
                    <a:cubicBezTo>
                      <a:pt x="192706" y="237230"/>
                      <a:pt x="196642" y="236772"/>
                      <a:pt x="200046" y="237230"/>
                    </a:cubicBezTo>
                    <a:lnTo>
                      <a:pt x="209873" y="233403"/>
                    </a:lnTo>
                    <a:cubicBezTo>
                      <a:pt x="209994" y="231592"/>
                      <a:pt x="206928" y="231133"/>
                      <a:pt x="207592" y="229117"/>
                    </a:cubicBezTo>
                    <a:cubicBezTo>
                      <a:pt x="210332" y="226063"/>
                      <a:pt x="214051" y="228200"/>
                      <a:pt x="217419" y="226944"/>
                    </a:cubicBezTo>
                    <a:cubicBezTo>
                      <a:pt x="222188" y="226280"/>
                      <a:pt x="227041" y="221536"/>
                      <a:pt x="231774" y="225049"/>
                    </a:cubicBezTo>
                    <a:cubicBezTo>
                      <a:pt x="231653" y="225604"/>
                      <a:pt x="232015" y="226401"/>
                      <a:pt x="231556" y="226944"/>
                    </a:cubicBezTo>
                    <a:cubicBezTo>
                      <a:pt x="230071" y="230469"/>
                      <a:pt x="232570" y="232594"/>
                      <a:pt x="235287" y="233959"/>
                    </a:cubicBezTo>
                    <a:cubicBezTo>
                      <a:pt x="240828" y="234985"/>
                      <a:pt x="246019" y="240067"/>
                      <a:pt x="251561" y="237786"/>
                    </a:cubicBezTo>
                    <a:cubicBezTo>
                      <a:pt x="250993" y="233162"/>
                      <a:pt x="249774" y="228888"/>
                      <a:pt x="248615" y="224457"/>
                    </a:cubicBezTo>
                    <a:cubicBezTo>
                      <a:pt x="243991" y="223660"/>
                      <a:pt x="240719" y="219821"/>
                      <a:pt x="236422" y="218228"/>
                    </a:cubicBezTo>
                    <a:cubicBezTo>
                      <a:pt x="234490" y="220039"/>
                      <a:pt x="232015" y="221403"/>
                      <a:pt x="229649" y="221173"/>
                    </a:cubicBezTo>
                    <a:cubicBezTo>
                      <a:pt x="220944" y="219145"/>
                      <a:pt x="210525" y="213737"/>
                      <a:pt x="201736" y="219266"/>
                    </a:cubicBezTo>
                    <a:cubicBezTo>
                      <a:pt x="198573" y="223093"/>
                      <a:pt x="192923" y="221982"/>
                      <a:pt x="188625" y="223648"/>
                    </a:cubicBezTo>
                    <a:cubicBezTo>
                      <a:pt x="188867" y="227524"/>
                      <a:pt x="189313" y="231242"/>
                      <a:pt x="190328" y="234755"/>
                    </a:cubicBezTo>
                    <a:close/>
                    <a:moveTo>
                      <a:pt x="194058" y="301904"/>
                    </a:moveTo>
                    <a:cubicBezTo>
                      <a:pt x="193370" y="303824"/>
                      <a:pt x="191462" y="307011"/>
                      <a:pt x="194952" y="307904"/>
                    </a:cubicBezTo>
                    <a:cubicBezTo>
                      <a:pt x="202195" y="308134"/>
                      <a:pt x="211455" y="304403"/>
                      <a:pt x="217117" y="310041"/>
                    </a:cubicBezTo>
                    <a:cubicBezTo>
                      <a:pt x="219025" y="311526"/>
                      <a:pt x="218131" y="314556"/>
                      <a:pt x="218011" y="316488"/>
                    </a:cubicBezTo>
                    <a:lnTo>
                      <a:pt x="227488" y="324408"/>
                    </a:lnTo>
                    <a:cubicBezTo>
                      <a:pt x="228405" y="319651"/>
                      <a:pt x="230083" y="315353"/>
                      <a:pt x="230204" y="310259"/>
                    </a:cubicBezTo>
                    <a:cubicBezTo>
                      <a:pt x="229504" y="306516"/>
                      <a:pt x="227463" y="303148"/>
                      <a:pt x="224469" y="300781"/>
                    </a:cubicBezTo>
                    <a:cubicBezTo>
                      <a:pt x="218240" y="300781"/>
                      <a:pt x="214618" y="293489"/>
                      <a:pt x="207942" y="294419"/>
                    </a:cubicBezTo>
                    <a:cubicBezTo>
                      <a:pt x="204453" y="293622"/>
                      <a:pt x="201410" y="296713"/>
                      <a:pt x="197897" y="296713"/>
                    </a:cubicBezTo>
                    <a:cubicBezTo>
                      <a:pt x="196316" y="298294"/>
                      <a:pt x="195422" y="300226"/>
                      <a:pt x="194058" y="301904"/>
                    </a:cubicBezTo>
                    <a:close/>
                    <a:moveTo>
                      <a:pt x="196775" y="248651"/>
                    </a:moveTo>
                    <a:cubicBezTo>
                      <a:pt x="198235" y="251693"/>
                      <a:pt x="199937" y="256667"/>
                      <a:pt x="202763" y="257006"/>
                    </a:cubicBezTo>
                    <a:cubicBezTo>
                      <a:pt x="209439" y="254072"/>
                      <a:pt x="219121" y="252249"/>
                      <a:pt x="226606" y="255424"/>
                    </a:cubicBezTo>
                    <a:cubicBezTo>
                      <a:pt x="229081" y="255883"/>
                      <a:pt x="229081" y="258696"/>
                      <a:pt x="228538" y="260519"/>
                    </a:cubicBezTo>
                    <a:cubicBezTo>
                      <a:pt x="232353" y="262776"/>
                      <a:pt x="237001" y="264563"/>
                      <a:pt x="241057" y="267062"/>
                    </a:cubicBezTo>
                    <a:lnTo>
                      <a:pt x="239947" y="260289"/>
                    </a:lnTo>
                    <a:cubicBezTo>
                      <a:pt x="239705" y="252937"/>
                      <a:pt x="230446" y="252249"/>
                      <a:pt x="229878" y="245005"/>
                    </a:cubicBezTo>
                    <a:cubicBezTo>
                      <a:pt x="222308" y="242530"/>
                      <a:pt x="213821" y="241746"/>
                      <a:pt x="205829" y="243665"/>
                    </a:cubicBezTo>
                    <a:cubicBezTo>
                      <a:pt x="203209" y="246043"/>
                      <a:pt x="199491" y="245705"/>
                      <a:pt x="196328" y="246393"/>
                    </a:cubicBezTo>
                    <a:cubicBezTo>
                      <a:pt x="196110" y="247299"/>
                      <a:pt x="196654" y="247842"/>
                      <a:pt x="196775" y="248651"/>
                    </a:cubicBezTo>
                    <a:close/>
                    <a:moveTo>
                      <a:pt x="198706" y="285256"/>
                    </a:moveTo>
                    <a:cubicBezTo>
                      <a:pt x="203113" y="284012"/>
                      <a:pt x="205901" y="279147"/>
                      <a:pt x="210658" y="278712"/>
                    </a:cubicBezTo>
                    <a:cubicBezTo>
                      <a:pt x="217902" y="278833"/>
                      <a:pt x="224361" y="281743"/>
                      <a:pt x="228864" y="287972"/>
                    </a:cubicBezTo>
                    <a:cubicBezTo>
                      <a:pt x="231580" y="289783"/>
                      <a:pt x="231013" y="294419"/>
                      <a:pt x="234502" y="294419"/>
                    </a:cubicBezTo>
                    <a:cubicBezTo>
                      <a:pt x="233488" y="288866"/>
                      <a:pt x="235299" y="283795"/>
                      <a:pt x="235093" y="278133"/>
                    </a:cubicBezTo>
                    <a:cubicBezTo>
                      <a:pt x="230325" y="270237"/>
                      <a:pt x="218590" y="276322"/>
                      <a:pt x="214183" y="267062"/>
                    </a:cubicBezTo>
                    <a:lnTo>
                      <a:pt x="205841" y="267617"/>
                    </a:lnTo>
                    <a:cubicBezTo>
                      <a:pt x="199853" y="269090"/>
                      <a:pt x="201435" y="276117"/>
                      <a:pt x="200626" y="280849"/>
                    </a:cubicBezTo>
                    <a:cubicBezTo>
                      <a:pt x="199926" y="282322"/>
                      <a:pt x="198585" y="283445"/>
                      <a:pt x="198706" y="285256"/>
                    </a:cubicBezTo>
                    <a:close/>
                    <a:moveTo>
                      <a:pt x="240152" y="334682"/>
                    </a:moveTo>
                    <a:cubicBezTo>
                      <a:pt x="243665" y="341672"/>
                      <a:pt x="251356" y="346996"/>
                      <a:pt x="252128" y="355037"/>
                    </a:cubicBezTo>
                    <a:cubicBezTo>
                      <a:pt x="253939" y="352875"/>
                      <a:pt x="255195" y="350389"/>
                      <a:pt x="256414" y="348022"/>
                    </a:cubicBezTo>
                    <a:cubicBezTo>
                      <a:pt x="256293" y="345753"/>
                      <a:pt x="253698" y="345753"/>
                      <a:pt x="252659" y="343966"/>
                    </a:cubicBezTo>
                    <a:cubicBezTo>
                      <a:pt x="251669" y="341020"/>
                      <a:pt x="253251" y="338424"/>
                      <a:pt x="253698" y="335805"/>
                    </a:cubicBezTo>
                    <a:cubicBezTo>
                      <a:pt x="252237" y="331627"/>
                      <a:pt x="248724" y="327668"/>
                      <a:pt x="244788" y="325193"/>
                    </a:cubicBezTo>
                    <a:lnTo>
                      <a:pt x="240152" y="334682"/>
                    </a:lnTo>
                    <a:close/>
                    <a:moveTo>
                      <a:pt x="254072" y="316826"/>
                    </a:moveTo>
                    <a:lnTo>
                      <a:pt x="262209" y="327897"/>
                    </a:lnTo>
                    <a:cubicBezTo>
                      <a:pt x="265698" y="322355"/>
                      <a:pt x="265698" y="314231"/>
                      <a:pt x="264334" y="307542"/>
                    </a:cubicBezTo>
                    <a:cubicBezTo>
                      <a:pt x="263561" y="306299"/>
                      <a:pt x="262088" y="304283"/>
                      <a:pt x="260048" y="305176"/>
                    </a:cubicBezTo>
                    <a:cubicBezTo>
                      <a:pt x="256969" y="308351"/>
                      <a:pt x="256547" y="313204"/>
                      <a:pt x="254072" y="316826"/>
                    </a:cubicBezTo>
                    <a:close/>
                    <a:moveTo>
                      <a:pt x="220956" y="7558"/>
                    </a:moveTo>
                    <a:cubicBezTo>
                      <a:pt x="223878" y="9030"/>
                      <a:pt x="226715" y="10383"/>
                      <a:pt x="230204" y="10612"/>
                    </a:cubicBezTo>
                    <a:cubicBezTo>
                      <a:pt x="232582" y="9368"/>
                      <a:pt x="235649" y="8475"/>
                      <a:pt x="238570" y="9260"/>
                    </a:cubicBezTo>
                    <a:cubicBezTo>
                      <a:pt x="242772" y="11976"/>
                      <a:pt x="247842" y="8692"/>
                      <a:pt x="252671" y="8910"/>
                    </a:cubicBezTo>
                    <a:cubicBezTo>
                      <a:pt x="248398" y="4853"/>
                      <a:pt x="243544" y="2366"/>
                      <a:pt x="238570" y="0"/>
                    </a:cubicBezTo>
                    <a:cubicBezTo>
                      <a:pt x="232256" y="1340"/>
                      <a:pt x="227186" y="5843"/>
                      <a:pt x="220956" y="7558"/>
                    </a:cubicBezTo>
                    <a:close/>
                    <a:moveTo>
                      <a:pt x="265131" y="18182"/>
                    </a:moveTo>
                    <a:cubicBezTo>
                      <a:pt x="271119" y="18737"/>
                      <a:pt x="275392" y="24037"/>
                      <a:pt x="279473" y="28480"/>
                    </a:cubicBezTo>
                    <a:cubicBezTo>
                      <a:pt x="284568" y="29264"/>
                      <a:pt x="288407" y="32874"/>
                      <a:pt x="291449" y="36605"/>
                    </a:cubicBezTo>
                    <a:lnTo>
                      <a:pt x="289542" y="30604"/>
                    </a:lnTo>
                    <a:cubicBezTo>
                      <a:pt x="288178" y="24604"/>
                      <a:pt x="284447" y="19968"/>
                      <a:pt x="280632" y="15248"/>
                    </a:cubicBezTo>
                    <a:cubicBezTo>
                      <a:pt x="275199" y="15598"/>
                      <a:pt x="269863" y="16033"/>
                      <a:pt x="265131" y="181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B8CFDF8-3ECB-47EB-BB95-B37A5004A3F4}"/>
                  </a:ext>
                </a:extLst>
              </p:cNvPr>
              <p:cNvSpPr/>
              <p:nvPr/>
            </p:nvSpPr>
            <p:spPr>
              <a:xfrm>
                <a:off x="8757402" y="1391383"/>
                <a:ext cx="162252" cy="139996"/>
              </a:xfrm>
              <a:custGeom>
                <a:avLst/>
                <a:gdLst>
                  <a:gd name="connsiteX0" fmla="*/ 15683 w 162252"/>
                  <a:gd name="connsiteY0" fmla="*/ 0 h 139996"/>
                  <a:gd name="connsiteX1" fmla="*/ 18954 w 162252"/>
                  <a:gd name="connsiteY1" fmla="*/ 338 h 139996"/>
                  <a:gd name="connsiteX2" fmla="*/ 42798 w 162252"/>
                  <a:gd name="connsiteY2" fmla="*/ 19763 h 139996"/>
                  <a:gd name="connsiteX3" fmla="*/ 18182 w 162252"/>
                  <a:gd name="connsiteY3" fmla="*/ 35240 h 139996"/>
                  <a:gd name="connsiteX4" fmla="*/ 0 w 162252"/>
                  <a:gd name="connsiteY4" fmla="*/ 23047 h 139996"/>
                  <a:gd name="connsiteX5" fmla="*/ 15683 w 162252"/>
                  <a:gd name="connsiteY5" fmla="*/ 0 h 139996"/>
                  <a:gd name="connsiteX6" fmla="*/ 24170 w 162252"/>
                  <a:gd name="connsiteY6" fmla="*/ 57309 h 139996"/>
                  <a:gd name="connsiteX7" fmla="*/ 55016 w 162252"/>
                  <a:gd name="connsiteY7" fmla="*/ 56959 h 139996"/>
                  <a:gd name="connsiteX8" fmla="*/ 61571 w 162252"/>
                  <a:gd name="connsiteY8" fmla="*/ 62947 h 139996"/>
                  <a:gd name="connsiteX9" fmla="*/ 56923 w 162252"/>
                  <a:gd name="connsiteY9" fmla="*/ 99323 h 139996"/>
                  <a:gd name="connsiteX10" fmla="*/ 46637 w 162252"/>
                  <a:gd name="connsiteY10" fmla="*/ 110164 h 139996"/>
                  <a:gd name="connsiteX11" fmla="*/ 34661 w 162252"/>
                  <a:gd name="connsiteY11" fmla="*/ 115802 h 139996"/>
                  <a:gd name="connsiteX12" fmla="*/ 36363 w 162252"/>
                  <a:gd name="connsiteY12" fmla="*/ 103053 h 139996"/>
                  <a:gd name="connsiteX13" fmla="*/ 51261 w 162252"/>
                  <a:gd name="connsiteY13" fmla="*/ 88469 h 139996"/>
                  <a:gd name="connsiteX14" fmla="*/ 51503 w 162252"/>
                  <a:gd name="connsiteY14" fmla="*/ 72654 h 139996"/>
                  <a:gd name="connsiteX15" fmla="*/ 47446 w 162252"/>
                  <a:gd name="connsiteY15" fmla="*/ 73777 h 139996"/>
                  <a:gd name="connsiteX16" fmla="*/ 36955 w 162252"/>
                  <a:gd name="connsiteY16" fmla="*/ 72992 h 139996"/>
                  <a:gd name="connsiteX17" fmla="*/ 30943 w 162252"/>
                  <a:gd name="connsiteY17" fmla="*/ 65072 h 139996"/>
                  <a:gd name="connsiteX18" fmla="*/ 22480 w 162252"/>
                  <a:gd name="connsiteY18" fmla="*/ 57732 h 139996"/>
                  <a:gd name="connsiteX19" fmla="*/ 24170 w 162252"/>
                  <a:gd name="connsiteY19" fmla="*/ 57309 h 139996"/>
                  <a:gd name="connsiteX20" fmla="*/ 36593 w 162252"/>
                  <a:gd name="connsiteY20" fmla="*/ 130966 h 139996"/>
                  <a:gd name="connsiteX21" fmla="*/ 50718 w 162252"/>
                  <a:gd name="connsiteY21" fmla="*/ 131859 h 139996"/>
                  <a:gd name="connsiteX22" fmla="*/ 45526 w 162252"/>
                  <a:gd name="connsiteY22" fmla="*/ 134575 h 139996"/>
                  <a:gd name="connsiteX23" fmla="*/ 37933 w 162252"/>
                  <a:gd name="connsiteY23" fmla="*/ 138089 h 139996"/>
                  <a:gd name="connsiteX24" fmla="*/ 36593 w 162252"/>
                  <a:gd name="connsiteY24" fmla="*/ 130966 h 139996"/>
                  <a:gd name="connsiteX25" fmla="*/ 56356 w 162252"/>
                  <a:gd name="connsiteY25" fmla="*/ 36617 h 139996"/>
                  <a:gd name="connsiteX26" fmla="*/ 71616 w 162252"/>
                  <a:gd name="connsiteY26" fmla="*/ 33345 h 139996"/>
                  <a:gd name="connsiteX27" fmla="*/ 62139 w 162252"/>
                  <a:gd name="connsiteY27" fmla="*/ 46432 h 139996"/>
                  <a:gd name="connsiteX28" fmla="*/ 46649 w 162252"/>
                  <a:gd name="connsiteY28" fmla="*/ 46118 h 139996"/>
                  <a:gd name="connsiteX29" fmla="*/ 56356 w 162252"/>
                  <a:gd name="connsiteY29" fmla="*/ 36617 h 139996"/>
                  <a:gd name="connsiteX30" fmla="*/ 101677 w 162252"/>
                  <a:gd name="connsiteY30" fmla="*/ 32898 h 139996"/>
                  <a:gd name="connsiteX31" fmla="*/ 113629 w 162252"/>
                  <a:gd name="connsiteY31" fmla="*/ 40468 h 139996"/>
                  <a:gd name="connsiteX32" fmla="*/ 115561 w 162252"/>
                  <a:gd name="connsiteY32" fmla="*/ 45092 h 139996"/>
                  <a:gd name="connsiteX33" fmla="*/ 103343 w 162252"/>
                  <a:gd name="connsiteY33" fmla="*/ 46673 h 139996"/>
                  <a:gd name="connsiteX34" fmla="*/ 93516 w 162252"/>
                  <a:gd name="connsiteY34" fmla="*/ 35603 h 139996"/>
                  <a:gd name="connsiteX35" fmla="*/ 93298 w 162252"/>
                  <a:gd name="connsiteY35" fmla="*/ 33116 h 139996"/>
                  <a:gd name="connsiteX36" fmla="*/ 101677 w 162252"/>
                  <a:gd name="connsiteY36" fmla="*/ 32898 h 139996"/>
                  <a:gd name="connsiteX37" fmla="*/ 97596 w 162252"/>
                  <a:gd name="connsiteY37" fmla="*/ 63177 h 139996"/>
                  <a:gd name="connsiteX38" fmla="*/ 108800 w 162252"/>
                  <a:gd name="connsiteY38" fmla="*/ 58082 h 139996"/>
                  <a:gd name="connsiteX39" fmla="*/ 138064 w 162252"/>
                  <a:gd name="connsiteY39" fmla="*/ 58650 h 139996"/>
                  <a:gd name="connsiteX40" fmla="*/ 136930 w 162252"/>
                  <a:gd name="connsiteY40" fmla="*/ 62151 h 139996"/>
                  <a:gd name="connsiteX41" fmla="*/ 130942 w 162252"/>
                  <a:gd name="connsiteY41" fmla="*/ 65893 h 139996"/>
                  <a:gd name="connsiteX42" fmla="*/ 124712 w 162252"/>
                  <a:gd name="connsiteY42" fmla="*/ 72437 h 139996"/>
                  <a:gd name="connsiteX43" fmla="*/ 109573 w 162252"/>
                  <a:gd name="connsiteY43" fmla="*/ 74030 h 139996"/>
                  <a:gd name="connsiteX44" fmla="*/ 105166 w 162252"/>
                  <a:gd name="connsiteY44" fmla="*/ 69165 h 139996"/>
                  <a:gd name="connsiteX45" fmla="*/ 103802 w 162252"/>
                  <a:gd name="connsiteY45" fmla="*/ 70517 h 139996"/>
                  <a:gd name="connsiteX46" fmla="*/ 106301 w 162252"/>
                  <a:gd name="connsiteY46" fmla="*/ 90292 h 139996"/>
                  <a:gd name="connsiteX47" fmla="*/ 113303 w 162252"/>
                  <a:gd name="connsiteY47" fmla="*/ 94928 h 139996"/>
                  <a:gd name="connsiteX48" fmla="*/ 130942 w 162252"/>
                  <a:gd name="connsiteY48" fmla="*/ 108269 h 139996"/>
                  <a:gd name="connsiteX49" fmla="*/ 124507 w 162252"/>
                  <a:gd name="connsiteY49" fmla="*/ 118325 h 139996"/>
                  <a:gd name="connsiteX50" fmla="*/ 110152 w 162252"/>
                  <a:gd name="connsiteY50" fmla="*/ 109621 h 139996"/>
                  <a:gd name="connsiteX51" fmla="*/ 99311 w 162252"/>
                  <a:gd name="connsiteY51" fmla="*/ 96848 h 139996"/>
                  <a:gd name="connsiteX52" fmla="*/ 96268 w 162252"/>
                  <a:gd name="connsiteY52" fmla="*/ 63732 h 139996"/>
                  <a:gd name="connsiteX53" fmla="*/ 97596 w 162252"/>
                  <a:gd name="connsiteY53" fmla="*/ 63177 h 139996"/>
                  <a:gd name="connsiteX54" fmla="*/ 108233 w 162252"/>
                  <a:gd name="connsiteY54" fmla="*/ 132873 h 139996"/>
                  <a:gd name="connsiteX55" fmla="*/ 121790 w 162252"/>
                  <a:gd name="connsiteY55" fmla="*/ 132873 h 139996"/>
                  <a:gd name="connsiteX56" fmla="*/ 120088 w 162252"/>
                  <a:gd name="connsiteY56" fmla="*/ 139996 h 139996"/>
                  <a:gd name="connsiteX57" fmla="*/ 106506 w 162252"/>
                  <a:gd name="connsiteY57" fmla="*/ 134225 h 139996"/>
                  <a:gd name="connsiteX58" fmla="*/ 108233 w 162252"/>
                  <a:gd name="connsiteY58" fmla="*/ 132873 h 139996"/>
                  <a:gd name="connsiteX59" fmla="*/ 132632 w 162252"/>
                  <a:gd name="connsiteY59" fmla="*/ 4877 h 139996"/>
                  <a:gd name="connsiteX60" fmla="*/ 142676 w 162252"/>
                  <a:gd name="connsiteY60" fmla="*/ 1702 h 139996"/>
                  <a:gd name="connsiteX61" fmla="*/ 159156 w 162252"/>
                  <a:gd name="connsiteY61" fmla="*/ 11650 h 139996"/>
                  <a:gd name="connsiteX62" fmla="*/ 160761 w 162252"/>
                  <a:gd name="connsiteY62" fmla="*/ 38307 h 139996"/>
                  <a:gd name="connsiteX63" fmla="*/ 148568 w 162252"/>
                  <a:gd name="connsiteY63" fmla="*/ 43728 h 139996"/>
                  <a:gd name="connsiteX64" fmla="*/ 148097 w 162252"/>
                  <a:gd name="connsiteY64" fmla="*/ 43728 h 139996"/>
                  <a:gd name="connsiteX65" fmla="*/ 123927 w 162252"/>
                  <a:gd name="connsiteY65" fmla="*/ 18761 h 139996"/>
                  <a:gd name="connsiteX66" fmla="*/ 132632 w 162252"/>
                  <a:gd name="connsiteY66" fmla="*/ 4877 h 13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2252" h="139996">
                    <a:moveTo>
                      <a:pt x="15683" y="0"/>
                    </a:moveTo>
                    <a:lnTo>
                      <a:pt x="18954" y="338"/>
                    </a:lnTo>
                    <a:cubicBezTo>
                      <a:pt x="27767" y="4745"/>
                      <a:pt x="42013" y="7002"/>
                      <a:pt x="42798" y="19763"/>
                    </a:cubicBezTo>
                    <a:cubicBezTo>
                      <a:pt x="33888" y="23276"/>
                      <a:pt x="25305" y="28033"/>
                      <a:pt x="18182" y="35240"/>
                    </a:cubicBezTo>
                    <a:cubicBezTo>
                      <a:pt x="12761" y="29711"/>
                      <a:pt x="1799" y="32753"/>
                      <a:pt x="0" y="23047"/>
                    </a:cubicBezTo>
                    <a:cubicBezTo>
                      <a:pt x="1702" y="13896"/>
                      <a:pt x="4950" y="2390"/>
                      <a:pt x="15683" y="0"/>
                    </a:cubicBezTo>
                    <a:close/>
                    <a:moveTo>
                      <a:pt x="24170" y="57309"/>
                    </a:moveTo>
                    <a:cubicBezTo>
                      <a:pt x="34432" y="56416"/>
                      <a:pt x="44380" y="57853"/>
                      <a:pt x="55016" y="56959"/>
                    </a:cubicBezTo>
                    <a:cubicBezTo>
                      <a:pt x="57611" y="58082"/>
                      <a:pt x="60316" y="60364"/>
                      <a:pt x="61571" y="62947"/>
                    </a:cubicBezTo>
                    <a:cubicBezTo>
                      <a:pt x="61221" y="75153"/>
                      <a:pt x="57491" y="86791"/>
                      <a:pt x="56923" y="99323"/>
                    </a:cubicBezTo>
                    <a:cubicBezTo>
                      <a:pt x="52299" y="101254"/>
                      <a:pt x="47772" y="105094"/>
                      <a:pt x="46637" y="110164"/>
                    </a:cubicBezTo>
                    <a:cubicBezTo>
                      <a:pt x="42460" y="111408"/>
                      <a:pt x="38717" y="113907"/>
                      <a:pt x="34661" y="115802"/>
                    </a:cubicBezTo>
                    <a:cubicBezTo>
                      <a:pt x="32850" y="111963"/>
                      <a:pt x="33200" y="106204"/>
                      <a:pt x="36363" y="103053"/>
                    </a:cubicBezTo>
                    <a:cubicBezTo>
                      <a:pt x="40770" y="96824"/>
                      <a:pt x="52191" y="98297"/>
                      <a:pt x="51261" y="88469"/>
                    </a:cubicBezTo>
                    <a:cubicBezTo>
                      <a:pt x="54207" y="83713"/>
                      <a:pt x="51382" y="77616"/>
                      <a:pt x="51503" y="72654"/>
                    </a:cubicBezTo>
                    <a:cubicBezTo>
                      <a:pt x="50368" y="68924"/>
                      <a:pt x="49257" y="73897"/>
                      <a:pt x="47446" y="73777"/>
                    </a:cubicBezTo>
                    <a:cubicBezTo>
                      <a:pt x="43836" y="74549"/>
                      <a:pt x="40094" y="74779"/>
                      <a:pt x="36955" y="72992"/>
                    </a:cubicBezTo>
                    <a:cubicBezTo>
                      <a:pt x="34552" y="70481"/>
                      <a:pt x="31607" y="68465"/>
                      <a:pt x="30943" y="65072"/>
                    </a:cubicBezTo>
                    <a:cubicBezTo>
                      <a:pt x="27779" y="63491"/>
                      <a:pt x="24061" y="61004"/>
                      <a:pt x="22480" y="57732"/>
                    </a:cubicBezTo>
                    <a:lnTo>
                      <a:pt x="24170" y="57309"/>
                    </a:lnTo>
                    <a:close/>
                    <a:moveTo>
                      <a:pt x="36593" y="130966"/>
                    </a:moveTo>
                    <a:cubicBezTo>
                      <a:pt x="41422" y="131642"/>
                      <a:pt x="46516" y="129505"/>
                      <a:pt x="50718" y="131859"/>
                    </a:cubicBezTo>
                    <a:cubicBezTo>
                      <a:pt x="49800" y="133453"/>
                      <a:pt x="47446" y="134117"/>
                      <a:pt x="45526" y="134575"/>
                    </a:cubicBezTo>
                    <a:lnTo>
                      <a:pt x="37933" y="138089"/>
                    </a:lnTo>
                    <a:cubicBezTo>
                      <a:pt x="35108" y="137400"/>
                      <a:pt x="36713" y="132873"/>
                      <a:pt x="36593" y="130966"/>
                    </a:cubicBezTo>
                    <a:close/>
                    <a:moveTo>
                      <a:pt x="56356" y="36617"/>
                    </a:moveTo>
                    <a:cubicBezTo>
                      <a:pt x="61209" y="35035"/>
                      <a:pt x="66424" y="31776"/>
                      <a:pt x="71616" y="33345"/>
                    </a:cubicBezTo>
                    <a:cubicBezTo>
                      <a:pt x="67885" y="37076"/>
                      <a:pt x="64964" y="41941"/>
                      <a:pt x="62139" y="46432"/>
                    </a:cubicBezTo>
                    <a:lnTo>
                      <a:pt x="46649" y="46118"/>
                    </a:lnTo>
                    <a:cubicBezTo>
                      <a:pt x="48339" y="42049"/>
                      <a:pt x="52625" y="38657"/>
                      <a:pt x="56356" y="36617"/>
                    </a:cubicBezTo>
                    <a:close/>
                    <a:moveTo>
                      <a:pt x="101677" y="32898"/>
                    </a:moveTo>
                    <a:cubicBezTo>
                      <a:pt x="108088" y="31776"/>
                      <a:pt x="107762" y="40130"/>
                      <a:pt x="113629" y="40468"/>
                    </a:cubicBezTo>
                    <a:cubicBezTo>
                      <a:pt x="114667" y="41820"/>
                      <a:pt x="116128" y="43064"/>
                      <a:pt x="115561" y="45092"/>
                    </a:cubicBezTo>
                    <a:cubicBezTo>
                      <a:pt x="112168" y="46444"/>
                      <a:pt x="107218" y="45780"/>
                      <a:pt x="103343" y="46673"/>
                    </a:cubicBezTo>
                    <a:cubicBezTo>
                      <a:pt x="98272" y="43848"/>
                      <a:pt x="101556" y="35035"/>
                      <a:pt x="93516" y="35603"/>
                    </a:cubicBezTo>
                    <a:cubicBezTo>
                      <a:pt x="93093" y="34939"/>
                      <a:pt x="92176" y="33574"/>
                      <a:pt x="93298" y="33116"/>
                    </a:cubicBezTo>
                    <a:cubicBezTo>
                      <a:pt x="95786" y="32222"/>
                      <a:pt x="99057" y="32548"/>
                      <a:pt x="101677" y="32898"/>
                    </a:cubicBezTo>
                    <a:close/>
                    <a:moveTo>
                      <a:pt x="97596" y="63177"/>
                    </a:moveTo>
                    <a:cubicBezTo>
                      <a:pt x="100421" y="59205"/>
                      <a:pt x="104719" y="58879"/>
                      <a:pt x="108800" y="58082"/>
                    </a:cubicBezTo>
                    <a:lnTo>
                      <a:pt x="138064" y="58650"/>
                    </a:lnTo>
                    <a:cubicBezTo>
                      <a:pt x="139296" y="59772"/>
                      <a:pt x="136930" y="60786"/>
                      <a:pt x="136930" y="62151"/>
                    </a:cubicBezTo>
                    <a:cubicBezTo>
                      <a:pt x="135119" y="63853"/>
                      <a:pt x="132523" y="64312"/>
                      <a:pt x="130942" y="65893"/>
                    </a:cubicBezTo>
                    <a:cubicBezTo>
                      <a:pt x="127102" y="66014"/>
                      <a:pt x="127428" y="70505"/>
                      <a:pt x="124712" y="72437"/>
                    </a:cubicBezTo>
                    <a:cubicBezTo>
                      <a:pt x="120535" y="76614"/>
                      <a:pt x="114426" y="74706"/>
                      <a:pt x="109573" y="74030"/>
                    </a:cubicBezTo>
                    <a:cubicBezTo>
                      <a:pt x="107870" y="72775"/>
                      <a:pt x="105963" y="71085"/>
                      <a:pt x="105166" y="69165"/>
                    </a:cubicBezTo>
                    <a:lnTo>
                      <a:pt x="103802" y="70517"/>
                    </a:lnTo>
                    <a:cubicBezTo>
                      <a:pt x="105528" y="76855"/>
                      <a:pt x="105057" y="83858"/>
                      <a:pt x="106301" y="90292"/>
                    </a:cubicBezTo>
                    <a:lnTo>
                      <a:pt x="113303" y="94928"/>
                    </a:lnTo>
                    <a:cubicBezTo>
                      <a:pt x="113400" y="105335"/>
                      <a:pt x="125630" y="102510"/>
                      <a:pt x="130942" y="108269"/>
                    </a:cubicBezTo>
                    <a:cubicBezTo>
                      <a:pt x="129686" y="111987"/>
                      <a:pt x="127211" y="115162"/>
                      <a:pt x="124507" y="118325"/>
                    </a:cubicBezTo>
                    <a:cubicBezTo>
                      <a:pt x="120426" y="114392"/>
                      <a:pt x="115525" y="111419"/>
                      <a:pt x="110152" y="109621"/>
                    </a:cubicBezTo>
                    <a:cubicBezTo>
                      <a:pt x="109705" y="103500"/>
                      <a:pt x="103053" y="99902"/>
                      <a:pt x="99311" y="96848"/>
                    </a:cubicBezTo>
                    <a:cubicBezTo>
                      <a:pt x="98297" y="85777"/>
                      <a:pt x="98055" y="74477"/>
                      <a:pt x="96268" y="63732"/>
                    </a:cubicBezTo>
                    <a:lnTo>
                      <a:pt x="97596" y="63177"/>
                    </a:lnTo>
                    <a:close/>
                    <a:moveTo>
                      <a:pt x="108233" y="132873"/>
                    </a:moveTo>
                    <a:lnTo>
                      <a:pt x="121790" y="132873"/>
                    </a:lnTo>
                    <a:lnTo>
                      <a:pt x="120088" y="139996"/>
                    </a:lnTo>
                    <a:lnTo>
                      <a:pt x="106506" y="134225"/>
                    </a:lnTo>
                    <a:cubicBezTo>
                      <a:pt x="106204" y="133102"/>
                      <a:pt x="107424" y="132764"/>
                      <a:pt x="108233" y="132873"/>
                    </a:cubicBezTo>
                    <a:close/>
                    <a:moveTo>
                      <a:pt x="132632" y="4877"/>
                    </a:moveTo>
                    <a:lnTo>
                      <a:pt x="142676" y="1702"/>
                    </a:lnTo>
                    <a:cubicBezTo>
                      <a:pt x="148459" y="4419"/>
                      <a:pt x="153856" y="7811"/>
                      <a:pt x="159156" y="11650"/>
                    </a:cubicBezTo>
                    <a:cubicBezTo>
                      <a:pt x="163357" y="19341"/>
                      <a:pt x="162645" y="29723"/>
                      <a:pt x="160761" y="38307"/>
                    </a:cubicBezTo>
                    <a:cubicBezTo>
                      <a:pt x="157695" y="41699"/>
                      <a:pt x="151043" y="38307"/>
                      <a:pt x="148568" y="43728"/>
                    </a:cubicBezTo>
                    <a:lnTo>
                      <a:pt x="148097" y="43728"/>
                    </a:lnTo>
                    <a:cubicBezTo>
                      <a:pt x="144342" y="33116"/>
                      <a:pt x="133754" y="23626"/>
                      <a:pt x="123927" y="18761"/>
                    </a:cubicBezTo>
                    <a:cubicBezTo>
                      <a:pt x="125509" y="13340"/>
                      <a:pt x="127211" y="8040"/>
                      <a:pt x="132632" y="4877"/>
                    </a:cubicBezTo>
                    <a:close/>
                  </a:path>
                </a:pathLst>
              </a:custGeom>
              <a:solidFill>
                <a:srgbClr val="DB812E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9BB2F34-8524-4B9D-8388-5BFA12500819}"/>
                  </a:ext>
                </a:extLst>
              </p:cNvPr>
              <p:cNvSpPr/>
              <p:nvPr/>
            </p:nvSpPr>
            <p:spPr>
              <a:xfrm>
                <a:off x="8613187" y="1345562"/>
                <a:ext cx="745811" cy="481153"/>
              </a:xfrm>
              <a:custGeom>
                <a:avLst/>
                <a:gdLst>
                  <a:gd name="connsiteX0" fmla="*/ 512484 w 745811"/>
                  <a:gd name="connsiteY0" fmla="*/ 481154 h 481153"/>
                  <a:gd name="connsiteX1" fmla="*/ 572751 w 745811"/>
                  <a:gd name="connsiteY1" fmla="*/ 481154 h 481153"/>
                  <a:gd name="connsiteX2" fmla="*/ 598285 w 745811"/>
                  <a:gd name="connsiteY2" fmla="*/ 473452 h 481153"/>
                  <a:gd name="connsiteX3" fmla="*/ 682795 w 745811"/>
                  <a:gd name="connsiteY3" fmla="*/ 454038 h 481153"/>
                  <a:gd name="connsiteX4" fmla="*/ 715669 w 745811"/>
                  <a:gd name="connsiteY4" fmla="*/ 419474 h 481153"/>
                  <a:gd name="connsiteX5" fmla="*/ 734104 w 745811"/>
                  <a:gd name="connsiteY5" fmla="*/ 385127 h 481153"/>
                  <a:gd name="connsiteX6" fmla="*/ 741372 w 745811"/>
                  <a:gd name="connsiteY6" fmla="*/ 360933 h 481153"/>
                  <a:gd name="connsiteX7" fmla="*/ 732740 w 745811"/>
                  <a:gd name="connsiteY7" fmla="*/ 240724 h 481153"/>
                  <a:gd name="connsiteX8" fmla="*/ 724820 w 745811"/>
                  <a:gd name="connsiteY8" fmla="*/ 220744 h 481153"/>
                  <a:gd name="connsiteX9" fmla="*/ 653916 w 745811"/>
                  <a:gd name="connsiteY9" fmla="*/ 131574 h 481153"/>
                  <a:gd name="connsiteX10" fmla="*/ 607231 w 745811"/>
                  <a:gd name="connsiteY10" fmla="*/ 82993 h 481153"/>
                  <a:gd name="connsiteX11" fmla="*/ 588458 w 745811"/>
                  <a:gd name="connsiteY11" fmla="*/ 69641 h 481153"/>
                  <a:gd name="connsiteX12" fmla="*/ 593335 w 745811"/>
                  <a:gd name="connsiteY12" fmla="*/ 80253 h 481153"/>
                  <a:gd name="connsiteX13" fmla="*/ 592864 w 745811"/>
                  <a:gd name="connsiteY13" fmla="*/ 80820 h 481153"/>
                  <a:gd name="connsiteX14" fmla="*/ 573343 w 745811"/>
                  <a:gd name="connsiteY14" fmla="*/ 71778 h 481153"/>
                  <a:gd name="connsiteX15" fmla="*/ 579331 w 745811"/>
                  <a:gd name="connsiteY15" fmla="*/ 66357 h 481153"/>
                  <a:gd name="connsiteX16" fmla="*/ 571979 w 745811"/>
                  <a:gd name="connsiteY16" fmla="*/ 64220 h 481153"/>
                  <a:gd name="connsiteX17" fmla="*/ 510178 w 745811"/>
                  <a:gd name="connsiteY17" fmla="*/ 77211 h 481153"/>
                  <a:gd name="connsiteX18" fmla="*/ 509852 w 745811"/>
                  <a:gd name="connsiteY18" fmla="*/ 78333 h 481153"/>
                  <a:gd name="connsiteX19" fmla="*/ 532090 w 745811"/>
                  <a:gd name="connsiteY19" fmla="*/ 106813 h 481153"/>
                  <a:gd name="connsiteX20" fmla="*/ 539442 w 745811"/>
                  <a:gd name="connsiteY20" fmla="*/ 106004 h 481153"/>
                  <a:gd name="connsiteX21" fmla="*/ 549934 w 745811"/>
                  <a:gd name="connsiteY21" fmla="*/ 107936 h 481153"/>
                  <a:gd name="connsiteX22" fmla="*/ 547809 w 745811"/>
                  <a:gd name="connsiteY22" fmla="*/ 99811 h 481153"/>
                  <a:gd name="connsiteX23" fmla="*/ 554932 w 745811"/>
                  <a:gd name="connsiteY23" fmla="*/ 99811 h 481153"/>
                  <a:gd name="connsiteX24" fmla="*/ 576059 w 745811"/>
                  <a:gd name="connsiteY24" fmla="*/ 107936 h 481153"/>
                  <a:gd name="connsiteX25" fmla="*/ 554582 w 745811"/>
                  <a:gd name="connsiteY25" fmla="*/ 111666 h 481153"/>
                  <a:gd name="connsiteX26" fmla="*/ 557648 w 745811"/>
                  <a:gd name="connsiteY26" fmla="*/ 119586 h 481153"/>
                  <a:gd name="connsiteX27" fmla="*/ 538646 w 745811"/>
                  <a:gd name="connsiteY27" fmla="*/ 114721 h 481153"/>
                  <a:gd name="connsiteX28" fmla="*/ 538320 w 745811"/>
                  <a:gd name="connsiteY28" fmla="*/ 115723 h 481153"/>
                  <a:gd name="connsiteX29" fmla="*/ 570288 w 745811"/>
                  <a:gd name="connsiteY29" fmla="*/ 135063 h 481153"/>
                  <a:gd name="connsiteX30" fmla="*/ 618857 w 745811"/>
                  <a:gd name="connsiteY30" fmla="*/ 133711 h 481153"/>
                  <a:gd name="connsiteX31" fmla="*/ 708908 w 745811"/>
                  <a:gd name="connsiteY31" fmla="*/ 234857 h 481153"/>
                  <a:gd name="connsiteX32" fmla="*/ 711033 w 745811"/>
                  <a:gd name="connsiteY32" fmla="*/ 240712 h 481153"/>
                  <a:gd name="connsiteX33" fmla="*/ 713387 w 745811"/>
                  <a:gd name="connsiteY33" fmla="*/ 360921 h 481153"/>
                  <a:gd name="connsiteX34" fmla="*/ 687455 w 745811"/>
                  <a:gd name="connsiteY34" fmla="*/ 404878 h 481153"/>
                  <a:gd name="connsiteX35" fmla="*/ 672641 w 745811"/>
                  <a:gd name="connsiteY35" fmla="*/ 419462 h 481153"/>
                  <a:gd name="connsiteX36" fmla="*/ 613219 w 745811"/>
                  <a:gd name="connsiteY36" fmla="*/ 432561 h 481153"/>
                  <a:gd name="connsiteX37" fmla="*/ 609585 w 745811"/>
                  <a:gd name="connsiteY37" fmla="*/ 429072 h 481153"/>
                  <a:gd name="connsiteX38" fmla="*/ 611662 w 745811"/>
                  <a:gd name="connsiteY38" fmla="*/ 419462 h 481153"/>
                  <a:gd name="connsiteX39" fmla="*/ 615935 w 745811"/>
                  <a:gd name="connsiteY39" fmla="*/ 362466 h 481153"/>
                  <a:gd name="connsiteX40" fmla="*/ 615839 w 745811"/>
                  <a:gd name="connsiteY40" fmla="*/ 359979 h 481153"/>
                  <a:gd name="connsiteX41" fmla="*/ 598768 w 745811"/>
                  <a:gd name="connsiteY41" fmla="*/ 282484 h 481153"/>
                  <a:gd name="connsiteX42" fmla="*/ 574405 w 745811"/>
                  <a:gd name="connsiteY42" fmla="*/ 239759 h 481153"/>
                  <a:gd name="connsiteX43" fmla="*/ 529156 w 745811"/>
                  <a:gd name="connsiteY43" fmla="*/ 202466 h 481153"/>
                  <a:gd name="connsiteX44" fmla="*/ 494701 w 745811"/>
                  <a:gd name="connsiteY44" fmla="*/ 208466 h 481153"/>
                  <a:gd name="connsiteX45" fmla="*/ 486781 w 745811"/>
                  <a:gd name="connsiteY45" fmla="*/ 229255 h 481153"/>
                  <a:gd name="connsiteX46" fmla="*/ 454245 w 745811"/>
                  <a:gd name="connsiteY46" fmla="*/ 239771 h 481153"/>
                  <a:gd name="connsiteX47" fmla="*/ 445335 w 745811"/>
                  <a:gd name="connsiteY47" fmla="*/ 241062 h 481153"/>
                  <a:gd name="connsiteX48" fmla="*/ 436920 w 745811"/>
                  <a:gd name="connsiteY48" fmla="*/ 240724 h 481153"/>
                  <a:gd name="connsiteX49" fmla="*/ 397116 w 745811"/>
                  <a:gd name="connsiteY49" fmla="*/ 222410 h 481153"/>
                  <a:gd name="connsiteX50" fmla="*/ 396319 w 745811"/>
                  <a:gd name="connsiteY50" fmla="*/ 204808 h 481153"/>
                  <a:gd name="connsiteX51" fmla="*/ 384367 w 745811"/>
                  <a:gd name="connsiteY51" fmla="*/ 187966 h 481153"/>
                  <a:gd name="connsiteX52" fmla="*/ 384935 w 745811"/>
                  <a:gd name="connsiteY52" fmla="*/ 187399 h 481153"/>
                  <a:gd name="connsiteX53" fmla="*/ 394955 w 745811"/>
                  <a:gd name="connsiteY53" fmla="*/ 192264 h 481153"/>
                  <a:gd name="connsiteX54" fmla="*/ 387410 w 745811"/>
                  <a:gd name="connsiteY54" fmla="*/ 167068 h 481153"/>
                  <a:gd name="connsiteX55" fmla="*/ 375409 w 745811"/>
                  <a:gd name="connsiteY55" fmla="*/ 161974 h 481153"/>
                  <a:gd name="connsiteX56" fmla="*/ 367538 w 745811"/>
                  <a:gd name="connsiteY56" fmla="*/ 148863 h 481153"/>
                  <a:gd name="connsiteX57" fmla="*/ 381422 w 745811"/>
                  <a:gd name="connsiteY57" fmla="*/ 155430 h 481153"/>
                  <a:gd name="connsiteX58" fmla="*/ 367296 w 745811"/>
                  <a:gd name="connsiteY58" fmla="*/ 107405 h 481153"/>
                  <a:gd name="connsiteX59" fmla="*/ 343453 w 745811"/>
                  <a:gd name="connsiteY59" fmla="*/ 84128 h 481153"/>
                  <a:gd name="connsiteX60" fmla="*/ 333625 w 745811"/>
                  <a:gd name="connsiteY60" fmla="*/ 74639 h 481153"/>
                  <a:gd name="connsiteX61" fmla="*/ 327987 w 745811"/>
                  <a:gd name="connsiteY61" fmla="*/ 65150 h 481153"/>
                  <a:gd name="connsiteX62" fmla="*/ 335557 w 745811"/>
                  <a:gd name="connsiteY62" fmla="*/ 67854 h 481153"/>
                  <a:gd name="connsiteX63" fmla="*/ 305496 w 745811"/>
                  <a:gd name="connsiteY63" fmla="*/ 20070 h 481153"/>
                  <a:gd name="connsiteX64" fmla="*/ 302453 w 745811"/>
                  <a:gd name="connsiteY64" fmla="*/ 21977 h 481153"/>
                  <a:gd name="connsiteX65" fmla="*/ 281326 w 745811"/>
                  <a:gd name="connsiteY65" fmla="*/ 23680 h 481153"/>
                  <a:gd name="connsiteX66" fmla="*/ 294087 w 745811"/>
                  <a:gd name="connsiteY66" fmla="*/ 15193 h 481153"/>
                  <a:gd name="connsiteX67" fmla="*/ 278779 w 745811"/>
                  <a:gd name="connsiteY67" fmla="*/ 9543 h 481153"/>
                  <a:gd name="connsiteX68" fmla="*/ 264014 w 745811"/>
                  <a:gd name="connsiteY68" fmla="*/ 15977 h 481153"/>
                  <a:gd name="connsiteX69" fmla="*/ 263471 w 745811"/>
                  <a:gd name="connsiteY69" fmla="*/ 15543 h 481153"/>
                  <a:gd name="connsiteX70" fmla="*/ 268517 w 745811"/>
                  <a:gd name="connsiteY70" fmla="*/ 5486 h 481153"/>
                  <a:gd name="connsiteX71" fmla="*/ 246943 w 745811"/>
                  <a:gd name="connsiteY71" fmla="*/ 5486 h 481153"/>
                  <a:gd name="connsiteX72" fmla="*/ 240737 w 745811"/>
                  <a:gd name="connsiteY72" fmla="*/ 19032 h 481153"/>
                  <a:gd name="connsiteX73" fmla="*/ 231140 w 745811"/>
                  <a:gd name="connsiteY73" fmla="*/ 30127 h 481153"/>
                  <a:gd name="connsiteX74" fmla="*/ 236307 w 745811"/>
                  <a:gd name="connsiteY74" fmla="*/ 6053 h 481153"/>
                  <a:gd name="connsiteX75" fmla="*/ 221095 w 745811"/>
                  <a:gd name="connsiteY75" fmla="*/ 13068 h 481153"/>
                  <a:gd name="connsiteX76" fmla="*/ 196056 w 745811"/>
                  <a:gd name="connsiteY76" fmla="*/ 307 h 481153"/>
                  <a:gd name="connsiteX77" fmla="*/ 193883 w 745811"/>
                  <a:gd name="connsiteY77" fmla="*/ 1080 h 481153"/>
                  <a:gd name="connsiteX78" fmla="*/ 199171 w 745811"/>
                  <a:gd name="connsiteY78" fmla="*/ 23909 h 481153"/>
                  <a:gd name="connsiteX79" fmla="*/ 194523 w 745811"/>
                  <a:gd name="connsiteY79" fmla="*/ 20070 h 481153"/>
                  <a:gd name="connsiteX80" fmla="*/ 184623 w 745811"/>
                  <a:gd name="connsiteY80" fmla="*/ 3784 h 481153"/>
                  <a:gd name="connsiteX81" fmla="*/ 164908 w 745811"/>
                  <a:gd name="connsiteY81" fmla="*/ 10351 h 481153"/>
                  <a:gd name="connsiteX82" fmla="*/ 163918 w 745811"/>
                  <a:gd name="connsiteY82" fmla="*/ 10907 h 481153"/>
                  <a:gd name="connsiteX83" fmla="*/ 176341 w 745811"/>
                  <a:gd name="connsiteY83" fmla="*/ 19261 h 481153"/>
                  <a:gd name="connsiteX84" fmla="*/ 153306 w 745811"/>
                  <a:gd name="connsiteY84" fmla="*/ 15760 h 481153"/>
                  <a:gd name="connsiteX85" fmla="*/ 150566 w 745811"/>
                  <a:gd name="connsiteY85" fmla="*/ 14179 h 481153"/>
                  <a:gd name="connsiteX86" fmla="*/ 139749 w 745811"/>
                  <a:gd name="connsiteY86" fmla="*/ 21181 h 481153"/>
                  <a:gd name="connsiteX87" fmla="*/ 120299 w 745811"/>
                  <a:gd name="connsiteY87" fmla="*/ 47499 h 481153"/>
                  <a:gd name="connsiteX88" fmla="*/ 128098 w 745811"/>
                  <a:gd name="connsiteY88" fmla="*/ 49431 h 481153"/>
                  <a:gd name="connsiteX89" fmla="*/ 115905 w 745811"/>
                  <a:gd name="connsiteY89" fmla="*/ 58908 h 481153"/>
                  <a:gd name="connsiteX90" fmla="*/ 114299 w 745811"/>
                  <a:gd name="connsiteY90" fmla="*/ 77899 h 481153"/>
                  <a:gd name="connsiteX91" fmla="*/ 104496 w 745811"/>
                  <a:gd name="connsiteY91" fmla="*/ 92797 h 481153"/>
                  <a:gd name="connsiteX92" fmla="*/ 96709 w 745811"/>
                  <a:gd name="connsiteY92" fmla="*/ 166465 h 481153"/>
                  <a:gd name="connsiteX93" fmla="*/ 89357 w 745811"/>
                  <a:gd name="connsiteY93" fmla="*/ 171656 h 481153"/>
                  <a:gd name="connsiteX94" fmla="*/ 89598 w 745811"/>
                  <a:gd name="connsiteY94" fmla="*/ 194703 h 481153"/>
                  <a:gd name="connsiteX95" fmla="*/ 90141 w 745811"/>
                  <a:gd name="connsiteY95" fmla="*/ 194703 h 481153"/>
                  <a:gd name="connsiteX96" fmla="*/ 100427 w 745811"/>
                  <a:gd name="connsiteY96" fmla="*/ 183874 h 481153"/>
                  <a:gd name="connsiteX97" fmla="*/ 101562 w 745811"/>
                  <a:gd name="connsiteY97" fmla="*/ 183874 h 481153"/>
                  <a:gd name="connsiteX98" fmla="*/ 100222 w 745811"/>
                  <a:gd name="connsiteY98" fmla="*/ 199580 h 481153"/>
                  <a:gd name="connsiteX99" fmla="*/ 93667 w 745811"/>
                  <a:gd name="connsiteY99" fmla="*/ 205001 h 481153"/>
                  <a:gd name="connsiteX100" fmla="*/ 92085 w 745811"/>
                  <a:gd name="connsiteY100" fmla="*/ 226672 h 481153"/>
                  <a:gd name="connsiteX101" fmla="*/ 94234 w 745811"/>
                  <a:gd name="connsiteY101" fmla="*/ 231887 h 481153"/>
                  <a:gd name="connsiteX102" fmla="*/ 99087 w 745811"/>
                  <a:gd name="connsiteY102" fmla="*/ 224535 h 481153"/>
                  <a:gd name="connsiteX103" fmla="*/ 106983 w 745811"/>
                  <a:gd name="connsiteY103" fmla="*/ 221263 h 481153"/>
                  <a:gd name="connsiteX104" fmla="*/ 101321 w 745811"/>
                  <a:gd name="connsiteY104" fmla="*/ 237863 h 481153"/>
                  <a:gd name="connsiteX105" fmla="*/ 97880 w 745811"/>
                  <a:gd name="connsiteY105" fmla="*/ 240688 h 481153"/>
                  <a:gd name="connsiteX106" fmla="*/ 95598 w 745811"/>
                  <a:gd name="connsiteY106" fmla="*/ 244902 h 481153"/>
                  <a:gd name="connsiteX107" fmla="*/ 117836 w 745811"/>
                  <a:gd name="connsiteY107" fmla="*/ 323290 h 481153"/>
                  <a:gd name="connsiteX108" fmla="*/ 102914 w 745811"/>
                  <a:gd name="connsiteY108" fmla="*/ 357034 h 481153"/>
                  <a:gd name="connsiteX109" fmla="*/ 100886 w 745811"/>
                  <a:gd name="connsiteY109" fmla="*/ 361670 h 481153"/>
                  <a:gd name="connsiteX110" fmla="*/ 87654 w 745811"/>
                  <a:gd name="connsiteY110" fmla="*/ 402113 h 481153"/>
                  <a:gd name="connsiteX111" fmla="*/ 79288 w 745811"/>
                  <a:gd name="connsiteY111" fmla="*/ 397707 h 481153"/>
                  <a:gd name="connsiteX112" fmla="*/ 44036 w 745811"/>
                  <a:gd name="connsiteY112" fmla="*/ 405602 h 481153"/>
                  <a:gd name="connsiteX113" fmla="*/ 21773 w 745811"/>
                  <a:gd name="connsiteY113" fmla="*/ 409659 h 481153"/>
                  <a:gd name="connsiteX114" fmla="*/ 11898 w 745811"/>
                  <a:gd name="connsiteY114" fmla="*/ 421768 h 481153"/>
                  <a:gd name="connsiteX115" fmla="*/ 10147 w 745811"/>
                  <a:gd name="connsiteY115" fmla="*/ 432501 h 481153"/>
                  <a:gd name="connsiteX116" fmla="*/ 670 w 745811"/>
                  <a:gd name="connsiteY116" fmla="*/ 446843 h 481153"/>
                  <a:gd name="connsiteX117" fmla="*/ 9580 w 745811"/>
                  <a:gd name="connsiteY117" fmla="*/ 481130 h 481153"/>
                  <a:gd name="connsiteX118" fmla="*/ 512484 w 745811"/>
                  <a:gd name="connsiteY118" fmla="*/ 481130 h 481153"/>
                  <a:gd name="connsiteX119" fmla="*/ 512484 w 745811"/>
                  <a:gd name="connsiteY119" fmla="*/ 481154 h 4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745811" h="481153">
                    <a:moveTo>
                      <a:pt x="512484" y="481154"/>
                    </a:moveTo>
                    <a:lnTo>
                      <a:pt x="572751" y="481154"/>
                    </a:lnTo>
                    <a:cubicBezTo>
                      <a:pt x="581685" y="479802"/>
                      <a:pt x="591162" y="480031"/>
                      <a:pt x="598285" y="473452"/>
                    </a:cubicBezTo>
                    <a:cubicBezTo>
                      <a:pt x="628467" y="478100"/>
                      <a:pt x="659072" y="470639"/>
                      <a:pt x="682795" y="454038"/>
                    </a:cubicBezTo>
                    <a:cubicBezTo>
                      <a:pt x="695266" y="444054"/>
                      <a:pt x="706324" y="432428"/>
                      <a:pt x="715669" y="419474"/>
                    </a:cubicBezTo>
                    <a:cubicBezTo>
                      <a:pt x="723685" y="408222"/>
                      <a:pt x="730023" y="397707"/>
                      <a:pt x="734104" y="385127"/>
                    </a:cubicBezTo>
                    <a:cubicBezTo>
                      <a:pt x="737146" y="377328"/>
                      <a:pt x="739573" y="369263"/>
                      <a:pt x="741372" y="360933"/>
                    </a:cubicBezTo>
                    <a:cubicBezTo>
                      <a:pt x="750004" y="321781"/>
                      <a:pt x="745476" y="277993"/>
                      <a:pt x="732740" y="240724"/>
                    </a:cubicBezTo>
                    <a:cubicBezTo>
                      <a:pt x="730434" y="233935"/>
                      <a:pt x="727790" y="227267"/>
                      <a:pt x="724820" y="220744"/>
                    </a:cubicBezTo>
                    <a:cubicBezTo>
                      <a:pt x="708908" y="187858"/>
                      <a:pt x="687286" y="152388"/>
                      <a:pt x="653916" y="131574"/>
                    </a:cubicBezTo>
                    <a:cubicBezTo>
                      <a:pt x="635119" y="119864"/>
                      <a:pt x="617843" y="101718"/>
                      <a:pt x="607231" y="82993"/>
                    </a:cubicBezTo>
                    <a:cubicBezTo>
                      <a:pt x="601472" y="77778"/>
                      <a:pt x="595931" y="70896"/>
                      <a:pt x="588458" y="69641"/>
                    </a:cubicBezTo>
                    <a:cubicBezTo>
                      <a:pt x="590510" y="73045"/>
                      <a:pt x="592768" y="76305"/>
                      <a:pt x="593335" y="80253"/>
                    </a:cubicBezTo>
                    <a:lnTo>
                      <a:pt x="592864" y="80820"/>
                    </a:lnTo>
                    <a:cubicBezTo>
                      <a:pt x="584969" y="81062"/>
                      <a:pt x="578739" y="76873"/>
                      <a:pt x="573343" y="71778"/>
                    </a:cubicBezTo>
                    <a:lnTo>
                      <a:pt x="579331" y="66357"/>
                    </a:lnTo>
                    <a:cubicBezTo>
                      <a:pt x="577049" y="65234"/>
                      <a:pt x="574453" y="64776"/>
                      <a:pt x="571979" y="64220"/>
                    </a:cubicBezTo>
                    <a:cubicBezTo>
                      <a:pt x="549149" y="61625"/>
                      <a:pt x="530388" y="72116"/>
                      <a:pt x="510178" y="77211"/>
                    </a:cubicBezTo>
                    <a:lnTo>
                      <a:pt x="509852" y="78333"/>
                    </a:lnTo>
                    <a:cubicBezTo>
                      <a:pt x="522275" y="83863"/>
                      <a:pt x="524870" y="97529"/>
                      <a:pt x="532090" y="106813"/>
                    </a:cubicBezTo>
                    <a:cubicBezTo>
                      <a:pt x="533901" y="104640"/>
                      <a:pt x="536967" y="106234"/>
                      <a:pt x="539442" y="106004"/>
                    </a:cubicBezTo>
                    <a:cubicBezTo>
                      <a:pt x="543052" y="106234"/>
                      <a:pt x="546445" y="108829"/>
                      <a:pt x="549934" y="107936"/>
                    </a:cubicBezTo>
                    <a:cubicBezTo>
                      <a:pt x="550054" y="104893"/>
                      <a:pt x="548376" y="102515"/>
                      <a:pt x="547809" y="99811"/>
                    </a:cubicBezTo>
                    <a:cubicBezTo>
                      <a:pt x="549934" y="98772"/>
                      <a:pt x="552553" y="99690"/>
                      <a:pt x="554932" y="99811"/>
                    </a:cubicBezTo>
                    <a:cubicBezTo>
                      <a:pt x="561463" y="103650"/>
                      <a:pt x="571979" y="99123"/>
                      <a:pt x="576059" y="107936"/>
                    </a:cubicBezTo>
                    <a:cubicBezTo>
                      <a:pt x="568586" y="108395"/>
                      <a:pt x="561584" y="109952"/>
                      <a:pt x="554582" y="111666"/>
                    </a:cubicBezTo>
                    <a:cubicBezTo>
                      <a:pt x="555028" y="114491"/>
                      <a:pt x="557853" y="116761"/>
                      <a:pt x="557648" y="119586"/>
                    </a:cubicBezTo>
                    <a:cubicBezTo>
                      <a:pt x="551576" y="117092"/>
                      <a:pt x="545177" y="115455"/>
                      <a:pt x="538646" y="114721"/>
                    </a:cubicBezTo>
                    <a:lnTo>
                      <a:pt x="538320" y="115723"/>
                    </a:lnTo>
                    <a:cubicBezTo>
                      <a:pt x="546807" y="125671"/>
                      <a:pt x="558433" y="131550"/>
                      <a:pt x="570288" y="135063"/>
                    </a:cubicBezTo>
                    <a:cubicBezTo>
                      <a:pt x="587359" y="139011"/>
                      <a:pt x="602378" y="130886"/>
                      <a:pt x="618857" y="133711"/>
                    </a:cubicBezTo>
                    <a:cubicBezTo>
                      <a:pt x="659325" y="152243"/>
                      <a:pt x="693865" y="194630"/>
                      <a:pt x="708908" y="234857"/>
                    </a:cubicBezTo>
                    <a:cubicBezTo>
                      <a:pt x="709657" y="236789"/>
                      <a:pt x="710369" y="238744"/>
                      <a:pt x="711033" y="240712"/>
                    </a:cubicBezTo>
                    <a:cubicBezTo>
                      <a:pt x="723625" y="277450"/>
                      <a:pt x="726003" y="322626"/>
                      <a:pt x="713387" y="360921"/>
                    </a:cubicBezTo>
                    <a:cubicBezTo>
                      <a:pt x="706687" y="376881"/>
                      <a:pt x="699286" y="391900"/>
                      <a:pt x="687455" y="404878"/>
                    </a:cubicBezTo>
                    <a:cubicBezTo>
                      <a:pt x="683084" y="410287"/>
                      <a:pt x="678110" y="415176"/>
                      <a:pt x="672641" y="419462"/>
                    </a:cubicBezTo>
                    <a:cubicBezTo>
                      <a:pt x="655667" y="432682"/>
                      <a:pt x="634769" y="438477"/>
                      <a:pt x="613219" y="432561"/>
                    </a:cubicBezTo>
                    <a:cubicBezTo>
                      <a:pt x="611879" y="431668"/>
                      <a:pt x="609138" y="431426"/>
                      <a:pt x="609585" y="429072"/>
                    </a:cubicBezTo>
                    <a:cubicBezTo>
                      <a:pt x="610358" y="425921"/>
                      <a:pt x="611046" y="422710"/>
                      <a:pt x="611662" y="419462"/>
                    </a:cubicBezTo>
                    <a:cubicBezTo>
                      <a:pt x="615247" y="401087"/>
                      <a:pt x="616877" y="381771"/>
                      <a:pt x="615935" y="362466"/>
                    </a:cubicBezTo>
                    <a:cubicBezTo>
                      <a:pt x="615887" y="361645"/>
                      <a:pt x="615863" y="360800"/>
                      <a:pt x="615839" y="359979"/>
                    </a:cubicBezTo>
                    <a:cubicBezTo>
                      <a:pt x="614656" y="331946"/>
                      <a:pt x="609066" y="306738"/>
                      <a:pt x="598768" y="282484"/>
                    </a:cubicBezTo>
                    <a:cubicBezTo>
                      <a:pt x="592164" y="268564"/>
                      <a:pt x="584293" y="253389"/>
                      <a:pt x="574405" y="239759"/>
                    </a:cubicBezTo>
                    <a:cubicBezTo>
                      <a:pt x="562634" y="223509"/>
                      <a:pt x="547978" y="209480"/>
                      <a:pt x="529156" y="202466"/>
                    </a:cubicBezTo>
                    <a:cubicBezTo>
                      <a:pt x="517627" y="199411"/>
                      <a:pt x="503381" y="198868"/>
                      <a:pt x="494701" y="208466"/>
                    </a:cubicBezTo>
                    <a:cubicBezTo>
                      <a:pt x="488471" y="213887"/>
                      <a:pt x="485887" y="221239"/>
                      <a:pt x="486781" y="229255"/>
                    </a:cubicBezTo>
                    <a:cubicBezTo>
                      <a:pt x="477062" y="235436"/>
                      <a:pt x="466124" y="238756"/>
                      <a:pt x="454245" y="239771"/>
                    </a:cubicBezTo>
                    <a:cubicBezTo>
                      <a:pt x="451323" y="240024"/>
                      <a:pt x="448353" y="241087"/>
                      <a:pt x="445335" y="241062"/>
                    </a:cubicBezTo>
                    <a:cubicBezTo>
                      <a:pt x="442462" y="241207"/>
                      <a:pt x="439624" y="241062"/>
                      <a:pt x="436920" y="240724"/>
                    </a:cubicBezTo>
                    <a:cubicBezTo>
                      <a:pt x="422578" y="238950"/>
                      <a:pt x="408127" y="231271"/>
                      <a:pt x="397116" y="222410"/>
                    </a:cubicBezTo>
                    <a:cubicBezTo>
                      <a:pt x="396875" y="216567"/>
                      <a:pt x="396549" y="211001"/>
                      <a:pt x="396319" y="204808"/>
                    </a:cubicBezTo>
                    <a:cubicBezTo>
                      <a:pt x="390005" y="201524"/>
                      <a:pt x="384814" y="195294"/>
                      <a:pt x="384367" y="187966"/>
                    </a:cubicBezTo>
                    <a:lnTo>
                      <a:pt x="384935" y="187399"/>
                    </a:lnTo>
                    <a:cubicBezTo>
                      <a:pt x="388545" y="188522"/>
                      <a:pt x="391708" y="190333"/>
                      <a:pt x="394955" y="192264"/>
                    </a:cubicBezTo>
                    <a:cubicBezTo>
                      <a:pt x="393494" y="183451"/>
                      <a:pt x="391816" y="174747"/>
                      <a:pt x="387410" y="167068"/>
                    </a:cubicBezTo>
                    <a:cubicBezTo>
                      <a:pt x="383329" y="165366"/>
                      <a:pt x="379249" y="164014"/>
                      <a:pt x="375409" y="161974"/>
                    </a:cubicBezTo>
                    <a:cubicBezTo>
                      <a:pt x="371027" y="159028"/>
                      <a:pt x="368190" y="153728"/>
                      <a:pt x="367538" y="148863"/>
                    </a:cubicBezTo>
                    <a:cubicBezTo>
                      <a:pt x="371474" y="152726"/>
                      <a:pt x="378355" y="151362"/>
                      <a:pt x="381422" y="155430"/>
                    </a:cubicBezTo>
                    <a:cubicBezTo>
                      <a:pt x="376122" y="139723"/>
                      <a:pt x="376001" y="121759"/>
                      <a:pt x="367296" y="107405"/>
                    </a:cubicBezTo>
                    <a:cubicBezTo>
                      <a:pt x="362890" y="96781"/>
                      <a:pt x="351360" y="91939"/>
                      <a:pt x="343453" y="84128"/>
                    </a:cubicBezTo>
                    <a:cubicBezTo>
                      <a:pt x="340386" y="80410"/>
                      <a:pt x="339167" y="75219"/>
                      <a:pt x="333625" y="74639"/>
                    </a:cubicBezTo>
                    <a:cubicBezTo>
                      <a:pt x="329098" y="73516"/>
                      <a:pt x="328772" y="68409"/>
                      <a:pt x="327987" y="65150"/>
                    </a:cubicBezTo>
                    <a:cubicBezTo>
                      <a:pt x="330788" y="65476"/>
                      <a:pt x="333179" y="67407"/>
                      <a:pt x="335557" y="67854"/>
                    </a:cubicBezTo>
                    <a:cubicBezTo>
                      <a:pt x="328977" y="50445"/>
                      <a:pt x="323231" y="31141"/>
                      <a:pt x="305496" y="20070"/>
                    </a:cubicBezTo>
                    <a:lnTo>
                      <a:pt x="302453" y="21977"/>
                    </a:lnTo>
                    <a:cubicBezTo>
                      <a:pt x="295548" y="23016"/>
                      <a:pt x="288208" y="23450"/>
                      <a:pt x="281326" y="23680"/>
                    </a:cubicBezTo>
                    <a:cubicBezTo>
                      <a:pt x="284368" y="19153"/>
                      <a:pt x="289789" y="17245"/>
                      <a:pt x="294087" y="15193"/>
                    </a:cubicBezTo>
                    <a:cubicBezTo>
                      <a:pt x="289113" y="11486"/>
                      <a:pt x="285008" y="10569"/>
                      <a:pt x="278779" y="9543"/>
                    </a:cubicBezTo>
                    <a:cubicBezTo>
                      <a:pt x="275193" y="13176"/>
                      <a:pt x="268662" y="14963"/>
                      <a:pt x="264014" y="15977"/>
                    </a:cubicBezTo>
                    <a:lnTo>
                      <a:pt x="263471" y="15543"/>
                    </a:lnTo>
                    <a:cubicBezTo>
                      <a:pt x="263350" y="11486"/>
                      <a:pt x="262408" y="6488"/>
                      <a:pt x="268517" y="5486"/>
                    </a:cubicBezTo>
                    <a:cubicBezTo>
                      <a:pt x="262649" y="2661"/>
                      <a:pt x="252931" y="3784"/>
                      <a:pt x="246943" y="5486"/>
                    </a:cubicBezTo>
                    <a:cubicBezTo>
                      <a:pt x="245241" y="9893"/>
                      <a:pt x="240411" y="13840"/>
                      <a:pt x="240737" y="19032"/>
                    </a:cubicBezTo>
                    <a:cubicBezTo>
                      <a:pt x="237248" y="22666"/>
                      <a:pt x="234774" y="27507"/>
                      <a:pt x="231140" y="30127"/>
                    </a:cubicBezTo>
                    <a:cubicBezTo>
                      <a:pt x="231043" y="21422"/>
                      <a:pt x="234725" y="13394"/>
                      <a:pt x="236307" y="6053"/>
                    </a:cubicBezTo>
                    <a:cubicBezTo>
                      <a:pt x="231212" y="7961"/>
                      <a:pt x="226069" y="10665"/>
                      <a:pt x="221095" y="13068"/>
                    </a:cubicBezTo>
                    <a:cubicBezTo>
                      <a:pt x="213054" y="8432"/>
                      <a:pt x="204616" y="3784"/>
                      <a:pt x="196056" y="307"/>
                    </a:cubicBezTo>
                    <a:cubicBezTo>
                      <a:pt x="195235" y="-43"/>
                      <a:pt x="193533" y="-393"/>
                      <a:pt x="193883" y="1080"/>
                    </a:cubicBezTo>
                    <a:cubicBezTo>
                      <a:pt x="201235" y="6379"/>
                      <a:pt x="198386" y="16327"/>
                      <a:pt x="199171" y="23909"/>
                    </a:cubicBezTo>
                    <a:lnTo>
                      <a:pt x="194523" y="20070"/>
                    </a:lnTo>
                    <a:cubicBezTo>
                      <a:pt x="192277" y="14311"/>
                      <a:pt x="185746" y="10134"/>
                      <a:pt x="184623" y="3784"/>
                    </a:cubicBezTo>
                    <a:cubicBezTo>
                      <a:pt x="176933" y="5257"/>
                      <a:pt x="172031" y="7309"/>
                      <a:pt x="164908" y="10351"/>
                    </a:cubicBezTo>
                    <a:lnTo>
                      <a:pt x="163918" y="10907"/>
                    </a:lnTo>
                    <a:cubicBezTo>
                      <a:pt x="169218" y="10907"/>
                      <a:pt x="173745" y="15084"/>
                      <a:pt x="176341" y="19261"/>
                    </a:cubicBezTo>
                    <a:cubicBezTo>
                      <a:pt x="168325" y="19720"/>
                      <a:pt x="161202" y="16545"/>
                      <a:pt x="153306" y="15760"/>
                    </a:cubicBezTo>
                    <a:cubicBezTo>
                      <a:pt x="152510" y="14963"/>
                      <a:pt x="151846" y="14058"/>
                      <a:pt x="150566" y="14179"/>
                    </a:cubicBezTo>
                    <a:cubicBezTo>
                      <a:pt x="146630" y="15651"/>
                      <a:pt x="143238" y="18464"/>
                      <a:pt x="139749" y="21181"/>
                    </a:cubicBezTo>
                    <a:cubicBezTo>
                      <a:pt x="131962" y="28847"/>
                      <a:pt x="124042" y="37346"/>
                      <a:pt x="120299" y="47499"/>
                    </a:cubicBezTo>
                    <a:cubicBezTo>
                      <a:pt x="122919" y="47958"/>
                      <a:pt x="126191" y="47850"/>
                      <a:pt x="128098" y="49431"/>
                    </a:cubicBezTo>
                    <a:cubicBezTo>
                      <a:pt x="123824" y="52027"/>
                      <a:pt x="120082" y="56433"/>
                      <a:pt x="115905" y="58908"/>
                    </a:cubicBezTo>
                    <a:cubicBezTo>
                      <a:pt x="114420" y="64788"/>
                      <a:pt x="114649" y="71452"/>
                      <a:pt x="114299" y="77899"/>
                    </a:cubicBezTo>
                    <a:cubicBezTo>
                      <a:pt x="111039" y="82861"/>
                      <a:pt x="106633" y="87267"/>
                      <a:pt x="104496" y="92797"/>
                    </a:cubicBezTo>
                    <a:cubicBezTo>
                      <a:pt x="97494" y="115505"/>
                      <a:pt x="95683" y="140701"/>
                      <a:pt x="96709" y="166465"/>
                    </a:cubicBezTo>
                    <a:cubicBezTo>
                      <a:pt x="94427" y="168602"/>
                      <a:pt x="91470" y="169978"/>
                      <a:pt x="89357" y="171656"/>
                    </a:cubicBezTo>
                    <a:lnTo>
                      <a:pt x="89598" y="194703"/>
                    </a:lnTo>
                    <a:lnTo>
                      <a:pt x="90141" y="194703"/>
                    </a:lnTo>
                    <a:cubicBezTo>
                      <a:pt x="91180" y="189850"/>
                      <a:pt x="96926" y="187133"/>
                      <a:pt x="100427" y="183874"/>
                    </a:cubicBezTo>
                    <a:lnTo>
                      <a:pt x="101562" y="183874"/>
                    </a:lnTo>
                    <a:cubicBezTo>
                      <a:pt x="101019" y="189065"/>
                      <a:pt x="100307" y="194256"/>
                      <a:pt x="100222" y="199580"/>
                    </a:cubicBezTo>
                    <a:lnTo>
                      <a:pt x="93667" y="205001"/>
                    </a:lnTo>
                    <a:cubicBezTo>
                      <a:pt x="87111" y="210772"/>
                      <a:pt x="92653" y="219452"/>
                      <a:pt x="92085" y="226672"/>
                    </a:cubicBezTo>
                    <a:cubicBezTo>
                      <a:pt x="92532" y="228603"/>
                      <a:pt x="92858" y="231428"/>
                      <a:pt x="94234" y="231887"/>
                    </a:cubicBezTo>
                    <a:cubicBezTo>
                      <a:pt x="95007" y="229062"/>
                      <a:pt x="97506" y="227022"/>
                      <a:pt x="99087" y="224535"/>
                    </a:cubicBezTo>
                    <a:cubicBezTo>
                      <a:pt x="101912" y="223847"/>
                      <a:pt x="104387" y="221589"/>
                      <a:pt x="106983" y="221263"/>
                    </a:cubicBezTo>
                    <a:cubicBezTo>
                      <a:pt x="105510" y="226928"/>
                      <a:pt x="103615" y="232476"/>
                      <a:pt x="101321" y="237863"/>
                    </a:cubicBezTo>
                    <a:cubicBezTo>
                      <a:pt x="100258" y="238575"/>
                      <a:pt x="98967" y="239553"/>
                      <a:pt x="97880" y="240688"/>
                    </a:cubicBezTo>
                    <a:cubicBezTo>
                      <a:pt x="96697" y="241823"/>
                      <a:pt x="95900" y="243295"/>
                      <a:pt x="95598" y="244902"/>
                    </a:cubicBezTo>
                    <a:cubicBezTo>
                      <a:pt x="100669" y="271667"/>
                      <a:pt x="108661" y="298094"/>
                      <a:pt x="117836" y="323290"/>
                    </a:cubicBezTo>
                    <a:cubicBezTo>
                      <a:pt x="111607" y="333781"/>
                      <a:pt x="108094" y="346168"/>
                      <a:pt x="102914" y="357034"/>
                    </a:cubicBezTo>
                    <a:cubicBezTo>
                      <a:pt x="102166" y="358543"/>
                      <a:pt x="101490" y="360088"/>
                      <a:pt x="100886" y="361670"/>
                    </a:cubicBezTo>
                    <a:cubicBezTo>
                      <a:pt x="95695" y="374805"/>
                      <a:pt x="94101" y="389485"/>
                      <a:pt x="87654" y="402113"/>
                    </a:cubicBezTo>
                    <a:cubicBezTo>
                      <a:pt x="85035" y="400351"/>
                      <a:pt x="82222" y="398878"/>
                      <a:pt x="79288" y="397707"/>
                    </a:cubicBezTo>
                    <a:cubicBezTo>
                      <a:pt x="67070" y="393638"/>
                      <a:pt x="52945" y="396234"/>
                      <a:pt x="44036" y="405602"/>
                    </a:cubicBezTo>
                    <a:cubicBezTo>
                      <a:pt x="36116" y="404130"/>
                      <a:pt x="28003" y="405482"/>
                      <a:pt x="21773" y="409659"/>
                    </a:cubicBezTo>
                    <a:cubicBezTo>
                      <a:pt x="17318" y="413015"/>
                      <a:pt x="13878" y="417047"/>
                      <a:pt x="11898" y="421768"/>
                    </a:cubicBezTo>
                    <a:cubicBezTo>
                      <a:pt x="10509" y="425172"/>
                      <a:pt x="9906" y="428843"/>
                      <a:pt x="10147" y="432501"/>
                    </a:cubicBezTo>
                    <a:cubicBezTo>
                      <a:pt x="5052" y="436014"/>
                      <a:pt x="2348" y="441422"/>
                      <a:pt x="670" y="446843"/>
                    </a:cubicBezTo>
                    <a:cubicBezTo>
                      <a:pt x="-1732" y="459073"/>
                      <a:pt x="2577" y="471761"/>
                      <a:pt x="9580" y="481130"/>
                    </a:cubicBezTo>
                    <a:lnTo>
                      <a:pt x="512484" y="481130"/>
                    </a:lnTo>
                    <a:lnTo>
                      <a:pt x="512484" y="481154"/>
                    </a:ln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BE8766-8662-4CA8-A641-8B1935B5A74E}"/>
                  </a:ext>
                </a:extLst>
              </p:cNvPr>
              <p:cNvSpPr/>
              <p:nvPr/>
            </p:nvSpPr>
            <p:spPr>
              <a:xfrm>
                <a:off x="8613187" y="1345562"/>
                <a:ext cx="745811" cy="481520"/>
              </a:xfrm>
              <a:custGeom>
                <a:avLst/>
                <a:gdLst>
                  <a:gd name="connsiteX0" fmla="*/ 732740 w 745811"/>
                  <a:gd name="connsiteY0" fmla="*/ 240724 h 481520"/>
                  <a:gd name="connsiteX1" fmla="*/ 724820 w 745811"/>
                  <a:gd name="connsiteY1" fmla="*/ 220744 h 481520"/>
                  <a:gd name="connsiteX2" fmla="*/ 653916 w 745811"/>
                  <a:gd name="connsiteY2" fmla="*/ 131574 h 481520"/>
                  <a:gd name="connsiteX3" fmla="*/ 607231 w 745811"/>
                  <a:gd name="connsiteY3" fmla="*/ 82993 h 481520"/>
                  <a:gd name="connsiteX4" fmla="*/ 588458 w 745811"/>
                  <a:gd name="connsiteY4" fmla="*/ 69641 h 481520"/>
                  <a:gd name="connsiteX5" fmla="*/ 593335 w 745811"/>
                  <a:gd name="connsiteY5" fmla="*/ 80253 h 481520"/>
                  <a:gd name="connsiteX6" fmla="*/ 592864 w 745811"/>
                  <a:gd name="connsiteY6" fmla="*/ 80820 h 481520"/>
                  <a:gd name="connsiteX7" fmla="*/ 573343 w 745811"/>
                  <a:gd name="connsiteY7" fmla="*/ 71778 h 481520"/>
                  <a:gd name="connsiteX8" fmla="*/ 579331 w 745811"/>
                  <a:gd name="connsiteY8" fmla="*/ 66357 h 481520"/>
                  <a:gd name="connsiteX9" fmla="*/ 571979 w 745811"/>
                  <a:gd name="connsiteY9" fmla="*/ 64220 h 481520"/>
                  <a:gd name="connsiteX10" fmla="*/ 510178 w 745811"/>
                  <a:gd name="connsiteY10" fmla="*/ 77211 h 481520"/>
                  <a:gd name="connsiteX11" fmla="*/ 509852 w 745811"/>
                  <a:gd name="connsiteY11" fmla="*/ 78333 h 481520"/>
                  <a:gd name="connsiteX12" fmla="*/ 532090 w 745811"/>
                  <a:gd name="connsiteY12" fmla="*/ 106813 h 481520"/>
                  <a:gd name="connsiteX13" fmla="*/ 539442 w 745811"/>
                  <a:gd name="connsiteY13" fmla="*/ 106004 h 481520"/>
                  <a:gd name="connsiteX14" fmla="*/ 549934 w 745811"/>
                  <a:gd name="connsiteY14" fmla="*/ 107936 h 481520"/>
                  <a:gd name="connsiteX15" fmla="*/ 547809 w 745811"/>
                  <a:gd name="connsiteY15" fmla="*/ 99811 h 481520"/>
                  <a:gd name="connsiteX16" fmla="*/ 554932 w 745811"/>
                  <a:gd name="connsiteY16" fmla="*/ 99811 h 481520"/>
                  <a:gd name="connsiteX17" fmla="*/ 576059 w 745811"/>
                  <a:gd name="connsiteY17" fmla="*/ 107936 h 481520"/>
                  <a:gd name="connsiteX18" fmla="*/ 554582 w 745811"/>
                  <a:gd name="connsiteY18" fmla="*/ 111666 h 481520"/>
                  <a:gd name="connsiteX19" fmla="*/ 557648 w 745811"/>
                  <a:gd name="connsiteY19" fmla="*/ 119586 h 481520"/>
                  <a:gd name="connsiteX20" fmla="*/ 538646 w 745811"/>
                  <a:gd name="connsiteY20" fmla="*/ 114721 h 481520"/>
                  <a:gd name="connsiteX21" fmla="*/ 538320 w 745811"/>
                  <a:gd name="connsiteY21" fmla="*/ 115723 h 481520"/>
                  <a:gd name="connsiteX22" fmla="*/ 570288 w 745811"/>
                  <a:gd name="connsiteY22" fmla="*/ 135063 h 481520"/>
                  <a:gd name="connsiteX23" fmla="*/ 618857 w 745811"/>
                  <a:gd name="connsiteY23" fmla="*/ 133711 h 481520"/>
                  <a:gd name="connsiteX24" fmla="*/ 708908 w 745811"/>
                  <a:gd name="connsiteY24" fmla="*/ 234857 h 481520"/>
                  <a:gd name="connsiteX25" fmla="*/ 711033 w 745811"/>
                  <a:gd name="connsiteY25" fmla="*/ 240712 h 481520"/>
                  <a:gd name="connsiteX26" fmla="*/ 713387 w 745811"/>
                  <a:gd name="connsiteY26" fmla="*/ 360921 h 481520"/>
                  <a:gd name="connsiteX27" fmla="*/ 687455 w 745811"/>
                  <a:gd name="connsiteY27" fmla="*/ 404878 h 481520"/>
                  <a:gd name="connsiteX28" fmla="*/ 672641 w 745811"/>
                  <a:gd name="connsiteY28" fmla="*/ 419462 h 481520"/>
                  <a:gd name="connsiteX29" fmla="*/ 613219 w 745811"/>
                  <a:gd name="connsiteY29" fmla="*/ 432561 h 481520"/>
                  <a:gd name="connsiteX30" fmla="*/ 609585 w 745811"/>
                  <a:gd name="connsiteY30" fmla="*/ 429072 h 481520"/>
                  <a:gd name="connsiteX31" fmla="*/ 611662 w 745811"/>
                  <a:gd name="connsiteY31" fmla="*/ 419462 h 481520"/>
                  <a:gd name="connsiteX32" fmla="*/ 615935 w 745811"/>
                  <a:gd name="connsiteY32" fmla="*/ 362466 h 481520"/>
                  <a:gd name="connsiteX33" fmla="*/ 615839 w 745811"/>
                  <a:gd name="connsiteY33" fmla="*/ 359979 h 481520"/>
                  <a:gd name="connsiteX34" fmla="*/ 598768 w 745811"/>
                  <a:gd name="connsiteY34" fmla="*/ 282484 h 481520"/>
                  <a:gd name="connsiteX35" fmla="*/ 574405 w 745811"/>
                  <a:gd name="connsiteY35" fmla="*/ 239759 h 481520"/>
                  <a:gd name="connsiteX36" fmla="*/ 529156 w 745811"/>
                  <a:gd name="connsiteY36" fmla="*/ 202466 h 481520"/>
                  <a:gd name="connsiteX37" fmla="*/ 494701 w 745811"/>
                  <a:gd name="connsiteY37" fmla="*/ 208466 h 481520"/>
                  <a:gd name="connsiteX38" fmla="*/ 486781 w 745811"/>
                  <a:gd name="connsiteY38" fmla="*/ 229255 h 481520"/>
                  <a:gd name="connsiteX39" fmla="*/ 454245 w 745811"/>
                  <a:gd name="connsiteY39" fmla="*/ 239771 h 481520"/>
                  <a:gd name="connsiteX40" fmla="*/ 445335 w 745811"/>
                  <a:gd name="connsiteY40" fmla="*/ 241062 h 481520"/>
                  <a:gd name="connsiteX41" fmla="*/ 436920 w 745811"/>
                  <a:gd name="connsiteY41" fmla="*/ 240724 h 481520"/>
                  <a:gd name="connsiteX42" fmla="*/ 397116 w 745811"/>
                  <a:gd name="connsiteY42" fmla="*/ 222410 h 481520"/>
                  <a:gd name="connsiteX43" fmla="*/ 396319 w 745811"/>
                  <a:gd name="connsiteY43" fmla="*/ 204808 h 481520"/>
                  <a:gd name="connsiteX44" fmla="*/ 384367 w 745811"/>
                  <a:gd name="connsiteY44" fmla="*/ 187966 h 481520"/>
                  <a:gd name="connsiteX45" fmla="*/ 384935 w 745811"/>
                  <a:gd name="connsiteY45" fmla="*/ 187399 h 481520"/>
                  <a:gd name="connsiteX46" fmla="*/ 394955 w 745811"/>
                  <a:gd name="connsiteY46" fmla="*/ 192264 h 481520"/>
                  <a:gd name="connsiteX47" fmla="*/ 387410 w 745811"/>
                  <a:gd name="connsiteY47" fmla="*/ 167068 h 481520"/>
                  <a:gd name="connsiteX48" fmla="*/ 375409 w 745811"/>
                  <a:gd name="connsiteY48" fmla="*/ 161974 h 481520"/>
                  <a:gd name="connsiteX49" fmla="*/ 367538 w 745811"/>
                  <a:gd name="connsiteY49" fmla="*/ 148863 h 481520"/>
                  <a:gd name="connsiteX50" fmla="*/ 381422 w 745811"/>
                  <a:gd name="connsiteY50" fmla="*/ 155430 h 481520"/>
                  <a:gd name="connsiteX51" fmla="*/ 367296 w 745811"/>
                  <a:gd name="connsiteY51" fmla="*/ 107405 h 481520"/>
                  <a:gd name="connsiteX52" fmla="*/ 343453 w 745811"/>
                  <a:gd name="connsiteY52" fmla="*/ 84128 h 481520"/>
                  <a:gd name="connsiteX53" fmla="*/ 333625 w 745811"/>
                  <a:gd name="connsiteY53" fmla="*/ 74639 h 481520"/>
                  <a:gd name="connsiteX54" fmla="*/ 327987 w 745811"/>
                  <a:gd name="connsiteY54" fmla="*/ 65150 h 481520"/>
                  <a:gd name="connsiteX55" fmla="*/ 335557 w 745811"/>
                  <a:gd name="connsiteY55" fmla="*/ 67854 h 481520"/>
                  <a:gd name="connsiteX56" fmla="*/ 305496 w 745811"/>
                  <a:gd name="connsiteY56" fmla="*/ 20070 h 481520"/>
                  <a:gd name="connsiteX57" fmla="*/ 302453 w 745811"/>
                  <a:gd name="connsiteY57" fmla="*/ 21977 h 481520"/>
                  <a:gd name="connsiteX58" fmla="*/ 281326 w 745811"/>
                  <a:gd name="connsiteY58" fmla="*/ 23680 h 481520"/>
                  <a:gd name="connsiteX59" fmla="*/ 294087 w 745811"/>
                  <a:gd name="connsiteY59" fmla="*/ 15193 h 481520"/>
                  <a:gd name="connsiteX60" fmla="*/ 278779 w 745811"/>
                  <a:gd name="connsiteY60" fmla="*/ 9543 h 481520"/>
                  <a:gd name="connsiteX61" fmla="*/ 264014 w 745811"/>
                  <a:gd name="connsiteY61" fmla="*/ 15977 h 481520"/>
                  <a:gd name="connsiteX62" fmla="*/ 263471 w 745811"/>
                  <a:gd name="connsiteY62" fmla="*/ 15543 h 481520"/>
                  <a:gd name="connsiteX63" fmla="*/ 268517 w 745811"/>
                  <a:gd name="connsiteY63" fmla="*/ 5486 h 481520"/>
                  <a:gd name="connsiteX64" fmla="*/ 246943 w 745811"/>
                  <a:gd name="connsiteY64" fmla="*/ 5486 h 481520"/>
                  <a:gd name="connsiteX65" fmla="*/ 240737 w 745811"/>
                  <a:gd name="connsiteY65" fmla="*/ 19032 h 481520"/>
                  <a:gd name="connsiteX66" fmla="*/ 231140 w 745811"/>
                  <a:gd name="connsiteY66" fmla="*/ 30127 h 481520"/>
                  <a:gd name="connsiteX67" fmla="*/ 236307 w 745811"/>
                  <a:gd name="connsiteY67" fmla="*/ 6053 h 481520"/>
                  <a:gd name="connsiteX68" fmla="*/ 221095 w 745811"/>
                  <a:gd name="connsiteY68" fmla="*/ 13068 h 481520"/>
                  <a:gd name="connsiteX69" fmla="*/ 196056 w 745811"/>
                  <a:gd name="connsiteY69" fmla="*/ 307 h 481520"/>
                  <a:gd name="connsiteX70" fmla="*/ 193883 w 745811"/>
                  <a:gd name="connsiteY70" fmla="*/ 1080 h 481520"/>
                  <a:gd name="connsiteX71" fmla="*/ 199171 w 745811"/>
                  <a:gd name="connsiteY71" fmla="*/ 23909 h 481520"/>
                  <a:gd name="connsiteX72" fmla="*/ 194523 w 745811"/>
                  <a:gd name="connsiteY72" fmla="*/ 20070 h 481520"/>
                  <a:gd name="connsiteX73" fmla="*/ 184623 w 745811"/>
                  <a:gd name="connsiteY73" fmla="*/ 3784 h 481520"/>
                  <a:gd name="connsiteX74" fmla="*/ 164908 w 745811"/>
                  <a:gd name="connsiteY74" fmla="*/ 10351 h 481520"/>
                  <a:gd name="connsiteX75" fmla="*/ 163918 w 745811"/>
                  <a:gd name="connsiteY75" fmla="*/ 10907 h 481520"/>
                  <a:gd name="connsiteX76" fmla="*/ 176341 w 745811"/>
                  <a:gd name="connsiteY76" fmla="*/ 19261 h 481520"/>
                  <a:gd name="connsiteX77" fmla="*/ 153306 w 745811"/>
                  <a:gd name="connsiteY77" fmla="*/ 15760 h 481520"/>
                  <a:gd name="connsiteX78" fmla="*/ 150566 w 745811"/>
                  <a:gd name="connsiteY78" fmla="*/ 14179 h 481520"/>
                  <a:gd name="connsiteX79" fmla="*/ 139749 w 745811"/>
                  <a:gd name="connsiteY79" fmla="*/ 21181 h 481520"/>
                  <a:gd name="connsiteX80" fmla="*/ 120299 w 745811"/>
                  <a:gd name="connsiteY80" fmla="*/ 47499 h 481520"/>
                  <a:gd name="connsiteX81" fmla="*/ 128098 w 745811"/>
                  <a:gd name="connsiteY81" fmla="*/ 49431 h 481520"/>
                  <a:gd name="connsiteX82" fmla="*/ 115905 w 745811"/>
                  <a:gd name="connsiteY82" fmla="*/ 58908 h 481520"/>
                  <a:gd name="connsiteX83" fmla="*/ 114299 w 745811"/>
                  <a:gd name="connsiteY83" fmla="*/ 77899 h 481520"/>
                  <a:gd name="connsiteX84" fmla="*/ 104496 w 745811"/>
                  <a:gd name="connsiteY84" fmla="*/ 92797 h 481520"/>
                  <a:gd name="connsiteX85" fmla="*/ 96709 w 745811"/>
                  <a:gd name="connsiteY85" fmla="*/ 166465 h 481520"/>
                  <a:gd name="connsiteX86" fmla="*/ 89357 w 745811"/>
                  <a:gd name="connsiteY86" fmla="*/ 171656 h 481520"/>
                  <a:gd name="connsiteX87" fmla="*/ 89598 w 745811"/>
                  <a:gd name="connsiteY87" fmla="*/ 194703 h 481520"/>
                  <a:gd name="connsiteX88" fmla="*/ 90141 w 745811"/>
                  <a:gd name="connsiteY88" fmla="*/ 194703 h 481520"/>
                  <a:gd name="connsiteX89" fmla="*/ 100427 w 745811"/>
                  <a:gd name="connsiteY89" fmla="*/ 183874 h 481520"/>
                  <a:gd name="connsiteX90" fmla="*/ 101562 w 745811"/>
                  <a:gd name="connsiteY90" fmla="*/ 183874 h 481520"/>
                  <a:gd name="connsiteX91" fmla="*/ 100222 w 745811"/>
                  <a:gd name="connsiteY91" fmla="*/ 199580 h 481520"/>
                  <a:gd name="connsiteX92" fmla="*/ 93667 w 745811"/>
                  <a:gd name="connsiteY92" fmla="*/ 205001 h 481520"/>
                  <a:gd name="connsiteX93" fmla="*/ 92085 w 745811"/>
                  <a:gd name="connsiteY93" fmla="*/ 226672 h 481520"/>
                  <a:gd name="connsiteX94" fmla="*/ 94234 w 745811"/>
                  <a:gd name="connsiteY94" fmla="*/ 231887 h 481520"/>
                  <a:gd name="connsiteX95" fmla="*/ 99087 w 745811"/>
                  <a:gd name="connsiteY95" fmla="*/ 224535 h 481520"/>
                  <a:gd name="connsiteX96" fmla="*/ 106983 w 745811"/>
                  <a:gd name="connsiteY96" fmla="*/ 221263 h 481520"/>
                  <a:gd name="connsiteX97" fmla="*/ 101321 w 745811"/>
                  <a:gd name="connsiteY97" fmla="*/ 237863 h 481520"/>
                  <a:gd name="connsiteX98" fmla="*/ 97880 w 745811"/>
                  <a:gd name="connsiteY98" fmla="*/ 240688 h 481520"/>
                  <a:gd name="connsiteX99" fmla="*/ 95598 w 745811"/>
                  <a:gd name="connsiteY99" fmla="*/ 244902 h 481520"/>
                  <a:gd name="connsiteX100" fmla="*/ 117836 w 745811"/>
                  <a:gd name="connsiteY100" fmla="*/ 323290 h 481520"/>
                  <a:gd name="connsiteX101" fmla="*/ 102914 w 745811"/>
                  <a:gd name="connsiteY101" fmla="*/ 357034 h 481520"/>
                  <a:gd name="connsiteX102" fmla="*/ 100886 w 745811"/>
                  <a:gd name="connsiteY102" fmla="*/ 361670 h 481520"/>
                  <a:gd name="connsiteX103" fmla="*/ 87654 w 745811"/>
                  <a:gd name="connsiteY103" fmla="*/ 402113 h 481520"/>
                  <a:gd name="connsiteX104" fmla="*/ 79288 w 745811"/>
                  <a:gd name="connsiteY104" fmla="*/ 397707 h 481520"/>
                  <a:gd name="connsiteX105" fmla="*/ 44036 w 745811"/>
                  <a:gd name="connsiteY105" fmla="*/ 405602 h 481520"/>
                  <a:gd name="connsiteX106" fmla="*/ 21773 w 745811"/>
                  <a:gd name="connsiteY106" fmla="*/ 409659 h 481520"/>
                  <a:gd name="connsiteX107" fmla="*/ 11898 w 745811"/>
                  <a:gd name="connsiteY107" fmla="*/ 421768 h 481520"/>
                  <a:gd name="connsiteX108" fmla="*/ 10147 w 745811"/>
                  <a:gd name="connsiteY108" fmla="*/ 432501 h 481520"/>
                  <a:gd name="connsiteX109" fmla="*/ 670 w 745811"/>
                  <a:gd name="connsiteY109" fmla="*/ 446843 h 481520"/>
                  <a:gd name="connsiteX110" fmla="*/ 9580 w 745811"/>
                  <a:gd name="connsiteY110" fmla="*/ 481130 h 481520"/>
                  <a:gd name="connsiteX111" fmla="*/ 209227 w 745811"/>
                  <a:gd name="connsiteY111" fmla="*/ 481130 h 481520"/>
                  <a:gd name="connsiteX112" fmla="*/ 201513 w 745811"/>
                  <a:gd name="connsiteY112" fmla="*/ 468598 h 481520"/>
                  <a:gd name="connsiteX113" fmla="*/ 199702 w 745811"/>
                  <a:gd name="connsiteY113" fmla="*/ 445539 h 481520"/>
                  <a:gd name="connsiteX114" fmla="*/ 212572 w 745811"/>
                  <a:gd name="connsiteY114" fmla="*/ 421043 h 481520"/>
                  <a:gd name="connsiteX115" fmla="*/ 215421 w 745811"/>
                  <a:gd name="connsiteY115" fmla="*/ 416275 h 481520"/>
                  <a:gd name="connsiteX116" fmla="*/ 224572 w 745811"/>
                  <a:gd name="connsiteY116" fmla="*/ 412774 h 481520"/>
                  <a:gd name="connsiteX117" fmla="*/ 238130 w 745811"/>
                  <a:gd name="connsiteY117" fmla="*/ 410516 h 481520"/>
                  <a:gd name="connsiteX118" fmla="*/ 250347 w 745811"/>
                  <a:gd name="connsiteY118" fmla="*/ 403731 h 481520"/>
                  <a:gd name="connsiteX119" fmla="*/ 286143 w 745811"/>
                  <a:gd name="connsiteY119" fmla="*/ 415140 h 481520"/>
                  <a:gd name="connsiteX120" fmla="*/ 288075 w 745811"/>
                  <a:gd name="connsiteY120" fmla="*/ 418194 h 481520"/>
                  <a:gd name="connsiteX121" fmla="*/ 282654 w 745811"/>
                  <a:gd name="connsiteY121" fmla="*/ 417627 h 481520"/>
                  <a:gd name="connsiteX122" fmla="*/ 255539 w 745811"/>
                  <a:gd name="connsiteY122" fmla="*/ 414911 h 481520"/>
                  <a:gd name="connsiteX123" fmla="*/ 254356 w 745811"/>
                  <a:gd name="connsiteY123" fmla="*/ 421019 h 481520"/>
                  <a:gd name="connsiteX124" fmla="*/ 253366 w 745811"/>
                  <a:gd name="connsiteY124" fmla="*/ 427333 h 481520"/>
                  <a:gd name="connsiteX125" fmla="*/ 267720 w 745811"/>
                  <a:gd name="connsiteY125" fmla="*/ 437149 h 481520"/>
                  <a:gd name="connsiteX126" fmla="*/ 281845 w 745811"/>
                  <a:gd name="connsiteY126" fmla="*/ 427333 h 481520"/>
                  <a:gd name="connsiteX127" fmla="*/ 295427 w 745811"/>
                  <a:gd name="connsiteY127" fmla="*/ 431390 h 481520"/>
                  <a:gd name="connsiteX128" fmla="*/ 298349 w 745811"/>
                  <a:gd name="connsiteY128" fmla="*/ 457491 h 481520"/>
                  <a:gd name="connsiteX129" fmla="*/ 318438 w 745811"/>
                  <a:gd name="connsiteY129" fmla="*/ 466642 h 481520"/>
                  <a:gd name="connsiteX130" fmla="*/ 307621 w 745811"/>
                  <a:gd name="connsiteY130" fmla="*/ 471858 h 481520"/>
                  <a:gd name="connsiteX131" fmla="*/ 296779 w 745811"/>
                  <a:gd name="connsiteY131" fmla="*/ 469697 h 481520"/>
                  <a:gd name="connsiteX132" fmla="*/ 292916 w 745811"/>
                  <a:gd name="connsiteY132" fmla="*/ 467222 h 481520"/>
                  <a:gd name="connsiteX133" fmla="*/ 282654 w 745811"/>
                  <a:gd name="connsiteY133" fmla="*/ 481106 h 481520"/>
                  <a:gd name="connsiteX134" fmla="*/ 437427 w 745811"/>
                  <a:gd name="connsiteY134" fmla="*/ 481106 h 481520"/>
                  <a:gd name="connsiteX135" fmla="*/ 430184 w 745811"/>
                  <a:gd name="connsiteY135" fmla="*/ 468574 h 481520"/>
                  <a:gd name="connsiteX136" fmla="*/ 427938 w 745811"/>
                  <a:gd name="connsiteY136" fmla="*/ 445286 h 481520"/>
                  <a:gd name="connsiteX137" fmla="*/ 442389 w 745811"/>
                  <a:gd name="connsiteY137" fmla="*/ 423253 h 481520"/>
                  <a:gd name="connsiteX138" fmla="*/ 467827 w 745811"/>
                  <a:gd name="connsiteY138" fmla="*/ 421671 h 481520"/>
                  <a:gd name="connsiteX139" fmla="*/ 469058 w 745811"/>
                  <a:gd name="connsiteY139" fmla="*/ 421007 h 481520"/>
                  <a:gd name="connsiteX140" fmla="*/ 479006 w 745811"/>
                  <a:gd name="connsiteY140" fmla="*/ 413546 h 481520"/>
                  <a:gd name="connsiteX141" fmla="*/ 502850 w 745811"/>
                  <a:gd name="connsiteY141" fmla="*/ 419534 h 481520"/>
                  <a:gd name="connsiteX142" fmla="*/ 502113 w 745811"/>
                  <a:gd name="connsiteY142" fmla="*/ 421007 h 481520"/>
                  <a:gd name="connsiteX143" fmla="*/ 489497 w 745811"/>
                  <a:gd name="connsiteY143" fmla="*/ 421901 h 481520"/>
                  <a:gd name="connsiteX144" fmla="*/ 490632 w 745811"/>
                  <a:gd name="connsiteY144" fmla="*/ 427889 h 481520"/>
                  <a:gd name="connsiteX145" fmla="*/ 488133 w 745811"/>
                  <a:gd name="connsiteY145" fmla="*/ 430038 h 481520"/>
                  <a:gd name="connsiteX146" fmla="*/ 481360 w 745811"/>
                  <a:gd name="connsiteY146" fmla="*/ 427889 h 481520"/>
                  <a:gd name="connsiteX147" fmla="*/ 480346 w 745811"/>
                  <a:gd name="connsiteY147" fmla="*/ 426537 h 481520"/>
                  <a:gd name="connsiteX148" fmla="*/ 474587 w 745811"/>
                  <a:gd name="connsiteY148" fmla="*/ 436811 h 481520"/>
                  <a:gd name="connsiteX149" fmla="*/ 481940 w 745811"/>
                  <a:gd name="connsiteY149" fmla="*/ 444960 h 481520"/>
                  <a:gd name="connsiteX150" fmla="*/ 478994 w 745811"/>
                  <a:gd name="connsiteY150" fmla="*/ 454787 h 481520"/>
                  <a:gd name="connsiteX151" fmla="*/ 477292 w 745811"/>
                  <a:gd name="connsiteY151" fmla="*/ 454787 h 481520"/>
                  <a:gd name="connsiteX152" fmla="*/ 470289 w 745811"/>
                  <a:gd name="connsiteY152" fmla="*/ 450936 h 481520"/>
                  <a:gd name="connsiteX153" fmla="*/ 469698 w 745811"/>
                  <a:gd name="connsiteY153" fmla="*/ 481106 h 481520"/>
                  <a:gd name="connsiteX154" fmla="*/ 484052 w 745811"/>
                  <a:gd name="connsiteY154" fmla="*/ 481106 h 481520"/>
                  <a:gd name="connsiteX155" fmla="*/ 485984 w 745811"/>
                  <a:gd name="connsiteY155" fmla="*/ 459870 h 481520"/>
                  <a:gd name="connsiteX156" fmla="*/ 505747 w 745811"/>
                  <a:gd name="connsiteY156" fmla="*/ 424025 h 481520"/>
                  <a:gd name="connsiteX157" fmla="*/ 530484 w 745811"/>
                  <a:gd name="connsiteY157" fmla="*/ 435796 h 481520"/>
                  <a:gd name="connsiteX158" fmla="*/ 531849 w 745811"/>
                  <a:gd name="connsiteY158" fmla="*/ 438163 h 481520"/>
                  <a:gd name="connsiteX159" fmla="*/ 527792 w 745811"/>
                  <a:gd name="connsiteY159" fmla="*/ 442014 h 481520"/>
                  <a:gd name="connsiteX160" fmla="*/ 516588 w 745811"/>
                  <a:gd name="connsiteY160" fmla="*/ 435446 h 481520"/>
                  <a:gd name="connsiteX161" fmla="*/ 509260 w 745811"/>
                  <a:gd name="connsiteY161" fmla="*/ 444948 h 481520"/>
                  <a:gd name="connsiteX162" fmla="*/ 510371 w 745811"/>
                  <a:gd name="connsiteY162" fmla="*/ 445274 h 481520"/>
                  <a:gd name="connsiteX163" fmla="*/ 518532 w 745811"/>
                  <a:gd name="connsiteY163" fmla="*/ 457950 h 481520"/>
                  <a:gd name="connsiteX164" fmla="*/ 511747 w 745811"/>
                  <a:gd name="connsiteY164" fmla="*/ 469141 h 481520"/>
                  <a:gd name="connsiteX165" fmla="*/ 504178 w 745811"/>
                  <a:gd name="connsiteY165" fmla="*/ 452855 h 481520"/>
                  <a:gd name="connsiteX166" fmla="*/ 503828 w 745811"/>
                  <a:gd name="connsiteY166" fmla="*/ 453423 h 481520"/>
                  <a:gd name="connsiteX167" fmla="*/ 494918 w 745811"/>
                  <a:gd name="connsiteY167" fmla="*/ 467777 h 481520"/>
                  <a:gd name="connsiteX168" fmla="*/ 492202 w 745811"/>
                  <a:gd name="connsiteY168" fmla="*/ 481094 h 481520"/>
                  <a:gd name="connsiteX169" fmla="*/ 572751 w 745811"/>
                  <a:gd name="connsiteY169" fmla="*/ 481094 h 481520"/>
                  <a:gd name="connsiteX170" fmla="*/ 598285 w 745811"/>
                  <a:gd name="connsiteY170" fmla="*/ 473391 h 481520"/>
                  <a:gd name="connsiteX171" fmla="*/ 682795 w 745811"/>
                  <a:gd name="connsiteY171" fmla="*/ 453978 h 481520"/>
                  <a:gd name="connsiteX172" fmla="*/ 715669 w 745811"/>
                  <a:gd name="connsiteY172" fmla="*/ 419414 h 481520"/>
                  <a:gd name="connsiteX173" fmla="*/ 734104 w 745811"/>
                  <a:gd name="connsiteY173" fmla="*/ 385067 h 481520"/>
                  <a:gd name="connsiteX174" fmla="*/ 741372 w 745811"/>
                  <a:gd name="connsiteY174" fmla="*/ 360873 h 481520"/>
                  <a:gd name="connsiteX175" fmla="*/ 732740 w 745811"/>
                  <a:gd name="connsiteY175" fmla="*/ 240724 h 4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745811" h="481520">
                    <a:moveTo>
                      <a:pt x="732740" y="240724"/>
                    </a:moveTo>
                    <a:cubicBezTo>
                      <a:pt x="730434" y="233935"/>
                      <a:pt x="727790" y="227267"/>
                      <a:pt x="724820" y="220744"/>
                    </a:cubicBezTo>
                    <a:cubicBezTo>
                      <a:pt x="708908" y="187858"/>
                      <a:pt x="687286" y="152388"/>
                      <a:pt x="653916" y="131574"/>
                    </a:cubicBezTo>
                    <a:cubicBezTo>
                      <a:pt x="635119" y="119864"/>
                      <a:pt x="617843" y="101718"/>
                      <a:pt x="607231" y="82993"/>
                    </a:cubicBezTo>
                    <a:cubicBezTo>
                      <a:pt x="601472" y="77778"/>
                      <a:pt x="595931" y="70896"/>
                      <a:pt x="588458" y="69641"/>
                    </a:cubicBezTo>
                    <a:cubicBezTo>
                      <a:pt x="590510" y="73045"/>
                      <a:pt x="592768" y="76305"/>
                      <a:pt x="593335" y="80253"/>
                    </a:cubicBezTo>
                    <a:lnTo>
                      <a:pt x="592864" y="80820"/>
                    </a:lnTo>
                    <a:cubicBezTo>
                      <a:pt x="584969" y="81062"/>
                      <a:pt x="578739" y="76873"/>
                      <a:pt x="573343" y="71778"/>
                    </a:cubicBezTo>
                    <a:lnTo>
                      <a:pt x="579331" y="66357"/>
                    </a:lnTo>
                    <a:cubicBezTo>
                      <a:pt x="577049" y="65234"/>
                      <a:pt x="574453" y="64776"/>
                      <a:pt x="571979" y="64220"/>
                    </a:cubicBezTo>
                    <a:cubicBezTo>
                      <a:pt x="549149" y="61625"/>
                      <a:pt x="530388" y="72116"/>
                      <a:pt x="510178" y="77211"/>
                    </a:cubicBezTo>
                    <a:lnTo>
                      <a:pt x="509852" y="78333"/>
                    </a:lnTo>
                    <a:cubicBezTo>
                      <a:pt x="522275" y="83863"/>
                      <a:pt x="524870" y="97529"/>
                      <a:pt x="532090" y="106813"/>
                    </a:cubicBezTo>
                    <a:cubicBezTo>
                      <a:pt x="533901" y="104640"/>
                      <a:pt x="536967" y="106234"/>
                      <a:pt x="539442" y="106004"/>
                    </a:cubicBezTo>
                    <a:cubicBezTo>
                      <a:pt x="543052" y="106234"/>
                      <a:pt x="546445" y="108829"/>
                      <a:pt x="549934" y="107936"/>
                    </a:cubicBezTo>
                    <a:cubicBezTo>
                      <a:pt x="550054" y="104893"/>
                      <a:pt x="548376" y="102515"/>
                      <a:pt x="547809" y="99811"/>
                    </a:cubicBezTo>
                    <a:cubicBezTo>
                      <a:pt x="549934" y="98772"/>
                      <a:pt x="552553" y="99690"/>
                      <a:pt x="554932" y="99811"/>
                    </a:cubicBezTo>
                    <a:cubicBezTo>
                      <a:pt x="561463" y="103650"/>
                      <a:pt x="571979" y="99123"/>
                      <a:pt x="576059" y="107936"/>
                    </a:cubicBezTo>
                    <a:cubicBezTo>
                      <a:pt x="568586" y="108395"/>
                      <a:pt x="561584" y="109952"/>
                      <a:pt x="554582" y="111666"/>
                    </a:cubicBezTo>
                    <a:cubicBezTo>
                      <a:pt x="555028" y="114491"/>
                      <a:pt x="557853" y="116761"/>
                      <a:pt x="557648" y="119586"/>
                    </a:cubicBezTo>
                    <a:cubicBezTo>
                      <a:pt x="551576" y="117092"/>
                      <a:pt x="545177" y="115455"/>
                      <a:pt x="538646" y="114721"/>
                    </a:cubicBezTo>
                    <a:lnTo>
                      <a:pt x="538320" y="115723"/>
                    </a:lnTo>
                    <a:cubicBezTo>
                      <a:pt x="546807" y="125671"/>
                      <a:pt x="558433" y="131550"/>
                      <a:pt x="570288" y="135063"/>
                    </a:cubicBezTo>
                    <a:cubicBezTo>
                      <a:pt x="587359" y="139011"/>
                      <a:pt x="602378" y="130886"/>
                      <a:pt x="618857" y="133711"/>
                    </a:cubicBezTo>
                    <a:cubicBezTo>
                      <a:pt x="659325" y="152243"/>
                      <a:pt x="693865" y="194630"/>
                      <a:pt x="708908" y="234857"/>
                    </a:cubicBezTo>
                    <a:cubicBezTo>
                      <a:pt x="709657" y="236789"/>
                      <a:pt x="710369" y="238744"/>
                      <a:pt x="711033" y="240712"/>
                    </a:cubicBezTo>
                    <a:cubicBezTo>
                      <a:pt x="723625" y="277450"/>
                      <a:pt x="726003" y="322626"/>
                      <a:pt x="713387" y="360921"/>
                    </a:cubicBezTo>
                    <a:cubicBezTo>
                      <a:pt x="706687" y="376881"/>
                      <a:pt x="699286" y="391900"/>
                      <a:pt x="687455" y="404878"/>
                    </a:cubicBezTo>
                    <a:cubicBezTo>
                      <a:pt x="683084" y="410287"/>
                      <a:pt x="678110" y="415176"/>
                      <a:pt x="672641" y="419462"/>
                    </a:cubicBezTo>
                    <a:cubicBezTo>
                      <a:pt x="655667" y="432682"/>
                      <a:pt x="634769" y="438477"/>
                      <a:pt x="613219" y="432561"/>
                    </a:cubicBezTo>
                    <a:cubicBezTo>
                      <a:pt x="611879" y="431668"/>
                      <a:pt x="609138" y="431426"/>
                      <a:pt x="609585" y="429072"/>
                    </a:cubicBezTo>
                    <a:cubicBezTo>
                      <a:pt x="610358" y="425921"/>
                      <a:pt x="611046" y="422710"/>
                      <a:pt x="611662" y="419462"/>
                    </a:cubicBezTo>
                    <a:cubicBezTo>
                      <a:pt x="615247" y="401087"/>
                      <a:pt x="616877" y="381771"/>
                      <a:pt x="615935" y="362466"/>
                    </a:cubicBezTo>
                    <a:cubicBezTo>
                      <a:pt x="615887" y="361645"/>
                      <a:pt x="615863" y="360800"/>
                      <a:pt x="615839" y="359979"/>
                    </a:cubicBezTo>
                    <a:cubicBezTo>
                      <a:pt x="614656" y="331946"/>
                      <a:pt x="609066" y="306738"/>
                      <a:pt x="598768" y="282484"/>
                    </a:cubicBezTo>
                    <a:cubicBezTo>
                      <a:pt x="592164" y="268564"/>
                      <a:pt x="584293" y="253389"/>
                      <a:pt x="574405" y="239759"/>
                    </a:cubicBezTo>
                    <a:cubicBezTo>
                      <a:pt x="562634" y="223509"/>
                      <a:pt x="547978" y="209480"/>
                      <a:pt x="529156" y="202466"/>
                    </a:cubicBezTo>
                    <a:cubicBezTo>
                      <a:pt x="517627" y="199411"/>
                      <a:pt x="503381" y="198868"/>
                      <a:pt x="494701" y="208466"/>
                    </a:cubicBezTo>
                    <a:cubicBezTo>
                      <a:pt x="488471" y="213887"/>
                      <a:pt x="485887" y="221239"/>
                      <a:pt x="486781" y="229255"/>
                    </a:cubicBezTo>
                    <a:cubicBezTo>
                      <a:pt x="477062" y="235436"/>
                      <a:pt x="466124" y="238756"/>
                      <a:pt x="454245" y="239771"/>
                    </a:cubicBezTo>
                    <a:cubicBezTo>
                      <a:pt x="451323" y="240024"/>
                      <a:pt x="448353" y="241087"/>
                      <a:pt x="445335" y="241062"/>
                    </a:cubicBezTo>
                    <a:cubicBezTo>
                      <a:pt x="442462" y="241207"/>
                      <a:pt x="439624" y="241062"/>
                      <a:pt x="436920" y="240724"/>
                    </a:cubicBezTo>
                    <a:cubicBezTo>
                      <a:pt x="422578" y="238950"/>
                      <a:pt x="408127" y="231271"/>
                      <a:pt x="397116" y="222410"/>
                    </a:cubicBezTo>
                    <a:cubicBezTo>
                      <a:pt x="396875" y="216567"/>
                      <a:pt x="396549" y="211001"/>
                      <a:pt x="396319" y="204808"/>
                    </a:cubicBezTo>
                    <a:cubicBezTo>
                      <a:pt x="390005" y="201524"/>
                      <a:pt x="384814" y="195294"/>
                      <a:pt x="384367" y="187966"/>
                    </a:cubicBezTo>
                    <a:lnTo>
                      <a:pt x="384935" y="187399"/>
                    </a:lnTo>
                    <a:cubicBezTo>
                      <a:pt x="388545" y="188522"/>
                      <a:pt x="391708" y="190333"/>
                      <a:pt x="394955" y="192264"/>
                    </a:cubicBezTo>
                    <a:cubicBezTo>
                      <a:pt x="393494" y="183451"/>
                      <a:pt x="391816" y="174747"/>
                      <a:pt x="387410" y="167068"/>
                    </a:cubicBezTo>
                    <a:cubicBezTo>
                      <a:pt x="383329" y="165366"/>
                      <a:pt x="379249" y="164014"/>
                      <a:pt x="375409" y="161974"/>
                    </a:cubicBezTo>
                    <a:cubicBezTo>
                      <a:pt x="371027" y="159028"/>
                      <a:pt x="368190" y="153728"/>
                      <a:pt x="367538" y="148863"/>
                    </a:cubicBezTo>
                    <a:cubicBezTo>
                      <a:pt x="371474" y="152726"/>
                      <a:pt x="378355" y="151362"/>
                      <a:pt x="381422" y="155430"/>
                    </a:cubicBezTo>
                    <a:cubicBezTo>
                      <a:pt x="376122" y="139723"/>
                      <a:pt x="376001" y="121759"/>
                      <a:pt x="367296" y="107405"/>
                    </a:cubicBezTo>
                    <a:cubicBezTo>
                      <a:pt x="362890" y="96781"/>
                      <a:pt x="351360" y="91939"/>
                      <a:pt x="343453" y="84128"/>
                    </a:cubicBezTo>
                    <a:cubicBezTo>
                      <a:pt x="340386" y="80410"/>
                      <a:pt x="339167" y="75219"/>
                      <a:pt x="333625" y="74639"/>
                    </a:cubicBezTo>
                    <a:cubicBezTo>
                      <a:pt x="329098" y="73516"/>
                      <a:pt x="328772" y="68409"/>
                      <a:pt x="327987" y="65150"/>
                    </a:cubicBezTo>
                    <a:cubicBezTo>
                      <a:pt x="330788" y="65476"/>
                      <a:pt x="333179" y="67407"/>
                      <a:pt x="335557" y="67854"/>
                    </a:cubicBezTo>
                    <a:cubicBezTo>
                      <a:pt x="328977" y="50445"/>
                      <a:pt x="323231" y="31141"/>
                      <a:pt x="305496" y="20070"/>
                    </a:cubicBezTo>
                    <a:lnTo>
                      <a:pt x="302453" y="21977"/>
                    </a:lnTo>
                    <a:cubicBezTo>
                      <a:pt x="295548" y="23016"/>
                      <a:pt x="288208" y="23450"/>
                      <a:pt x="281326" y="23680"/>
                    </a:cubicBezTo>
                    <a:cubicBezTo>
                      <a:pt x="284368" y="19153"/>
                      <a:pt x="289789" y="17245"/>
                      <a:pt x="294087" y="15193"/>
                    </a:cubicBezTo>
                    <a:cubicBezTo>
                      <a:pt x="289113" y="11486"/>
                      <a:pt x="285008" y="10569"/>
                      <a:pt x="278779" y="9543"/>
                    </a:cubicBezTo>
                    <a:cubicBezTo>
                      <a:pt x="275193" y="13176"/>
                      <a:pt x="268662" y="14963"/>
                      <a:pt x="264014" y="15977"/>
                    </a:cubicBezTo>
                    <a:lnTo>
                      <a:pt x="263471" y="15543"/>
                    </a:lnTo>
                    <a:cubicBezTo>
                      <a:pt x="263350" y="11486"/>
                      <a:pt x="262408" y="6488"/>
                      <a:pt x="268517" y="5486"/>
                    </a:cubicBezTo>
                    <a:cubicBezTo>
                      <a:pt x="262649" y="2661"/>
                      <a:pt x="252931" y="3784"/>
                      <a:pt x="246943" y="5486"/>
                    </a:cubicBezTo>
                    <a:cubicBezTo>
                      <a:pt x="245241" y="9893"/>
                      <a:pt x="240411" y="13840"/>
                      <a:pt x="240737" y="19032"/>
                    </a:cubicBezTo>
                    <a:cubicBezTo>
                      <a:pt x="237248" y="22666"/>
                      <a:pt x="234774" y="27507"/>
                      <a:pt x="231140" y="30127"/>
                    </a:cubicBezTo>
                    <a:cubicBezTo>
                      <a:pt x="231043" y="21422"/>
                      <a:pt x="234725" y="13394"/>
                      <a:pt x="236307" y="6053"/>
                    </a:cubicBezTo>
                    <a:cubicBezTo>
                      <a:pt x="231212" y="7961"/>
                      <a:pt x="226069" y="10665"/>
                      <a:pt x="221095" y="13068"/>
                    </a:cubicBezTo>
                    <a:cubicBezTo>
                      <a:pt x="213054" y="8432"/>
                      <a:pt x="204616" y="3784"/>
                      <a:pt x="196056" y="307"/>
                    </a:cubicBezTo>
                    <a:cubicBezTo>
                      <a:pt x="195235" y="-43"/>
                      <a:pt x="193533" y="-393"/>
                      <a:pt x="193883" y="1080"/>
                    </a:cubicBezTo>
                    <a:cubicBezTo>
                      <a:pt x="201235" y="6379"/>
                      <a:pt x="198386" y="16327"/>
                      <a:pt x="199171" y="23909"/>
                    </a:cubicBezTo>
                    <a:lnTo>
                      <a:pt x="194523" y="20070"/>
                    </a:lnTo>
                    <a:cubicBezTo>
                      <a:pt x="192277" y="14311"/>
                      <a:pt x="185746" y="10134"/>
                      <a:pt x="184623" y="3784"/>
                    </a:cubicBezTo>
                    <a:cubicBezTo>
                      <a:pt x="176933" y="5257"/>
                      <a:pt x="172031" y="7309"/>
                      <a:pt x="164908" y="10351"/>
                    </a:cubicBezTo>
                    <a:lnTo>
                      <a:pt x="163918" y="10907"/>
                    </a:lnTo>
                    <a:cubicBezTo>
                      <a:pt x="169218" y="10907"/>
                      <a:pt x="173745" y="15084"/>
                      <a:pt x="176341" y="19261"/>
                    </a:cubicBezTo>
                    <a:cubicBezTo>
                      <a:pt x="168325" y="19720"/>
                      <a:pt x="161202" y="16545"/>
                      <a:pt x="153306" y="15760"/>
                    </a:cubicBezTo>
                    <a:cubicBezTo>
                      <a:pt x="152510" y="14963"/>
                      <a:pt x="151846" y="14058"/>
                      <a:pt x="150566" y="14179"/>
                    </a:cubicBezTo>
                    <a:cubicBezTo>
                      <a:pt x="146630" y="15651"/>
                      <a:pt x="143238" y="18464"/>
                      <a:pt x="139749" y="21181"/>
                    </a:cubicBezTo>
                    <a:cubicBezTo>
                      <a:pt x="131962" y="28847"/>
                      <a:pt x="124042" y="37346"/>
                      <a:pt x="120299" y="47499"/>
                    </a:cubicBezTo>
                    <a:cubicBezTo>
                      <a:pt x="122919" y="47958"/>
                      <a:pt x="126191" y="47850"/>
                      <a:pt x="128098" y="49431"/>
                    </a:cubicBezTo>
                    <a:cubicBezTo>
                      <a:pt x="123824" y="52027"/>
                      <a:pt x="120082" y="56433"/>
                      <a:pt x="115905" y="58908"/>
                    </a:cubicBezTo>
                    <a:cubicBezTo>
                      <a:pt x="114420" y="64788"/>
                      <a:pt x="114649" y="71452"/>
                      <a:pt x="114299" y="77899"/>
                    </a:cubicBezTo>
                    <a:cubicBezTo>
                      <a:pt x="111039" y="82861"/>
                      <a:pt x="106633" y="87267"/>
                      <a:pt x="104496" y="92797"/>
                    </a:cubicBezTo>
                    <a:cubicBezTo>
                      <a:pt x="97494" y="115505"/>
                      <a:pt x="95683" y="140701"/>
                      <a:pt x="96709" y="166465"/>
                    </a:cubicBezTo>
                    <a:cubicBezTo>
                      <a:pt x="94427" y="168602"/>
                      <a:pt x="91470" y="169978"/>
                      <a:pt x="89357" y="171656"/>
                    </a:cubicBezTo>
                    <a:lnTo>
                      <a:pt x="89598" y="194703"/>
                    </a:lnTo>
                    <a:lnTo>
                      <a:pt x="90141" y="194703"/>
                    </a:lnTo>
                    <a:cubicBezTo>
                      <a:pt x="91180" y="189850"/>
                      <a:pt x="96926" y="187133"/>
                      <a:pt x="100427" y="183874"/>
                    </a:cubicBezTo>
                    <a:lnTo>
                      <a:pt x="101562" y="183874"/>
                    </a:lnTo>
                    <a:cubicBezTo>
                      <a:pt x="101019" y="189065"/>
                      <a:pt x="100307" y="194256"/>
                      <a:pt x="100222" y="199580"/>
                    </a:cubicBezTo>
                    <a:lnTo>
                      <a:pt x="93667" y="205001"/>
                    </a:lnTo>
                    <a:cubicBezTo>
                      <a:pt x="87111" y="210772"/>
                      <a:pt x="92653" y="219452"/>
                      <a:pt x="92085" y="226672"/>
                    </a:cubicBezTo>
                    <a:cubicBezTo>
                      <a:pt x="92532" y="228603"/>
                      <a:pt x="92858" y="231428"/>
                      <a:pt x="94234" y="231887"/>
                    </a:cubicBezTo>
                    <a:cubicBezTo>
                      <a:pt x="95007" y="229062"/>
                      <a:pt x="97506" y="227022"/>
                      <a:pt x="99087" y="224535"/>
                    </a:cubicBezTo>
                    <a:cubicBezTo>
                      <a:pt x="101912" y="223847"/>
                      <a:pt x="104387" y="221589"/>
                      <a:pt x="106983" y="221263"/>
                    </a:cubicBezTo>
                    <a:cubicBezTo>
                      <a:pt x="105510" y="226928"/>
                      <a:pt x="103615" y="232476"/>
                      <a:pt x="101321" y="237863"/>
                    </a:cubicBezTo>
                    <a:cubicBezTo>
                      <a:pt x="100258" y="238575"/>
                      <a:pt x="98967" y="239553"/>
                      <a:pt x="97880" y="240688"/>
                    </a:cubicBezTo>
                    <a:cubicBezTo>
                      <a:pt x="96697" y="241823"/>
                      <a:pt x="95900" y="243295"/>
                      <a:pt x="95598" y="244902"/>
                    </a:cubicBezTo>
                    <a:cubicBezTo>
                      <a:pt x="100669" y="271667"/>
                      <a:pt x="108661" y="298094"/>
                      <a:pt x="117836" y="323290"/>
                    </a:cubicBezTo>
                    <a:cubicBezTo>
                      <a:pt x="111607" y="333781"/>
                      <a:pt x="108094" y="346168"/>
                      <a:pt x="102914" y="357034"/>
                    </a:cubicBezTo>
                    <a:cubicBezTo>
                      <a:pt x="102166" y="358543"/>
                      <a:pt x="101490" y="360088"/>
                      <a:pt x="100886" y="361670"/>
                    </a:cubicBezTo>
                    <a:cubicBezTo>
                      <a:pt x="95695" y="374805"/>
                      <a:pt x="94101" y="389485"/>
                      <a:pt x="87654" y="402113"/>
                    </a:cubicBezTo>
                    <a:cubicBezTo>
                      <a:pt x="85035" y="400351"/>
                      <a:pt x="82222" y="398878"/>
                      <a:pt x="79288" y="397707"/>
                    </a:cubicBezTo>
                    <a:cubicBezTo>
                      <a:pt x="67070" y="393638"/>
                      <a:pt x="52945" y="396234"/>
                      <a:pt x="44036" y="405602"/>
                    </a:cubicBezTo>
                    <a:cubicBezTo>
                      <a:pt x="36116" y="404130"/>
                      <a:pt x="28003" y="405482"/>
                      <a:pt x="21773" y="409659"/>
                    </a:cubicBezTo>
                    <a:cubicBezTo>
                      <a:pt x="17318" y="413015"/>
                      <a:pt x="13878" y="417047"/>
                      <a:pt x="11898" y="421768"/>
                    </a:cubicBezTo>
                    <a:cubicBezTo>
                      <a:pt x="10509" y="425172"/>
                      <a:pt x="9906" y="428843"/>
                      <a:pt x="10147" y="432501"/>
                    </a:cubicBezTo>
                    <a:cubicBezTo>
                      <a:pt x="5052" y="436014"/>
                      <a:pt x="2348" y="441422"/>
                      <a:pt x="670" y="446843"/>
                    </a:cubicBezTo>
                    <a:cubicBezTo>
                      <a:pt x="-1732" y="459073"/>
                      <a:pt x="2577" y="471761"/>
                      <a:pt x="9580" y="481130"/>
                    </a:cubicBezTo>
                    <a:lnTo>
                      <a:pt x="209227" y="481130"/>
                    </a:lnTo>
                    <a:cubicBezTo>
                      <a:pt x="206282" y="477641"/>
                      <a:pt x="203565" y="472775"/>
                      <a:pt x="201513" y="468598"/>
                    </a:cubicBezTo>
                    <a:cubicBezTo>
                      <a:pt x="197227" y="462139"/>
                      <a:pt x="200173" y="453000"/>
                      <a:pt x="199702" y="445539"/>
                    </a:cubicBezTo>
                    <a:cubicBezTo>
                      <a:pt x="203783" y="437330"/>
                      <a:pt x="207912" y="429072"/>
                      <a:pt x="212572" y="421043"/>
                    </a:cubicBezTo>
                    <a:cubicBezTo>
                      <a:pt x="213513" y="419438"/>
                      <a:pt x="214455" y="417844"/>
                      <a:pt x="215421" y="416275"/>
                    </a:cubicBezTo>
                    <a:lnTo>
                      <a:pt x="224572" y="412774"/>
                    </a:lnTo>
                    <a:cubicBezTo>
                      <a:pt x="229425" y="412774"/>
                      <a:pt x="233506" y="409273"/>
                      <a:pt x="238130" y="410516"/>
                    </a:cubicBezTo>
                    <a:cubicBezTo>
                      <a:pt x="244359" y="416734"/>
                      <a:pt x="244359" y="404311"/>
                      <a:pt x="250347" y="403731"/>
                    </a:cubicBezTo>
                    <a:cubicBezTo>
                      <a:pt x="264352" y="401920"/>
                      <a:pt x="278248" y="403272"/>
                      <a:pt x="286143" y="415140"/>
                    </a:cubicBezTo>
                    <a:cubicBezTo>
                      <a:pt x="286143" y="416722"/>
                      <a:pt x="288642" y="416722"/>
                      <a:pt x="288075" y="418194"/>
                    </a:cubicBezTo>
                    <a:cubicBezTo>
                      <a:pt x="286264" y="418750"/>
                      <a:pt x="284562" y="417627"/>
                      <a:pt x="282654" y="417627"/>
                    </a:cubicBezTo>
                    <a:cubicBezTo>
                      <a:pt x="274070" y="415478"/>
                      <a:pt x="264002" y="410033"/>
                      <a:pt x="255539" y="414911"/>
                    </a:cubicBezTo>
                    <a:cubicBezTo>
                      <a:pt x="255213" y="416927"/>
                      <a:pt x="254790" y="418991"/>
                      <a:pt x="254356" y="421019"/>
                    </a:cubicBezTo>
                    <a:cubicBezTo>
                      <a:pt x="253957" y="423180"/>
                      <a:pt x="253559" y="425293"/>
                      <a:pt x="253366" y="427333"/>
                    </a:cubicBezTo>
                    <a:cubicBezTo>
                      <a:pt x="258907" y="428915"/>
                      <a:pt x="263555" y="432863"/>
                      <a:pt x="267720" y="437149"/>
                    </a:cubicBezTo>
                    <a:cubicBezTo>
                      <a:pt x="270545" y="431619"/>
                      <a:pt x="276533" y="429144"/>
                      <a:pt x="281845" y="427333"/>
                    </a:cubicBezTo>
                    <a:cubicBezTo>
                      <a:pt x="286493" y="428336"/>
                      <a:pt x="291564" y="428456"/>
                      <a:pt x="295427" y="431390"/>
                    </a:cubicBezTo>
                    <a:cubicBezTo>
                      <a:pt x="302550" y="437957"/>
                      <a:pt x="299013" y="449149"/>
                      <a:pt x="298349" y="457491"/>
                    </a:cubicBezTo>
                    <a:cubicBezTo>
                      <a:pt x="304784" y="461101"/>
                      <a:pt x="311906" y="463153"/>
                      <a:pt x="318438" y="466642"/>
                    </a:cubicBezTo>
                    <a:cubicBezTo>
                      <a:pt x="315396" y="469383"/>
                      <a:pt x="311363" y="470494"/>
                      <a:pt x="307621" y="471858"/>
                    </a:cubicBezTo>
                    <a:lnTo>
                      <a:pt x="296779" y="469697"/>
                    </a:lnTo>
                    <a:cubicBezTo>
                      <a:pt x="295524" y="468803"/>
                      <a:pt x="293387" y="468803"/>
                      <a:pt x="292916" y="467222"/>
                    </a:cubicBezTo>
                    <a:cubicBezTo>
                      <a:pt x="289330" y="471049"/>
                      <a:pt x="284924" y="476144"/>
                      <a:pt x="282654" y="481106"/>
                    </a:cubicBezTo>
                    <a:lnTo>
                      <a:pt x="437427" y="481106"/>
                    </a:lnTo>
                    <a:cubicBezTo>
                      <a:pt x="435375" y="476470"/>
                      <a:pt x="433021" y="472860"/>
                      <a:pt x="430184" y="468574"/>
                    </a:cubicBezTo>
                    <a:cubicBezTo>
                      <a:pt x="427021" y="461789"/>
                      <a:pt x="428300" y="452517"/>
                      <a:pt x="427938" y="445286"/>
                    </a:cubicBezTo>
                    <a:lnTo>
                      <a:pt x="442389" y="423253"/>
                    </a:lnTo>
                    <a:cubicBezTo>
                      <a:pt x="450285" y="423144"/>
                      <a:pt x="459231" y="420210"/>
                      <a:pt x="467827" y="421671"/>
                    </a:cubicBezTo>
                    <a:cubicBezTo>
                      <a:pt x="468261" y="421490"/>
                      <a:pt x="468672" y="421261"/>
                      <a:pt x="469058" y="421007"/>
                    </a:cubicBezTo>
                    <a:cubicBezTo>
                      <a:pt x="472619" y="418544"/>
                      <a:pt x="473706" y="412822"/>
                      <a:pt x="479006" y="413546"/>
                    </a:cubicBezTo>
                    <a:cubicBezTo>
                      <a:pt x="488483" y="410951"/>
                      <a:pt x="495727" y="415249"/>
                      <a:pt x="502850" y="419534"/>
                    </a:cubicBezTo>
                    <a:cubicBezTo>
                      <a:pt x="502644" y="420041"/>
                      <a:pt x="502403" y="420536"/>
                      <a:pt x="502113" y="421007"/>
                    </a:cubicBezTo>
                    <a:cubicBezTo>
                      <a:pt x="499143" y="425788"/>
                      <a:pt x="493554" y="420452"/>
                      <a:pt x="489497" y="421901"/>
                    </a:cubicBezTo>
                    <a:cubicBezTo>
                      <a:pt x="487795" y="423712"/>
                      <a:pt x="490294" y="425848"/>
                      <a:pt x="490632" y="427889"/>
                    </a:cubicBezTo>
                    <a:cubicBezTo>
                      <a:pt x="492093" y="429905"/>
                      <a:pt x="489147" y="429676"/>
                      <a:pt x="488133" y="430038"/>
                    </a:cubicBezTo>
                    <a:cubicBezTo>
                      <a:pt x="485658" y="430460"/>
                      <a:pt x="483135" y="429651"/>
                      <a:pt x="481360" y="427889"/>
                    </a:cubicBezTo>
                    <a:cubicBezTo>
                      <a:pt x="480914" y="427321"/>
                      <a:pt x="481239" y="426645"/>
                      <a:pt x="480346" y="426537"/>
                    </a:cubicBezTo>
                    <a:cubicBezTo>
                      <a:pt x="478318" y="429905"/>
                      <a:pt x="475372" y="432971"/>
                      <a:pt x="474587" y="436811"/>
                    </a:cubicBezTo>
                    <a:cubicBezTo>
                      <a:pt x="477183" y="439310"/>
                      <a:pt x="480672" y="441785"/>
                      <a:pt x="481940" y="444960"/>
                    </a:cubicBezTo>
                    <a:cubicBezTo>
                      <a:pt x="484535" y="448690"/>
                      <a:pt x="479887" y="451503"/>
                      <a:pt x="478994" y="454787"/>
                    </a:cubicBezTo>
                    <a:cubicBezTo>
                      <a:pt x="478644" y="455451"/>
                      <a:pt x="477606" y="455451"/>
                      <a:pt x="477292" y="454787"/>
                    </a:cubicBezTo>
                    <a:cubicBezTo>
                      <a:pt x="474913" y="453435"/>
                      <a:pt x="472885" y="450030"/>
                      <a:pt x="470289" y="450936"/>
                    </a:cubicBezTo>
                    <a:cubicBezTo>
                      <a:pt x="468008" y="460992"/>
                      <a:pt x="471062" y="471049"/>
                      <a:pt x="469698" y="481106"/>
                    </a:cubicBezTo>
                    <a:cubicBezTo>
                      <a:pt x="474104" y="482144"/>
                      <a:pt x="479296" y="480876"/>
                      <a:pt x="484052" y="481106"/>
                    </a:cubicBezTo>
                    <a:lnTo>
                      <a:pt x="485984" y="459870"/>
                    </a:lnTo>
                    <a:cubicBezTo>
                      <a:pt x="488012" y="446083"/>
                      <a:pt x="496149" y="434553"/>
                      <a:pt x="505747" y="424025"/>
                    </a:cubicBezTo>
                    <a:cubicBezTo>
                      <a:pt x="516142" y="416939"/>
                      <a:pt x="522818" y="430943"/>
                      <a:pt x="530484" y="435796"/>
                    </a:cubicBezTo>
                    <a:cubicBezTo>
                      <a:pt x="531740" y="436038"/>
                      <a:pt x="531281" y="437390"/>
                      <a:pt x="531849" y="438163"/>
                    </a:cubicBezTo>
                    <a:cubicBezTo>
                      <a:pt x="531728" y="440432"/>
                      <a:pt x="529374" y="441338"/>
                      <a:pt x="527792" y="442014"/>
                    </a:cubicBezTo>
                    <a:cubicBezTo>
                      <a:pt x="523023" y="443692"/>
                      <a:pt x="519534" y="438501"/>
                      <a:pt x="516588" y="435446"/>
                    </a:cubicBezTo>
                    <a:cubicBezTo>
                      <a:pt x="513764" y="438501"/>
                      <a:pt x="512532" y="442569"/>
                      <a:pt x="509260" y="444948"/>
                    </a:cubicBezTo>
                    <a:lnTo>
                      <a:pt x="510371" y="445274"/>
                    </a:lnTo>
                    <a:cubicBezTo>
                      <a:pt x="514126" y="449016"/>
                      <a:pt x="517723" y="452964"/>
                      <a:pt x="518532" y="457950"/>
                    </a:cubicBezTo>
                    <a:cubicBezTo>
                      <a:pt x="518061" y="462441"/>
                      <a:pt x="515816" y="466860"/>
                      <a:pt x="511747" y="469141"/>
                    </a:cubicBezTo>
                    <a:cubicBezTo>
                      <a:pt x="508802" y="463926"/>
                      <a:pt x="506266" y="458481"/>
                      <a:pt x="504178" y="452855"/>
                    </a:cubicBezTo>
                    <a:cubicBezTo>
                      <a:pt x="504298" y="453085"/>
                      <a:pt x="504057" y="453181"/>
                      <a:pt x="503828" y="453423"/>
                    </a:cubicBezTo>
                    <a:cubicBezTo>
                      <a:pt x="497622" y="455101"/>
                      <a:pt x="495956" y="462103"/>
                      <a:pt x="494918" y="467777"/>
                    </a:cubicBezTo>
                    <a:cubicBezTo>
                      <a:pt x="495268" y="473307"/>
                      <a:pt x="491079" y="475564"/>
                      <a:pt x="492202" y="481094"/>
                    </a:cubicBezTo>
                    <a:lnTo>
                      <a:pt x="572751" y="481094"/>
                    </a:lnTo>
                    <a:cubicBezTo>
                      <a:pt x="581685" y="479741"/>
                      <a:pt x="591162" y="479971"/>
                      <a:pt x="598285" y="473391"/>
                    </a:cubicBezTo>
                    <a:cubicBezTo>
                      <a:pt x="628467" y="478039"/>
                      <a:pt x="659072" y="470578"/>
                      <a:pt x="682795" y="453978"/>
                    </a:cubicBezTo>
                    <a:cubicBezTo>
                      <a:pt x="695266" y="443994"/>
                      <a:pt x="706324" y="432368"/>
                      <a:pt x="715669" y="419414"/>
                    </a:cubicBezTo>
                    <a:cubicBezTo>
                      <a:pt x="723685" y="408162"/>
                      <a:pt x="730023" y="397646"/>
                      <a:pt x="734104" y="385067"/>
                    </a:cubicBezTo>
                    <a:cubicBezTo>
                      <a:pt x="737146" y="377268"/>
                      <a:pt x="739573" y="369203"/>
                      <a:pt x="741372" y="360873"/>
                    </a:cubicBezTo>
                    <a:cubicBezTo>
                      <a:pt x="750004" y="321781"/>
                      <a:pt x="745476" y="277993"/>
                      <a:pt x="732740" y="240724"/>
                    </a:cubicBezTo>
                    <a:close/>
                  </a:path>
                </a:pathLst>
              </a:custGeom>
              <a:solidFill>
                <a:srgbClr val="DB812E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77E31C3-7627-45D0-A6D9-7B3DC90EBE84}"/>
                  </a:ext>
                </a:extLst>
              </p:cNvPr>
              <p:cNvSpPr/>
              <p:nvPr/>
            </p:nvSpPr>
            <p:spPr>
              <a:xfrm>
                <a:off x="8826815" y="1770227"/>
                <a:ext cx="249876" cy="56500"/>
              </a:xfrm>
              <a:custGeom>
                <a:avLst/>
                <a:gdLst>
                  <a:gd name="connsiteX0" fmla="*/ 646 w 249876"/>
                  <a:gd name="connsiteY0" fmla="*/ 25763 h 56500"/>
                  <a:gd name="connsiteX1" fmla="*/ 13189 w 249876"/>
                  <a:gd name="connsiteY1" fmla="*/ 15707 h 56500"/>
                  <a:gd name="connsiteX2" fmla="*/ 7769 w 249876"/>
                  <a:gd name="connsiteY2" fmla="*/ 12194 h 56500"/>
                  <a:gd name="connsiteX3" fmla="*/ 3121 w 249876"/>
                  <a:gd name="connsiteY3" fmla="*/ 13546 h 56500"/>
                  <a:gd name="connsiteX4" fmla="*/ 5861 w 249876"/>
                  <a:gd name="connsiteY4" fmla="*/ 4853 h 56500"/>
                  <a:gd name="connsiteX5" fmla="*/ 20759 w 249876"/>
                  <a:gd name="connsiteY5" fmla="*/ 0 h 56500"/>
                  <a:gd name="connsiteX6" fmla="*/ 17246 w 249876"/>
                  <a:gd name="connsiteY6" fmla="*/ 23047 h 56500"/>
                  <a:gd name="connsiteX7" fmla="*/ 26180 w 249876"/>
                  <a:gd name="connsiteY7" fmla="*/ 56489 h 56500"/>
                  <a:gd name="connsiteX8" fmla="*/ 10123 w 249876"/>
                  <a:gd name="connsiteY8" fmla="*/ 56489 h 56500"/>
                  <a:gd name="connsiteX9" fmla="*/ 646 w 249876"/>
                  <a:gd name="connsiteY9" fmla="*/ 25763 h 56500"/>
                  <a:gd name="connsiteX10" fmla="*/ 35331 w 249876"/>
                  <a:gd name="connsiteY10" fmla="*/ 12194 h 56500"/>
                  <a:gd name="connsiteX11" fmla="*/ 36248 w 249876"/>
                  <a:gd name="connsiteY11" fmla="*/ 12194 h 56500"/>
                  <a:gd name="connsiteX12" fmla="*/ 47065 w 249876"/>
                  <a:gd name="connsiteY12" fmla="*/ 22045 h 56500"/>
                  <a:gd name="connsiteX13" fmla="*/ 48647 w 249876"/>
                  <a:gd name="connsiteY13" fmla="*/ 21695 h 56500"/>
                  <a:gd name="connsiteX14" fmla="*/ 47065 w 249876"/>
                  <a:gd name="connsiteY14" fmla="*/ 56489 h 56500"/>
                  <a:gd name="connsiteX15" fmla="*/ 35319 w 249876"/>
                  <a:gd name="connsiteY15" fmla="*/ 56489 h 56500"/>
                  <a:gd name="connsiteX16" fmla="*/ 29451 w 249876"/>
                  <a:gd name="connsiteY16" fmla="*/ 21477 h 56500"/>
                  <a:gd name="connsiteX17" fmla="*/ 35331 w 249876"/>
                  <a:gd name="connsiteY17" fmla="*/ 12194 h 56500"/>
                  <a:gd name="connsiteX18" fmla="*/ 59500 w 249876"/>
                  <a:gd name="connsiteY18" fmla="*/ 23059 h 56500"/>
                  <a:gd name="connsiteX19" fmla="*/ 66829 w 249876"/>
                  <a:gd name="connsiteY19" fmla="*/ 14934 h 56500"/>
                  <a:gd name="connsiteX20" fmla="*/ 74990 w 249876"/>
                  <a:gd name="connsiteY20" fmla="*/ 17638 h 56500"/>
                  <a:gd name="connsiteX21" fmla="*/ 73650 w 249876"/>
                  <a:gd name="connsiteY21" fmla="*/ 33912 h 56500"/>
                  <a:gd name="connsiteX22" fmla="*/ 66841 w 249876"/>
                  <a:gd name="connsiteY22" fmla="*/ 56501 h 56500"/>
                  <a:gd name="connsiteX23" fmla="*/ 55456 w 249876"/>
                  <a:gd name="connsiteY23" fmla="*/ 56501 h 56500"/>
                  <a:gd name="connsiteX24" fmla="*/ 59500 w 249876"/>
                  <a:gd name="connsiteY24" fmla="*/ 23059 h 56500"/>
                  <a:gd name="connsiteX25" fmla="*/ 230898 w 249876"/>
                  <a:gd name="connsiteY25" fmla="*/ 19534 h 56500"/>
                  <a:gd name="connsiteX26" fmla="*/ 237900 w 249876"/>
                  <a:gd name="connsiteY26" fmla="*/ 29832 h 56500"/>
                  <a:gd name="connsiteX27" fmla="*/ 240375 w 249876"/>
                  <a:gd name="connsiteY27" fmla="*/ 12532 h 56500"/>
                  <a:gd name="connsiteX28" fmla="*/ 237115 w 249876"/>
                  <a:gd name="connsiteY28" fmla="*/ 9248 h 56500"/>
                  <a:gd name="connsiteX29" fmla="*/ 249876 w 249876"/>
                  <a:gd name="connsiteY29" fmla="*/ 7111 h 56500"/>
                  <a:gd name="connsiteX30" fmla="*/ 245252 w 249876"/>
                  <a:gd name="connsiteY30" fmla="*/ 25522 h 56500"/>
                  <a:gd name="connsiteX31" fmla="*/ 247969 w 249876"/>
                  <a:gd name="connsiteY31" fmla="*/ 56477 h 56500"/>
                  <a:gd name="connsiteX32" fmla="*/ 235546 w 249876"/>
                  <a:gd name="connsiteY32" fmla="*/ 56477 h 56500"/>
                  <a:gd name="connsiteX33" fmla="*/ 226841 w 249876"/>
                  <a:gd name="connsiteY33" fmla="*/ 25522 h 56500"/>
                  <a:gd name="connsiteX34" fmla="*/ 230898 w 249876"/>
                  <a:gd name="connsiteY34" fmla="*/ 19534 h 5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9876" h="56500">
                    <a:moveTo>
                      <a:pt x="646" y="25763"/>
                    </a:moveTo>
                    <a:cubicBezTo>
                      <a:pt x="5052" y="22950"/>
                      <a:pt x="12175" y="22250"/>
                      <a:pt x="13189" y="15707"/>
                    </a:cubicBezTo>
                    <a:cubicBezTo>
                      <a:pt x="11403" y="14355"/>
                      <a:pt x="9797" y="12640"/>
                      <a:pt x="7769" y="12194"/>
                    </a:cubicBezTo>
                    <a:lnTo>
                      <a:pt x="3121" y="13546"/>
                    </a:lnTo>
                    <a:cubicBezTo>
                      <a:pt x="3471" y="10829"/>
                      <a:pt x="4932" y="7799"/>
                      <a:pt x="5861" y="4853"/>
                    </a:cubicBezTo>
                    <a:lnTo>
                      <a:pt x="20759" y="0"/>
                    </a:lnTo>
                    <a:cubicBezTo>
                      <a:pt x="18706" y="6773"/>
                      <a:pt x="17934" y="15248"/>
                      <a:pt x="17246" y="23047"/>
                    </a:cubicBezTo>
                    <a:cubicBezTo>
                      <a:pt x="18610" y="34576"/>
                      <a:pt x="20312" y="46891"/>
                      <a:pt x="26180" y="56489"/>
                    </a:cubicBezTo>
                    <a:lnTo>
                      <a:pt x="10123" y="56489"/>
                    </a:lnTo>
                    <a:cubicBezTo>
                      <a:pt x="8324" y="45877"/>
                      <a:pt x="-2759" y="38186"/>
                      <a:pt x="646" y="25763"/>
                    </a:cubicBezTo>
                    <a:close/>
                    <a:moveTo>
                      <a:pt x="35331" y="12194"/>
                    </a:moveTo>
                    <a:lnTo>
                      <a:pt x="36248" y="12194"/>
                    </a:lnTo>
                    <a:lnTo>
                      <a:pt x="47065" y="22045"/>
                    </a:lnTo>
                    <a:lnTo>
                      <a:pt x="48647" y="21695"/>
                    </a:lnTo>
                    <a:cubicBezTo>
                      <a:pt x="47730" y="33273"/>
                      <a:pt x="47198" y="44875"/>
                      <a:pt x="47065" y="56489"/>
                    </a:cubicBezTo>
                    <a:lnTo>
                      <a:pt x="35319" y="56489"/>
                    </a:lnTo>
                    <a:cubicBezTo>
                      <a:pt x="32940" y="45309"/>
                      <a:pt x="29005" y="33550"/>
                      <a:pt x="29451" y="21477"/>
                    </a:cubicBezTo>
                    <a:cubicBezTo>
                      <a:pt x="31479" y="18423"/>
                      <a:pt x="32832" y="14572"/>
                      <a:pt x="35331" y="12194"/>
                    </a:cubicBezTo>
                    <a:close/>
                    <a:moveTo>
                      <a:pt x="59500" y="23059"/>
                    </a:moveTo>
                    <a:cubicBezTo>
                      <a:pt x="61649" y="20246"/>
                      <a:pt x="62543" y="15477"/>
                      <a:pt x="66829" y="14934"/>
                    </a:cubicBezTo>
                    <a:cubicBezTo>
                      <a:pt x="69895" y="15031"/>
                      <a:pt x="72720" y="15477"/>
                      <a:pt x="74990" y="17638"/>
                    </a:cubicBezTo>
                    <a:cubicBezTo>
                      <a:pt x="78950" y="22600"/>
                      <a:pt x="75086" y="28951"/>
                      <a:pt x="73650" y="33912"/>
                    </a:cubicBezTo>
                    <a:cubicBezTo>
                      <a:pt x="72068" y="41482"/>
                      <a:pt x="69340" y="49378"/>
                      <a:pt x="66841" y="56501"/>
                    </a:cubicBezTo>
                    <a:lnTo>
                      <a:pt x="55456" y="56501"/>
                    </a:lnTo>
                    <a:lnTo>
                      <a:pt x="59500" y="23059"/>
                    </a:lnTo>
                    <a:close/>
                    <a:moveTo>
                      <a:pt x="230898" y="19534"/>
                    </a:moveTo>
                    <a:cubicBezTo>
                      <a:pt x="233373" y="22709"/>
                      <a:pt x="234170" y="26995"/>
                      <a:pt x="237900" y="29832"/>
                    </a:cubicBezTo>
                    <a:cubicBezTo>
                      <a:pt x="241172" y="25305"/>
                      <a:pt x="241957" y="18302"/>
                      <a:pt x="240375" y="12532"/>
                    </a:cubicBezTo>
                    <a:lnTo>
                      <a:pt x="237115" y="9248"/>
                    </a:lnTo>
                    <a:cubicBezTo>
                      <a:pt x="241293" y="8246"/>
                      <a:pt x="245699" y="7908"/>
                      <a:pt x="249876" y="7111"/>
                    </a:cubicBezTo>
                    <a:cubicBezTo>
                      <a:pt x="248089" y="13111"/>
                      <a:pt x="244661" y="18520"/>
                      <a:pt x="245252" y="25522"/>
                    </a:cubicBezTo>
                    <a:cubicBezTo>
                      <a:pt x="245373" y="35699"/>
                      <a:pt x="247063" y="45877"/>
                      <a:pt x="247969" y="56477"/>
                    </a:cubicBezTo>
                    <a:lnTo>
                      <a:pt x="235546" y="56477"/>
                    </a:lnTo>
                    <a:cubicBezTo>
                      <a:pt x="231019" y="46541"/>
                      <a:pt x="226491" y="37051"/>
                      <a:pt x="226841" y="25522"/>
                    </a:cubicBezTo>
                    <a:cubicBezTo>
                      <a:pt x="228181" y="23494"/>
                      <a:pt x="229087" y="21127"/>
                      <a:pt x="230898" y="19534"/>
                    </a:cubicBezTo>
                    <a:close/>
                  </a:path>
                </a:pathLst>
              </a:custGeom>
              <a:solidFill>
                <a:srgbClr val="DB812E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150BFDC-0B23-4D2E-BED6-71525DC3DE47}"/>
                  </a:ext>
                </a:extLst>
              </p:cNvPr>
              <p:cNvSpPr/>
              <p:nvPr/>
            </p:nvSpPr>
            <p:spPr>
              <a:xfrm>
                <a:off x="8627066" y="1474999"/>
                <a:ext cx="523619" cy="344364"/>
              </a:xfrm>
              <a:custGeom>
                <a:avLst/>
                <a:gdLst>
                  <a:gd name="connsiteX0" fmla="*/ 484081 w 523619"/>
                  <a:gd name="connsiteY0" fmla="*/ 97693 h 344364"/>
                  <a:gd name="connsiteX1" fmla="*/ 483755 w 523619"/>
                  <a:gd name="connsiteY1" fmla="*/ 106398 h 344364"/>
                  <a:gd name="connsiteX2" fmla="*/ 494596 w 523619"/>
                  <a:gd name="connsiteY2" fmla="*/ 102100 h 344364"/>
                  <a:gd name="connsiteX3" fmla="*/ 523619 w 523619"/>
                  <a:gd name="connsiteY3" fmla="*/ 106627 h 344364"/>
                  <a:gd name="connsiteX4" fmla="*/ 517088 w 523619"/>
                  <a:gd name="connsiteY4" fmla="*/ 95327 h 344364"/>
                  <a:gd name="connsiteX5" fmla="*/ 503084 w 523619"/>
                  <a:gd name="connsiteY5" fmla="*/ 89882 h 344364"/>
                  <a:gd name="connsiteX6" fmla="*/ 491675 w 523619"/>
                  <a:gd name="connsiteY6" fmla="*/ 89327 h 344364"/>
                  <a:gd name="connsiteX7" fmla="*/ 484081 w 523619"/>
                  <a:gd name="connsiteY7" fmla="*/ 97693 h 344364"/>
                  <a:gd name="connsiteX8" fmla="*/ 138775 w 523619"/>
                  <a:gd name="connsiteY8" fmla="*/ 121 h 344364"/>
                  <a:gd name="connsiteX9" fmla="*/ 138606 w 523619"/>
                  <a:gd name="connsiteY9" fmla="*/ 0 h 344364"/>
                  <a:gd name="connsiteX10" fmla="*/ 138630 w 523619"/>
                  <a:gd name="connsiteY10" fmla="*/ 121 h 344364"/>
                  <a:gd name="connsiteX11" fmla="*/ 138775 w 523619"/>
                  <a:gd name="connsiteY11" fmla="*/ 121 h 344364"/>
                  <a:gd name="connsiteX12" fmla="*/ 179859 w 523619"/>
                  <a:gd name="connsiteY12" fmla="*/ 100566 h 344364"/>
                  <a:gd name="connsiteX13" fmla="*/ 186644 w 523619"/>
                  <a:gd name="connsiteY13" fmla="*/ 94023 h 344364"/>
                  <a:gd name="connsiteX14" fmla="*/ 187984 w 523619"/>
                  <a:gd name="connsiteY14" fmla="*/ 94578 h 344364"/>
                  <a:gd name="connsiteX15" fmla="*/ 187440 w 523619"/>
                  <a:gd name="connsiteY15" fmla="*/ 107110 h 344364"/>
                  <a:gd name="connsiteX16" fmla="*/ 199042 w 523619"/>
                  <a:gd name="connsiteY16" fmla="*/ 111408 h 344364"/>
                  <a:gd name="connsiteX17" fmla="*/ 203449 w 523619"/>
                  <a:gd name="connsiteY17" fmla="*/ 102703 h 344364"/>
                  <a:gd name="connsiteX18" fmla="*/ 206395 w 523619"/>
                  <a:gd name="connsiteY18" fmla="*/ 95146 h 344364"/>
                  <a:gd name="connsiteX19" fmla="*/ 207192 w 523619"/>
                  <a:gd name="connsiteY19" fmla="*/ 95930 h 344364"/>
                  <a:gd name="connsiteX20" fmla="*/ 209666 w 523619"/>
                  <a:gd name="connsiteY20" fmla="*/ 107110 h 344364"/>
                  <a:gd name="connsiteX21" fmla="*/ 210439 w 523619"/>
                  <a:gd name="connsiteY21" fmla="*/ 112772 h 344364"/>
                  <a:gd name="connsiteX22" fmla="*/ 223780 w 523619"/>
                  <a:gd name="connsiteY22" fmla="*/ 109826 h 344364"/>
                  <a:gd name="connsiteX23" fmla="*/ 225687 w 523619"/>
                  <a:gd name="connsiteY23" fmla="*/ 98091 h 344364"/>
                  <a:gd name="connsiteX24" fmla="*/ 227269 w 523619"/>
                  <a:gd name="connsiteY24" fmla="*/ 94349 h 344364"/>
                  <a:gd name="connsiteX25" fmla="*/ 233257 w 523619"/>
                  <a:gd name="connsiteY25" fmla="*/ 104864 h 344364"/>
                  <a:gd name="connsiteX26" fmla="*/ 244098 w 523619"/>
                  <a:gd name="connsiteY26" fmla="*/ 80453 h 344364"/>
                  <a:gd name="connsiteX27" fmla="*/ 236975 w 523619"/>
                  <a:gd name="connsiteY27" fmla="*/ 76167 h 344364"/>
                  <a:gd name="connsiteX28" fmla="*/ 174631 w 523619"/>
                  <a:gd name="connsiteY28" fmla="*/ 78328 h 344364"/>
                  <a:gd name="connsiteX29" fmla="*/ 179859 w 523619"/>
                  <a:gd name="connsiteY29" fmla="*/ 100566 h 344364"/>
                  <a:gd name="connsiteX30" fmla="*/ 288 w 523619"/>
                  <a:gd name="connsiteY30" fmla="*/ 312589 h 344364"/>
                  <a:gd name="connsiteX31" fmla="*/ 856 w 523619"/>
                  <a:gd name="connsiteY31" fmla="*/ 338050 h 344364"/>
                  <a:gd name="connsiteX32" fmla="*/ 9222 w 523619"/>
                  <a:gd name="connsiteY32" fmla="*/ 344364 h 344364"/>
                  <a:gd name="connsiteX33" fmla="*/ 9765 w 523619"/>
                  <a:gd name="connsiteY33" fmla="*/ 338593 h 344364"/>
                  <a:gd name="connsiteX34" fmla="*/ 11371 w 523619"/>
                  <a:gd name="connsiteY34" fmla="*/ 315281 h 344364"/>
                  <a:gd name="connsiteX35" fmla="*/ 20426 w 523619"/>
                  <a:gd name="connsiteY35" fmla="*/ 319337 h 344364"/>
                  <a:gd name="connsiteX36" fmla="*/ 12711 w 523619"/>
                  <a:gd name="connsiteY36" fmla="*/ 298657 h 344364"/>
                  <a:gd name="connsiteX37" fmla="*/ 288 w 523619"/>
                  <a:gd name="connsiteY37" fmla="*/ 312589 h 344364"/>
                  <a:gd name="connsiteX38" fmla="*/ 28213 w 523619"/>
                  <a:gd name="connsiteY38" fmla="*/ 300371 h 344364"/>
                  <a:gd name="connsiteX39" fmla="*/ 25834 w 523619"/>
                  <a:gd name="connsiteY39" fmla="*/ 343821 h 344364"/>
                  <a:gd name="connsiteX40" fmla="*/ 34744 w 523619"/>
                  <a:gd name="connsiteY40" fmla="*/ 337048 h 344364"/>
                  <a:gd name="connsiteX41" fmla="*/ 39030 w 523619"/>
                  <a:gd name="connsiteY41" fmla="*/ 306238 h 344364"/>
                  <a:gd name="connsiteX42" fmla="*/ 50439 w 523619"/>
                  <a:gd name="connsiteY42" fmla="*/ 318432 h 344364"/>
                  <a:gd name="connsiteX43" fmla="*/ 53952 w 523619"/>
                  <a:gd name="connsiteY43" fmla="*/ 300830 h 344364"/>
                  <a:gd name="connsiteX44" fmla="*/ 45815 w 523619"/>
                  <a:gd name="connsiteY44" fmla="*/ 294950 h 344364"/>
                  <a:gd name="connsiteX45" fmla="*/ 51030 w 523619"/>
                  <a:gd name="connsiteY45" fmla="*/ 283542 h 344364"/>
                  <a:gd name="connsiteX46" fmla="*/ 37472 w 523619"/>
                  <a:gd name="connsiteY46" fmla="*/ 284894 h 344364"/>
                  <a:gd name="connsiteX47" fmla="*/ 28213 w 523619"/>
                  <a:gd name="connsiteY47" fmla="*/ 300371 h 344364"/>
                  <a:gd name="connsiteX48" fmla="*/ 56113 w 523619"/>
                  <a:gd name="connsiteY48" fmla="*/ 339414 h 344364"/>
                  <a:gd name="connsiteX49" fmla="*/ 57248 w 523619"/>
                  <a:gd name="connsiteY49" fmla="*/ 342469 h 344364"/>
                  <a:gd name="connsiteX50" fmla="*/ 70805 w 523619"/>
                  <a:gd name="connsiteY50" fmla="*/ 318444 h 344364"/>
                  <a:gd name="connsiteX51" fmla="*/ 75997 w 523619"/>
                  <a:gd name="connsiteY51" fmla="*/ 309546 h 344364"/>
                  <a:gd name="connsiteX52" fmla="*/ 87876 w 523619"/>
                  <a:gd name="connsiteY52" fmla="*/ 313047 h 344364"/>
                  <a:gd name="connsiteX53" fmla="*/ 87079 w 523619"/>
                  <a:gd name="connsiteY53" fmla="*/ 316090 h 344364"/>
                  <a:gd name="connsiteX54" fmla="*/ 83808 w 523619"/>
                  <a:gd name="connsiteY54" fmla="*/ 338062 h 344364"/>
                  <a:gd name="connsiteX55" fmla="*/ 84580 w 523619"/>
                  <a:gd name="connsiteY55" fmla="*/ 338062 h 344364"/>
                  <a:gd name="connsiteX56" fmla="*/ 99056 w 523619"/>
                  <a:gd name="connsiteY56" fmla="*/ 317671 h 344364"/>
                  <a:gd name="connsiteX57" fmla="*/ 99828 w 523619"/>
                  <a:gd name="connsiteY57" fmla="*/ 311249 h 344364"/>
                  <a:gd name="connsiteX58" fmla="*/ 87067 w 523619"/>
                  <a:gd name="connsiteY58" fmla="*/ 295421 h 344364"/>
                  <a:gd name="connsiteX59" fmla="*/ 91921 w 523619"/>
                  <a:gd name="connsiteY59" fmla="*/ 289204 h 344364"/>
                  <a:gd name="connsiteX60" fmla="*/ 85148 w 523619"/>
                  <a:gd name="connsiteY60" fmla="*/ 286825 h 344364"/>
                  <a:gd name="connsiteX61" fmla="*/ 64564 w 523619"/>
                  <a:gd name="connsiteY61" fmla="*/ 297135 h 344364"/>
                  <a:gd name="connsiteX62" fmla="*/ 56113 w 523619"/>
                  <a:gd name="connsiteY62" fmla="*/ 339414 h 344364"/>
                  <a:gd name="connsiteX63" fmla="*/ 86500 w 523619"/>
                  <a:gd name="connsiteY63" fmla="*/ 272362 h 344364"/>
                  <a:gd name="connsiteX64" fmla="*/ 94070 w 523619"/>
                  <a:gd name="connsiteY64" fmla="*/ 272121 h 344364"/>
                  <a:gd name="connsiteX65" fmla="*/ 123117 w 523619"/>
                  <a:gd name="connsiteY65" fmla="*/ 288612 h 344364"/>
                  <a:gd name="connsiteX66" fmla="*/ 132364 w 523619"/>
                  <a:gd name="connsiteY66" fmla="*/ 312239 h 344364"/>
                  <a:gd name="connsiteX67" fmla="*/ 137012 w 523619"/>
                  <a:gd name="connsiteY67" fmla="*/ 297655 h 344364"/>
                  <a:gd name="connsiteX68" fmla="*/ 133946 w 523619"/>
                  <a:gd name="connsiteY68" fmla="*/ 289759 h 344364"/>
                  <a:gd name="connsiteX69" fmla="*/ 119374 w 523619"/>
                  <a:gd name="connsiteY69" fmla="*/ 284338 h 344364"/>
                  <a:gd name="connsiteX70" fmla="*/ 120171 w 523619"/>
                  <a:gd name="connsiteY70" fmla="*/ 277336 h 344364"/>
                  <a:gd name="connsiteX71" fmla="*/ 108762 w 523619"/>
                  <a:gd name="connsiteY71" fmla="*/ 266483 h 344364"/>
                  <a:gd name="connsiteX72" fmla="*/ 99828 w 523619"/>
                  <a:gd name="connsiteY72" fmla="*/ 262873 h 344364"/>
                  <a:gd name="connsiteX73" fmla="*/ 98693 w 523619"/>
                  <a:gd name="connsiteY73" fmla="*/ 261521 h 344364"/>
                  <a:gd name="connsiteX74" fmla="*/ 95422 w 523619"/>
                  <a:gd name="connsiteY74" fmla="*/ 261279 h 344364"/>
                  <a:gd name="connsiteX75" fmla="*/ 94999 w 523619"/>
                  <a:gd name="connsiteY75" fmla="*/ 260157 h 344364"/>
                  <a:gd name="connsiteX76" fmla="*/ 92500 w 523619"/>
                  <a:gd name="connsiteY76" fmla="*/ 260712 h 344364"/>
                  <a:gd name="connsiteX77" fmla="*/ 86500 w 523619"/>
                  <a:gd name="connsiteY77" fmla="*/ 272362 h 344364"/>
                  <a:gd name="connsiteX78" fmla="*/ 93055 w 523619"/>
                  <a:gd name="connsiteY78" fmla="*/ 246382 h 344364"/>
                  <a:gd name="connsiteX79" fmla="*/ 95410 w 523619"/>
                  <a:gd name="connsiteY79" fmla="*/ 250209 h 344364"/>
                  <a:gd name="connsiteX80" fmla="*/ 111237 w 523619"/>
                  <a:gd name="connsiteY80" fmla="*/ 247492 h 344364"/>
                  <a:gd name="connsiteX81" fmla="*/ 135878 w 523619"/>
                  <a:gd name="connsiteY81" fmla="*/ 264768 h 344364"/>
                  <a:gd name="connsiteX82" fmla="*/ 139149 w 523619"/>
                  <a:gd name="connsiteY82" fmla="*/ 264213 h 344364"/>
                  <a:gd name="connsiteX83" fmla="*/ 144787 w 523619"/>
                  <a:gd name="connsiteY83" fmla="*/ 267267 h 344364"/>
                  <a:gd name="connsiteX84" fmla="*/ 141866 w 523619"/>
                  <a:gd name="connsiteY84" fmla="*/ 274596 h 344364"/>
                  <a:gd name="connsiteX85" fmla="*/ 148071 w 523619"/>
                  <a:gd name="connsiteY85" fmla="*/ 289518 h 344364"/>
                  <a:gd name="connsiteX86" fmla="*/ 156208 w 523619"/>
                  <a:gd name="connsiteY86" fmla="*/ 278676 h 344364"/>
                  <a:gd name="connsiteX87" fmla="*/ 148880 w 523619"/>
                  <a:gd name="connsiteY87" fmla="*/ 265348 h 344364"/>
                  <a:gd name="connsiteX88" fmla="*/ 144799 w 523619"/>
                  <a:gd name="connsiteY88" fmla="*/ 258792 h 344364"/>
                  <a:gd name="connsiteX89" fmla="*/ 129117 w 523619"/>
                  <a:gd name="connsiteY89" fmla="*/ 247939 h 344364"/>
                  <a:gd name="connsiteX90" fmla="*/ 117708 w 523619"/>
                  <a:gd name="connsiteY90" fmla="*/ 238800 h 344364"/>
                  <a:gd name="connsiteX91" fmla="*/ 106299 w 523619"/>
                  <a:gd name="connsiteY91" fmla="*/ 234973 h 344364"/>
                  <a:gd name="connsiteX92" fmla="*/ 93055 w 523619"/>
                  <a:gd name="connsiteY92" fmla="*/ 246382 h 344364"/>
                  <a:gd name="connsiteX93" fmla="*/ 103921 w 523619"/>
                  <a:gd name="connsiteY93" fmla="*/ 224107 h 344364"/>
                  <a:gd name="connsiteX94" fmla="*/ 105261 w 523619"/>
                  <a:gd name="connsiteY94" fmla="*/ 226280 h 344364"/>
                  <a:gd name="connsiteX95" fmla="*/ 121511 w 523619"/>
                  <a:gd name="connsiteY95" fmla="*/ 223552 h 344364"/>
                  <a:gd name="connsiteX96" fmla="*/ 133934 w 523619"/>
                  <a:gd name="connsiteY96" fmla="*/ 227632 h 344364"/>
                  <a:gd name="connsiteX97" fmla="*/ 144775 w 523619"/>
                  <a:gd name="connsiteY97" fmla="*/ 239355 h 344364"/>
                  <a:gd name="connsiteX98" fmla="*/ 162172 w 523619"/>
                  <a:gd name="connsiteY98" fmla="*/ 257778 h 344364"/>
                  <a:gd name="connsiteX99" fmla="*/ 162172 w 523619"/>
                  <a:gd name="connsiteY99" fmla="*/ 254289 h 344364"/>
                  <a:gd name="connsiteX100" fmla="*/ 160265 w 523619"/>
                  <a:gd name="connsiteY100" fmla="*/ 239355 h 344364"/>
                  <a:gd name="connsiteX101" fmla="*/ 152345 w 523619"/>
                  <a:gd name="connsiteY101" fmla="*/ 233621 h 344364"/>
                  <a:gd name="connsiteX102" fmla="*/ 152695 w 523619"/>
                  <a:gd name="connsiteY102" fmla="*/ 230107 h 344364"/>
                  <a:gd name="connsiteX103" fmla="*/ 139705 w 523619"/>
                  <a:gd name="connsiteY103" fmla="*/ 221403 h 344364"/>
                  <a:gd name="connsiteX104" fmla="*/ 113036 w 523619"/>
                  <a:gd name="connsiteY104" fmla="*/ 212698 h 344364"/>
                  <a:gd name="connsiteX105" fmla="*/ 103921 w 523619"/>
                  <a:gd name="connsiteY105" fmla="*/ 224107 h 344364"/>
                  <a:gd name="connsiteX106" fmla="*/ 103716 w 523619"/>
                  <a:gd name="connsiteY106" fmla="*/ 141228 h 344364"/>
                  <a:gd name="connsiteX107" fmla="*/ 106613 w 523619"/>
                  <a:gd name="connsiteY107" fmla="*/ 152866 h 344364"/>
                  <a:gd name="connsiteX108" fmla="*/ 121535 w 523619"/>
                  <a:gd name="connsiteY108" fmla="*/ 136942 h 344364"/>
                  <a:gd name="connsiteX109" fmla="*/ 110923 w 523619"/>
                  <a:gd name="connsiteY109" fmla="*/ 133103 h 344364"/>
                  <a:gd name="connsiteX110" fmla="*/ 110923 w 523619"/>
                  <a:gd name="connsiteY110" fmla="*/ 132873 h 344364"/>
                  <a:gd name="connsiteX111" fmla="*/ 103716 w 523619"/>
                  <a:gd name="connsiteY111" fmla="*/ 141228 h 344364"/>
                  <a:gd name="connsiteX112" fmla="*/ 124227 w 523619"/>
                  <a:gd name="connsiteY112" fmla="*/ 178412 h 344364"/>
                  <a:gd name="connsiteX113" fmla="*/ 129322 w 523619"/>
                  <a:gd name="connsiteY113" fmla="*/ 173220 h 344364"/>
                  <a:gd name="connsiteX114" fmla="*/ 139367 w 523619"/>
                  <a:gd name="connsiteY114" fmla="*/ 155365 h 344364"/>
                  <a:gd name="connsiteX115" fmla="*/ 127535 w 523619"/>
                  <a:gd name="connsiteY115" fmla="*/ 155932 h 344364"/>
                  <a:gd name="connsiteX116" fmla="*/ 124227 w 523619"/>
                  <a:gd name="connsiteY116" fmla="*/ 178412 h 344364"/>
                  <a:gd name="connsiteX117" fmla="*/ 127958 w 523619"/>
                  <a:gd name="connsiteY117" fmla="*/ 194348 h 344364"/>
                  <a:gd name="connsiteX118" fmla="*/ 149677 w 523619"/>
                  <a:gd name="connsiteY118" fmla="*/ 191957 h 344364"/>
                  <a:gd name="connsiteX119" fmla="*/ 155991 w 523619"/>
                  <a:gd name="connsiteY119" fmla="*/ 171639 h 344364"/>
                  <a:gd name="connsiteX120" fmla="*/ 150003 w 523619"/>
                  <a:gd name="connsiteY120" fmla="*/ 171289 h 344364"/>
                  <a:gd name="connsiteX121" fmla="*/ 127958 w 523619"/>
                  <a:gd name="connsiteY121" fmla="*/ 194348 h 344364"/>
                  <a:gd name="connsiteX122" fmla="*/ 130240 w 523619"/>
                  <a:gd name="connsiteY122" fmla="*/ 122261 h 344364"/>
                  <a:gd name="connsiteX123" fmla="*/ 152502 w 523619"/>
                  <a:gd name="connsiteY123" fmla="*/ 140443 h 344364"/>
                  <a:gd name="connsiteX124" fmla="*/ 139174 w 523619"/>
                  <a:gd name="connsiteY124" fmla="*/ 116273 h 344364"/>
                  <a:gd name="connsiteX125" fmla="*/ 138956 w 523619"/>
                  <a:gd name="connsiteY125" fmla="*/ 113557 h 344364"/>
                  <a:gd name="connsiteX126" fmla="*/ 128320 w 523619"/>
                  <a:gd name="connsiteY126" fmla="*/ 106542 h 344364"/>
                  <a:gd name="connsiteX127" fmla="*/ 130240 w 523619"/>
                  <a:gd name="connsiteY127" fmla="*/ 122261 h 344364"/>
                  <a:gd name="connsiteX128" fmla="*/ 157778 w 523619"/>
                  <a:gd name="connsiteY128" fmla="*/ 195241 h 344364"/>
                  <a:gd name="connsiteX129" fmla="*/ 175766 w 523619"/>
                  <a:gd name="connsiteY129" fmla="*/ 193539 h 344364"/>
                  <a:gd name="connsiteX130" fmla="*/ 190905 w 523619"/>
                  <a:gd name="connsiteY130" fmla="*/ 175925 h 344364"/>
                  <a:gd name="connsiteX131" fmla="*/ 180837 w 523619"/>
                  <a:gd name="connsiteY131" fmla="*/ 175925 h 344364"/>
                  <a:gd name="connsiteX132" fmla="*/ 170020 w 523619"/>
                  <a:gd name="connsiteY132" fmla="*/ 186537 h 344364"/>
                  <a:gd name="connsiteX133" fmla="*/ 157778 w 523619"/>
                  <a:gd name="connsiteY133" fmla="*/ 195241 h 344364"/>
                  <a:gd name="connsiteX134" fmla="*/ 156582 w 523619"/>
                  <a:gd name="connsiteY134" fmla="*/ 111987 h 344364"/>
                  <a:gd name="connsiteX135" fmla="*/ 167098 w 523619"/>
                  <a:gd name="connsiteY135" fmla="*/ 136386 h 344364"/>
                  <a:gd name="connsiteX136" fmla="*/ 168438 w 523619"/>
                  <a:gd name="connsiteY136" fmla="*/ 119545 h 344364"/>
                  <a:gd name="connsiteX137" fmla="*/ 156582 w 523619"/>
                  <a:gd name="connsiteY137" fmla="*/ 111987 h 344364"/>
                  <a:gd name="connsiteX138" fmla="*/ 193598 w 523619"/>
                  <a:gd name="connsiteY138" fmla="*/ 155920 h 344364"/>
                  <a:gd name="connsiteX139" fmla="*/ 191268 w 523619"/>
                  <a:gd name="connsiteY139" fmla="*/ 137968 h 344364"/>
                  <a:gd name="connsiteX140" fmla="*/ 179617 w 523619"/>
                  <a:gd name="connsiteY140" fmla="*/ 133682 h 344364"/>
                  <a:gd name="connsiteX141" fmla="*/ 193598 w 523619"/>
                  <a:gd name="connsiteY141" fmla="*/ 155920 h 344364"/>
                  <a:gd name="connsiteX142" fmla="*/ 183324 w 523619"/>
                  <a:gd name="connsiteY142" fmla="*/ 213314 h 344364"/>
                  <a:gd name="connsiteX143" fmla="*/ 203908 w 523619"/>
                  <a:gd name="connsiteY143" fmla="*/ 204960 h 344364"/>
                  <a:gd name="connsiteX144" fmla="*/ 215317 w 523619"/>
                  <a:gd name="connsiteY144" fmla="*/ 186549 h 344364"/>
                  <a:gd name="connsiteX145" fmla="*/ 200745 w 523619"/>
                  <a:gd name="connsiteY145" fmla="*/ 188710 h 344364"/>
                  <a:gd name="connsiteX146" fmla="*/ 190326 w 523619"/>
                  <a:gd name="connsiteY146" fmla="*/ 203837 h 344364"/>
                  <a:gd name="connsiteX147" fmla="*/ 183324 w 523619"/>
                  <a:gd name="connsiteY147" fmla="*/ 213314 h 344364"/>
                  <a:gd name="connsiteX148" fmla="*/ 194407 w 523619"/>
                  <a:gd name="connsiteY148" fmla="*/ 227210 h 344364"/>
                  <a:gd name="connsiteX149" fmla="*/ 202869 w 523619"/>
                  <a:gd name="connsiteY149" fmla="*/ 238281 h 344364"/>
                  <a:gd name="connsiteX150" fmla="*/ 216995 w 523619"/>
                  <a:gd name="connsiteY150" fmla="*/ 236723 h 344364"/>
                  <a:gd name="connsiteX151" fmla="*/ 213952 w 523619"/>
                  <a:gd name="connsiteY151" fmla="*/ 226667 h 344364"/>
                  <a:gd name="connsiteX152" fmla="*/ 194407 w 523619"/>
                  <a:gd name="connsiteY152" fmla="*/ 227210 h 344364"/>
                  <a:gd name="connsiteX153" fmla="*/ 208532 w 523619"/>
                  <a:gd name="connsiteY153" fmla="*/ 147228 h 344364"/>
                  <a:gd name="connsiteX154" fmla="*/ 211803 w 523619"/>
                  <a:gd name="connsiteY154" fmla="*/ 162125 h 344364"/>
                  <a:gd name="connsiteX155" fmla="*/ 221100 w 523619"/>
                  <a:gd name="connsiteY155" fmla="*/ 136386 h 344364"/>
                  <a:gd name="connsiteX156" fmla="*/ 208532 w 523619"/>
                  <a:gd name="connsiteY156" fmla="*/ 147228 h 344364"/>
                  <a:gd name="connsiteX157" fmla="*/ 230782 w 523619"/>
                  <a:gd name="connsiteY157" fmla="*/ 173534 h 344364"/>
                  <a:gd name="connsiteX158" fmla="*/ 232689 w 523619"/>
                  <a:gd name="connsiteY158" fmla="*/ 179414 h 344364"/>
                  <a:gd name="connsiteX159" fmla="*/ 250557 w 523619"/>
                  <a:gd name="connsiteY159" fmla="*/ 197366 h 344364"/>
                  <a:gd name="connsiteX160" fmla="*/ 266566 w 523619"/>
                  <a:gd name="connsiteY160" fmla="*/ 194650 h 344364"/>
                  <a:gd name="connsiteX161" fmla="*/ 255748 w 523619"/>
                  <a:gd name="connsiteY161" fmla="*/ 183820 h 344364"/>
                  <a:gd name="connsiteX162" fmla="*/ 251100 w 523619"/>
                  <a:gd name="connsiteY162" fmla="*/ 178400 h 344364"/>
                  <a:gd name="connsiteX163" fmla="*/ 230782 w 523619"/>
                  <a:gd name="connsiteY163" fmla="*/ 173534 h 344364"/>
                  <a:gd name="connsiteX164" fmla="*/ 237784 w 523619"/>
                  <a:gd name="connsiteY164" fmla="*/ 226884 h 344364"/>
                  <a:gd name="connsiteX165" fmla="*/ 252235 w 523619"/>
                  <a:gd name="connsiteY165" fmla="*/ 234779 h 344364"/>
                  <a:gd name="connsiteX166" fmla="*/ 253032 w 523619"/>
                  <a:gd name="connsiteY166" fmla="*/ 233995 h 344364"/>
                  <a:gd name="connsiteX167" fmla="*/ 246259 w 523619"/>
                  <a:gd name="connsiteY167" fmla="*/ 219073 h 344364"/>
                  <a:gd name="connsiteX168" fmla="*/ 236190 w 523619"/>
                  <a:gd name="connsiteY168" fmla="*/ 219664 h 344364"/>
                  <a:gd name="connsiteX169" fmla="*/ 237784 w 523619"/>
                  <a:gd name="connsiteY169" fmla="*/ 226884 h 344364"/>
                  <a:gd name="connsiteX170" fmla="*/ 249772 w 523619"/>
                  <a:gd name="connsiteY170" fmla="*/ 157284 h 344364"/>
                  <a:gd name="connsiteX171" fmla="*/ 244376 w 523619"/>
                  <a:gd name="connsiteY171" fmla="*/ 132885 h 344364"/>
                  <a:gd name="connsiteX172" fmla="*/ 234307 w 523619"/>
                  <a:gd name="connsiteY172" fmla="*/ 143714 h 344364"/>
                  <a:gd name="connsiteX173" fmla="*/ 249772 w 523619"/>
                  <a:gd name="connsiteY173" fmla="*/ 157284 h 344364"/>
                  <a:gd name="connsiteX174" fmla="*/ 263535 w 523619"/>
                  <a:gd name="connsiteY174" fmla="*/ 149582 h 344364"/>
                  <a:gd name="connsiteX175" fmla="*/ 281524 w 523619"/>
                  <a:gd name="connsiteY175" fmla="*/ 151526 h 344364"/>
                  <a:gd name="connsiteX176" fmla="*/ 270139 w 523619"/>
                  <a:gd name="connsiteY176" fmla="*/ 140684 h 344364"/>
                  <a:gd name="connsiteX177" fmla="*/ 265262 w 523619"/>
                  <a:gd name="connsiteY177" fmla="*/ 118205 h 344364"/>
                  <a:gd name="connsiteX178" fmla="*/ 263535 w 523619"/>
                  <a:gd name="connsiteY178" fmla="*/ 149582 h 344364"/>
                  <a:gd name="connsiteX179" fmla="*/ 270658 w 523619"/>
                  <a:gd name="connsiteY179" fmla="*/ 173534 h 344364"/>
                  <a:gd name="connsiteX180" fmla="*/ 308832 w 523619"/>
                  <a:gd name="connsiteY180" fmla="*/ 187889 h 344364"/>
                  <a:gd name="connsiteX181" fmla="*/ 312128 w 523619"/>
                  <a:gd name="connsiteY181" fmla="*/ 185740 h 344364"/>
                  <a:gd name="connsiteX182" fmla="*/ 297774 w 523619"/>
                  <a:gd name="connsiteY182" fmla="*/ 177832 h 344364"/>
                  <a:gd name="connsiteX183" fmla="*/ 292353 w 523619"/>
                  <a:gd name="connsiteY183" fmla="*/ 169937 h 344364"/>
                  <a:gd name="connsiteX184" fmla="*/ 289878 w 523619"/>
                  <a:gd name="connsiteY184" fmla="*/ 169937 h 344364"/>
                  <a:gd name="connsiteX185" fmla="*/ 270658 w 523619"/>
                  <a:gd name="connsiteY185" fmla="*/ 173534 h 344364"/>
                  <a:gd name="connsiteX186" fmla="*/ 270900 w 523619"/>
                  <a:gd name="connsiteY186" fmla="*/ 265167 h 344364"/>
                  <a:gd name="connsiteX187" fmla="*/ 271696 w 523619"/>
                  <a:gd name="connsiteY187" fmla="*/ 265167 h 344364"/>
                  <a:gd name="connsiteX188" fmla="*/ 294502 w 523619"/>
                  <a:gd name="connsiteY188" fmla="*/ 255690 h 344364"/>
                  <a:gd name="connsiteX189" fmla="*/ 297242 w 523619"/>
                  <a:gd name="connsiteY189" fmla="*/ 259746 h 344364"/>
                  <a:gd name="connsiteX190" fmla="*/ 312925 w 523619"/>
                  <a:gd name="connsiteY190" fmla="*/ 256486 h 344364"/>
                  <a:gd name="connsiteX191" fmla="*/ 328632 w 523619"/>
                  <a:gd name="connsiteY191" fmla="*/ 259396 h 344364"/>
                  <a:gd name="connsiteX192" fmla="*/ 344689 w 523619"/>
                  <a:gd name="connsiteY192" fmla="*/ 267316 h 344364"/>
                  <a:gd name="connsiteX193" fmla="*/ 343892 w 523619"/>
                  <a:gd name="connsiteY193" fmla="*/ 259396 h 344364"/>
                  <a:gd name="connsiteX194" fmla="*/ 301878 w 523619"/>
                  <a:gd name="connsiteY194" fmla="*/ 246430 h 344364"/>
                  <a:gd name="connsiteX195" fmla="*/ 301528 w 523619"/>
                  <a:gd name="connsiteY195" fmla="*/ 244848 h 344364"/>
                  <a:gd name="connsiteX196" fmla="*/ 290445 w 523619"/>
                  <a:gd name="connsiteY196" fmla="*/ 247202 h 344364"/>
                  <a:gd name="connsiteX197" fmla="*/ 276344 w 523619"/>
                  <a:gd name="connsiteY197" fmla="*/ 251271 h 344364"/>
                  <a:gd name="connsiteX198" fmla="*/ 270900 w 523619"/>
                  <a:gd name="connsiteY198" fmla="*/ 265167 h 344364"/>
                  <a:gd name="connsiteX199" fmla="*/ 279966 w 523619"/>
                  <a:gd name="connsiteY199" fmla="*/ 126330 h 344364"/>
                  <a:gd name="connsiteX200" fmla="*/ 298353 w 523619"/>
                  <a:gd name="connsiteY200" fmla="*/ 135034 h 344364"/>
                  <a:gd name="connsiteX201" fmla="*/ 289890 w 523619"/>
                  <a:gd name="connsiteY201" fmla="*/ 122044 h 344364"/>
                  <a:gd name="connsiteX202" fmla="*/ 274521 w 523619"/>
                  <a:gd name="connsiteY202" fmla="*/ 105987 h 344364"/>
                  <a:gd name="connsiteX203" fmla="*/ 279966 w 523619"/>
                  <a:gd name="connsiteY203" fmla="*/ 126330 h 344364"/>
                  <a:gd name="connsiteX204" fmla="*/ 278819 w 523619"/>
                  <a:gd name="connsiteY204" fmla="*/ 285159 h 344364"/>
                  <a:gd name="connsiteX205" fmla="*/ 280160 w 523619"/>
                  <a:gd name="connsiteY205" fmla="*/ 285159 h 344364"/>
                  <a:gd name="connsiteX206" fmla="*/ 300720 w 523619"/>
                  <a:gd name="connsiteY206" fmla="*/ 280318 h 344364"/>
                  <a:gd name="connsiteX207" fmla="*/ 306478 w 523619"/>
                  <a:gd name="connsiteY207" fmla="*/ 284387 h 344364"/>
                  <a:gd name="connsiteX208" fmla="*/ 320483 w 523619"/>
                  <a:gd name="connsiteY208" fmla="*/ 295566 h 344364"/>
                  <a:gd name="connsiteX209" fmla="*/ 327835 w 523619"/>
                  <a:gd name="connsiteY209" fmla="*/ 320182 h 344364"/>
                  <a:gd name="connsiteX210" fmla="*/ 336539 w 523619"/>
                  <a:gd name="connsiteY210" fmla="*/ 314774 h 344364"/>
                  <a:gd name="connsiteX211" fmla="*/ 335405 w 523619"/>
                  <a:gd name="connsiteY211" fmla="*/ 301228 h 344364"/>
                  <a:gd name="connsiteX212" fmla="*/ 324563 w 523619"/>
                  <a:gd name="connsiteY212" fmla="*/ 291968 h 344364"/>
                  <a:gd name="connsiteX213" fmla="*/ 318672 w 523619"/>
                  <a:gd name="connsiteY213" fmla="*/ 279292 h 344364"/>
                  <a:gd name="connsiteX214" fmla="*/ 319143 w 523619"/>
                  <a:gd name="connsiteY214" fmla="*/ 278737 h 344364"/>
                  <a:gd name="connsiteX215" fmla="*/ 331119 w 523619"/>
                  <a:gd name="connsiteY215" fmla="*/ 280318 h 344364"/>
                  <a:gd name="connsiteX216" fmla="*/ 337892 w 523619"/>
                  <a:gd name="connsiteY216" fmla="*/ 291510 h 344364"/>
                  <a:gd name="connsiteX217" fmla="*/ 352813 w 523619"/>
                  <a:gd name="connsiteY217" fmla="*/ 310476 h 344364"/>
                  <a:gd name="connsiteX218" fmla="*/ 357437 w 523619"/>
                  <a:gd name="connsiteY218" fmla="*/ 296351 h 344364"/>
                  <a:gd name="connsiteX219" fmla="*/ 350109 w 523619"/>
                  <a:gd name="connsiteY219" fmla="*/ 290930 h 344364"/>
                  <a:gd name="connsiteX220" fmla="*/ 341743 w 523619"/>
                  <a:gd name="connsiteY220" fmla="*/ 276262 h 344364"/>
                  <a:gd name="connsiteX221" fmla="*/ 310788 w 523619"/>
                  <a:gd name="connsiteY221" fmla="*/ 267907 h 344364"/>
                  <a:gd name="connsiteX222" fmla="*/ 301311 w 523619"/>
                  <a:gd name="connsiteY222" fmla="*/ 270829 h 344364"/>
                  <a:gd name="connsiteX223" fmla="*/ 286619 w 523619"/>
                  <a:gd name="connsiteY223" fmla="*/ 274101 h 344364"/>
                  <a:gd name="connsiteX224" fmla="*/ 278819 w 523619"/>
                  <a:gd name="connsiteY224" fmla="*/ 285159 h 344364"/>
                  <a:gd name="connsiteX225" fmla="*/ 284783 w 523619"/>
                  <a:gd name="connsiteY225" fmla="*/ 238631 h 344364"/>
                  <a:gd name="connsiteX226" fmla="*/ 286932 w 523619"/>
                  <a:gd name="connsiteY226" fmla="*/ 239657 h 344364"/>
                  <a:gd name="connsiteX227" fmla="*/ 301058 w 523619"/>
                  <a:gd name="connsiteY227" fmla="*/ 233198 h 344364"/>
                  <a:gd name="connsiteX228" fmla="*/ 320845 w 523619"/>
                  <a:gd name="connsiteY228" fmla="*/ 234212 h 344364"/>
                  <a:gd name="connsiteX229" fmla="*/ 327050 w 523619"/>
                  <a:gd name="connsiteY229" fmla="*/ 236373 h 344364"/>
                  <a:gd name="connsiteX230" fmla="*/ 340849 w 523619"/>
                  <a:gd name="connsiteY230" fmla="*/ 242349 h 344364"/>
                  <a:gd name="connsiteX231" fmla="*/ 327292 w 523619"/>
                  <a:gd name="connsiteY231" fmla="*/ 226075 h 344364"/>
                  <a:gd name="connsiteX232" fmla="*/ 317006 w 523619"/>
                  <a:gd name="connsiteY232" fmla="*/ 222803 h 344364"/>
                  <a:gd name="connsiteX233" fmla="*/ 293138 w 523619"/>
                  <a:gd name="connsiteY233" fmla="*/ 226437 h 344364"/>
                  <a:gd name="connsiteX234" fmla="*/ 284783 w 523619"/>
                  <a:gd name="connsiteY234" fmla="*/ 238631 h 34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</a:cxnLst>
                <a:rect l="l" t="t" r="r" b="b"/>
                <a:pathLst>
                  <a:path w="523619" h="344364">
                    <a:moveTo>
                      <a:pt x="484081" y="97693"/>
                    </a:moveTo>
                    <a:cubicBezTo>
                      <a:pt x="483960" y="100627"/>
                      <a:pt x="481836" y="103898"/>
                      <a:pt x="483755" y="106398"/>
                    </a:cubicBezTo>
                    <a:cubicBezTo>
                      <a:pt x="486496" y="103343"/>
                      <a:pt x="490974" y="103452"/>
                      <a:pt x="494596" y="102100"/>
                    </a:cubicBezTo>
                    <a:cubicBezTo>
                      <a:pt x="504665" y="101182"/>
                      <a:pt x="514263" y="104357"/>
                      <a:pt x="523619" y="106627"/>
                    </a:cubicBezTo>
                    <a:cubicBezTo>
                      <a:pt x="521265" y="102884"/>
                      <a:pt x="519684" y="98707"/>
                      <a:pt x="517088" y="95327"/>
                    </a:cubicBezTo>
                    <a:cubicBezTo>
                      <a:pt x="511872" y="93951"/>
                      <a:pt x="503977" y="97584"/>
                      <a:pt x="503084" y="89882"/>
                    </a:cubicBezTo>
                    <a:cubicBezTo>
                      <a:pt x="499896" y="87166"/>
                      <a:pt x="494947" y="89097"/>
                      <a:pt x="491675" y="89327"/>
                    </a:cubicBezTo>
                    <a:cubicBezTo>
                      <a:pt x="488548" y="91506"/>
                      <a:pt x="485952" y="94366"/>
                      <a:pt x="484081" y="97693"/>
                    </a:cubicBezTo>
                    <a:close/>
                    <a:moveTo>
                      <a:pt x="138775" y="121"/>
                    </a:moveTo>
                    <a:cubicBezTo>
                      <a:pt x="138727" y="109"/>
                      <a:pt x="138679" y="48"/>
                      <a:pt x="138606" y="0"/>
                    </a:cubicBezTo>
                    <a:lnTo>
                      <a:pt x="138630" y="121"/>
                    </a:lnTo>
                    <a:lnTo>
                      <a:pt x="138775" y="121"/>
                    </a:lnTo>
                    <a:close/>
                    <a:moveTo>
                      <a:pt x="179859" y="100566"/>
                    </a:moveTo>
                    <a:lnTo>
                      <a:pt x="186644" y="94023"/>
                    </a:lnTo>
                    <a:cubicBezTo>
                      <a:pt x="187211" y="94023"/>
                      <a:pt x="187658" y="94144"/>
                      <a:pt x="187984" y="94578"/>
                    </a:cubicBezTo>
                    <a:lnTo>
                      <a:pt x="187440" y="107110"/>
                    </a:lnTo>
                    <a:cubicBezTo>
                      <a:pt x="190700" y="110164"/>
                      <a:pt x="194745" y="111178"/>
                      <a:pt x="199042" y="111408"/>
                    </a:cubicBezTo>
                    <a:cubicBezTo>
                      <a:pt x="199393" y="108039"/>
                      <a:pt x="201988" y="105637"/>
                      <a:pt x="203449" y="102703"/>
                    </a:cubicBezTo>
                    <a:cubicBezTo>
                      <a:pt x="204705" y="100337"/>
                      <a:pt x="203920" y="96824"/>
                      <a:pt x="206395" y="95146"/>
                    </a:cubicBezTo>
                    <a:lnTo>
                      <a:pt x="207192" y="95930"/>
                    </a:lnTo>
                    <a:cubicBezTo>
                      <a:pt x="207964" y="99673"/>
                      <a:pt x="207735" y="103850"/>
                      <a:pt x="209666" y="107110"/>
                    </a:cubicBezTo>
                    <a:cubicBezTo>
                      <a:pt x="209908" y="108933"/>
                      <a:pt x="210234" y="111178"/>
                      <a:pt x="210439" y="112772"/>
                    </a:cubicBezTo>
                    <a:cubicBezTo>
                      <a:pt x="215063" y="112901"/>
                      <a:pt x="219639" y="111889"/>
                      <a:pt x="223780" y="109826"/>
                    </a:cubicBezTo>
                    <a:cubicBezTo>
                      <a:pt x="223538" y="105540"/>
                      <a:pt x="225035" y="102039"/>
                      <a:pt x="225687" y="98091"/>
                    </a:cubicBezTo>
                    <a:cubicBezTo>
                      <a:pt x="226725" y="96727"/>
                      <a:pt x="224432" y="94240"/>
                      <a:pt x="227269" y="94349"/>
                    </a:cubicBezTo>
                    <a:cubicBezTo>
                      <a:pt x="228874" y="97753"/>
                      <a:pt x="231675" y="101242"/>
                      <a:pt x="233257" y="104864"/>
                    </a:cubicBezTo>
                    <a:cubicBezTo>
                      <a:pt x="239812" y="98200"/>
                      <a:pt x="242553" y="89496"/>
                      <a:pt x="244098" y="80453"/>
                    </a:cubicBezTo>
                    <a:cubicBezTo>
                      <a:pt x="242191" y="77857"/>
                      <a:pt x="239269" y="77857"/>
                      <a:pt x="236975" y="76167"/>
                    </a:cubicBezTo>
                    <a:cubicBezTo>
                      <a:pt x="217779" y="69962"/>
                      <a:pt x="193163" y="68730"/>
                      <a:pt x="174631" y="78328"/>
                    </a:cubicBezTo>
                    <a:cubicBezTo>
                      <a:pt x="173412" y="85970"/>
                      <a:pt x="174994" y="94445"/>
                      <a:pt x="179859" y="100566"/>
                    </a:cubicBezTo>
                    <a:close/>
                    <a:moveTo>
                      <a:pt x="288" y="312589"/>
                    </a:moveTo>
                    <a:cubicBezTo>
                      <a:pt x="-400" y="321305"/>
                      <a:pt x="288" y="329466"/>
                      <a:pt x="856" y="338050"/>
                    </a:cubicBezTo>
                    <a:cubicBezTo>
                      <a:pt x="2667" y="340875"/>
                      <a:pt x="5950" y="344159"/>
                      <a:pt x="9222" y="344364"/>
                    </a:cubicBezTo>
                    <a:lnTo>
                      <a:pt x="9765" y="338593"/>
                    </a:lnTo>
                    <a:cubicBezTo>
                      <a:pt x="11130" y="330577"/>
                      <a:pt x="6844" y="322066"/>
                      <a:pt x="11371" y="315281"/>
                    </a:cubicBezTo>
                    <a:cubicBezTo>
                      <a:pt x="14534" y="316295"/>
                      <a:pt x="17685" y="317877"/>
                      <a:pt x="20426" y="319337"/>
                    </a:cubicBezTo>
                    <a:cubicBezTo>
                      <a:pt x="21766" y="311888"/>
                      <a:pt x="19834" y="303184"/>
                      <a:pt x="12711" y="298657"/>
                    </a:cubicBezTo>
                    <a:lnTo>
                      <a:pt x="288" y="312589"/>
                    </a:lnTo>
                    <a:close/>
                    <a:moveTo>
                      <a:pt x="28213" y="300371"/>
                    </a:moveTo>
                    <a:cubicBezTo>
                      <a:pt x="23806" y="313603"/>
                      <a:pt x="20522" y="329889"/>
                      <a:pt x="25834" y="343821"/>
                    </a:cubicBezTo>
                    <a:cubicBezTo>
                      <a:pt x="28901" y="341781"/>
                      <a:pt x="32040" y="339849"/>
                      <a:pt x="34744" y="337048"/>
                    </a:cubicBezTo>
                    <a:cubicBezTo>
                      <a:pt x="34201" y="326400"/>
                      <a:pt x="32716" y="315076"/>
                      <a:pt x="39030" y="306238"/>
                    </a:cubicBezTo>
                    <a:cubicBezTo>
                      <a:pt x="44571" y="307941"/>
                      <a:pt x="48326" y="313253"/>
                      <a:pt x="50439" y="318432"/>
                    </a:cubicBezTo>
                    <a:cubicBezTo>
                      <a:pt x="54193" y="313699"/>
                      <a:pt x="55412" y="307132"/>
                      <a:pt x="53952" y="300830"/>
                    </a:cubicBezTo>
                    <a:cubicBezTo>
                      <a:pt x="54193" y="295844"/>
                      <a:pt x="48531" y="296991"/>
                      <a:pt x="45815" y="294950"/>
                    </a:cubicBezTo>
                    <a:cubicBezTo>
                      <a:pt x="46708" y="290773"/>
                      <a:pt x="46611" y="285932"/>
                      <a:pt x="51030" y="283542"/>
                    </a:cubicBezTo>
                    <a:lnTo>
                      <a:pt x="37472" y="284894"/>
                    </a:lnTo>
                    <a:cubicBezTo>
                      <a:pt x="33971" y="289880"/>
                      <a:pt x="30120" y="294721"/>
                      <a:pt x="28213" y="300371"/>
                    </a:cubicBezTo>
                    <a:close/>
                    <a:moveTo>
                      <a:pt x="56113" y="339414"/>
                    </a:moveTo>
                    <a:cubicBezTo>
                      <a:pt x="56680" y="340429"/>
                      <a:pt x="56113" y="342239"/>
                      <a:pt x="57248" y="342469"/>
                    </a:cubicBezTo>
                    <a:cubicBezTo>
                      <a:pt x="58950" y="332968"/>
                      <a:pt x="66628" y="326835"/>
                      <a:pt x="70805" y="318444"/>
                    </a:cubicBezTo>
                    <a:cubicBezTo>
                      <a:pt x="72834" y="315655"/>
                      <a:pt x="72737" y="311671"/>
                      <a:pt x="75997" y="309546"/>
                    </a:cubicBezTo>
                    <a:cubicBezTo>
                      <a:pt x="80403" y="309546"/>
                      <a:pt x="83590" y="312697"/>
                      <a:pt x="87876" y="313047"/>
                    </a:cubicBezTo>
                    <a:cubicBezTo>
                      <a:pt x="89216" y="314062"/>
                      <a:pt x="87188" y="314967"/>
                      <a:pt x="87079" y="316090"/>
                    </a:cubicBezTo>
                    <a:cubicBezTo>
                      <a:pt x="86186" y="323792"/>
                      <a:pt x="83240" y="330142"/>
                      <a:pt x="83808" y="338062"/>
                    </a:cubicBezTo>
                    <a:lnTo>
                      <a:pt x="84580" y="338062"/>
                    </a:lnTo>
                    <a:cubicBezTo>
                      <a:pt x="90593" y="331724"/>
                      <a:pt x="94649" y="324903"/>
                      <a:pt x="99056" y="317671"/>
                    </a:cubicBezTo>
                    <a:lnTo>
                      <a:pt x="99828" y="311249"/>
                    </a:lnTo>
                    <a:cubicBezTo>
                      <a:pt x="100867" y="303558"/>
                      <a:pt x="92500" y="298596"/>
                      <a:pt x="87067" y="295421"/>
                    </a:cubicBezTo>
                    <a:lnTo>
                      <a:pt x="91921" y="289204"/>
                    </a:lnTo>
                    <a:lnTo>
                      <a:pt x="85148" y="286825"/>
                    </a:lnTo>
                    <a:cubicBezTo>
                      <a:pt x="77216" y="287477"/>
                      <a:pt x="69839" y="291172"/>
                      <a:pt x="64564" y="297135"/>
                    </a:cubicBezTo>
                    <a:cubicBezTo>
                      <a:pt x="57682" y="309764"/>
                      <a:pt x="56559" y="324046"/>
                      <a:pt x="56113" y="339414"/>
                    </a:cubicBezTo>
                    <a:close/>
                    <a:moveTo>
                      <a:pt x="86500" y="272362"/>
                    </a:moveTo>
                    <a:cubicBezTo>
                      <a:pt x="89096" y="273135"/>
                      <a:pt x="91474" y="271010"/>
                      <a:pt x="94070" y="272121"/>
                    </a:cubicBezTo>
                    <a:cubicBezTo>
                      <a:pt x="104464" y="275972"/>
                      <a:pt x="115293" y="279920"/>
                      <a:pt x="123117" y="288612"/>
                    </a:cubicBezTo>
                    <a:lnTo>
                      <a:pt x="132364" y="312239"/>
                    </a:lnTo>
                    <a:lnTo>
                      <a:pt x="137012" y="297655"/>
                    </a:lnTo>
                    <a:lnTo>
                      <a:pt x="133946" y="289759"/>
                    </a:lnTo>
                    <a:cubicBezTo>
                      <a:pt x="131350" y="284109"/>
                      <a:pt x="124227" y="284568"/>
                      <a:pt x="119374" y="284338"/>
                    </a:cubicBezTo>
                    <a:cubicBezTo>
                      <a:pt x="117346" y="282069"/>
                      <a:pt x="119495" y="279473"/>
                      <a:pt x="120171" y="277336"/>
                    </a:cubicBezTo>
                    <a:cubicBezTo>
                      <a:pt x="122525" y="269308"/>
                      <a:pt x="112722" y="269766"/>
                      <a:pt x="108762" y="266483"/>
                    </a:cubicBezTo>
                    <a:cubicBezTo>
                      <a:pt x="109004" y="261642"/>
                      <a:pt x="103100" y="263308"/>
                      <a:pt x="99828" y="262873"/>
                    </a:cubicBezTo>
                    <a:lnTo>
                      <a:pt x="98693" y="261521"/>
                    </a:lnTo>
                    <a:cubicBezTo>
                      <a:pt x="98029" y="260483"/>
                      <a:pt x="96339" y="260483"/>
                      <a:pt x="95422" y="261279"/>
                    </a:cubicBezTo>
                    <a:cubicBezTo>
                      <a:pt x="95204" y="260953"/>
                      <a:pt x="94758" y="260712"/>
                      <a:pt x="94999" y="260157"/>
                    </a:cubicBezTo>
                    <a:lnTo>
                      <a:pt x="92500" y="260712"/>
                    </a:lnTo>
                    <a:cubicBezTo>
                      <a:pt x="88999" y="263766"/>
                      <a:pt x="86621" y="267714"/>
                      <a:pt x="86500" y="272362"/>
                    </a:cubicBezTo>
                    <a:close/>
                    <a:moveTo>
                      <a:pt x="93055" y="246382"/>
                    </a:moveTo>
                    <a:cubicBezTo>
                      <a:pt x="93430" y="247866"/>
                      <a:pt x="94251" y="249207"/>
                      <a:pt x="95410" y="250209"/>
                    </a:cubicBezTo>
                    <a:cubicBezTo>
                      <a:pt x="100504" y="248856"/>
                      <a:pt x="105382" y="245343"/>
                      <a:pt x="111237" y="247492"/>
                    </a:cubicBezTo>
                    <a:cubicBezTo>
                      <a:pt x="118831" y="254156"/>
                      <a:pt x="126727" y="261159"/>
                      <a:pt x="135878" y="264768"/>
                    </a:cubicBezTo>
                    <a:lnTo>
                      <a:pt x="139149" y="264213"/>
                    </a:lnTo>
                    <a:cubicBezTo>
                      <a:pt x="141178" y="264877"/>
                      <a:pt x="143435" y="264986"/>
                      <a:pt x="144787" y="267267"/>
                    </a:cubicBezTo>
                    <a:cubicBezTo>
                      <a:pt x="146055" y="270322"/>
                      <a:pt x="142880" y="272109"/>
                      <a:pt x="141866" y="274596"/>
                    </a:cubicBezTo>
                    <a:cubicBezTo>
                      <a:pt x="146960" y="278338"/>
                      <a:pt x="144932" y="284990"/>
                      <a:pt x="148071" y="289518"/>
                    </a:cubicBezTo>
                    <a:lnTo>
                      <a:pt x="156208" y="278676"/>
                    </a:lnTo>
                    <a:cubicBezTo>
                      <a:pt x="154301" y="273920"/>
                      <a:pt x="156329" y="265794"/>
                      <a:pt x="148880" y="265348"/>
                    </a:cubicBezTo>
                    <a:cubicBezTo>
                      <a:pt x="146345" y="264153"/>
                      <a:pt x="144751" y="261593"/>
                      <a:pt x="144799" y="258792"/>
                    </a:cubicBezTo>
                    <a:cubicBezTo>
                      <a:pt x="139970" y="254386"/>
                      <a:pt x="133958" y="252466"/>
                      <a:pt x="129117" y="247939"/>
                    </a:cubicBezTo>
                    <a:cubicBezTo>
                      <a:pt x="125133" y="244788"/>
                      <a:pt x="122779" y="239935"/>
                      <a:pt x="117708" y="238800"/>
                    </a:cubicBezTo>
                    <a:cubicBezTo>
                      <a:pt x="114195" y="236868"/>
                      <a:pt x="110356" y="235866"/>
                      <a:pt x="106299" y="234973"/>
                    </a:cubicBezTo>
                    <a:cubicBezTo>
                      <a:pt x="98693" y="233814"/>
                      <a:pt x="98029" y="242856"/>
                      <a:pt x="93055" y="246382"/>
                    </a:cubicBezTo>
                    <a:close/>
                    <a:moveTo>
                      <a:pt x="103921" y="224107"/>
                    </a:moveTo>
                    <a:lnTo>
                      <a:pt x="105261" y="226280"/>
                    </a:lnTo>
                    <a:cubicBezTo>
                      <a:pt x="110923" y="225930"/>
                      <a:pt x="115994" y="223455"/>
                      <a:pt x="121511" y="223552"/>
                    </a:cubicBezTo>
                    <a:cubicBezTo>
                      <a:pt x="125242" y="225809"/>
                      <a:pt x="130119" y="225689"/>
                      <a:pt x="133934" y="227632"/>
                    </a:cubicBezTo>
                    <a:cubicBezTo>
                      <a:pt x="137000" y="231810"/>
                      <a:pt x="140272" y="236542"/>
                      <a:pt x="144775" y="239355"/>
                    </a:cubicBezTo>
                    <a:cubicBezTo>
                      <a:pt x="153951" y="240719"/>
                      <a:pt x="159021" y="250571"/>
                      <a:pt x="162172" y="257778"/>
                    </a:cubicBezTo>
                    <a:lnTo>
                      <a:pt x="162172" y="254289"/>
                    </a:lnTo>
                    <a:cubicBezTo>
                      <a:pt x="163536" y="249424"/>
                      <a:pt x="162051" y="243774"/>
                      <a:pt x="160265" y="239355"/>
                    </a:cubicBezTo>
                    <a:cubicBezTo>
                      <a:pt x="157995" y="237110"/>
                      <a:pt x="154723" y="235637"/>
                      <a:pt x="152345" y="233621"/>
                    </a:cubicBezTo>
                    <a:cubicBezTo>
                      <a:pt x="151898" y="232148"/>
                      <a:pt x="152248" y="231447"/>
                      <a:pt x="152695" y="230107"/>
                    </a:cubicBezTo>
                    <a:cubicBezTo>
                      <a:pt x="149182" y="226377"/>
                      <a:pt x="143991" y="224337"/>
                      <a:pt x="139705" y="221403"/>
                    </a:cubicBezTo>
                    <a:cubicBezTo>
                      <a:pt x="133717" y="212698"/>
                      <a:pt x="122211" y="215089"/>
                      <a:pt x="113036" y="212698"/>
                    </a:cubicBezTo>
                    <a:lnTo>
                      <a:pt x="103921" y="224107"/>
                    </a:lnTo>
                    <a:close/>
                    <a:moveTo>
                      <a:pt x="103716" y="141228"/>
                    </a:moveTo>
                    <a:cubicBezTo>
                      <a:pt x="104706" y="144741"/>
                      <a:pt x="105937" y="149123"/>
                      <a:pt x="106613" y="152866"/>
                    </a:cubicBezTo>
                    <a:cubicBezTo>
                      <a:pt x="109776" y="145863"/>
                      <a:pt x="116018" y="142688"/>
                      <a:pt x="121535" y="136942"/>
                    </a:cubicBezTo>
                    <a:cubicBezTo>
                      <a:pt x="118372" y="134793"/>
                      <a:pt x="114436" y="133767"/>
                      <a:pt x="110923" y="133103"/>
                    </a:cubicBezTo>
                    <a:lnTo>
                      <a:pt x="110923" y="132873"/>
                    </a:lnTo>
                    <a:cubicBezTo>
                      <a:pt x="108436" y="135348"/>
                      <a:pt x="104609" y="137859"/>
                      <a:pt x="103716" y="141228"/>
                    </a:cubicBezTo>
                    <a:close/>
                    <a:moveTo>
                      <a:pt x="124227" y="178412"/>
                    </a:moveTo>
                    <a:lnTo>
                      <a:pt x="129322" y="173220"/>
                    </a:lnTo>
                    <a:cubicBezTo>
                      <a:pt x="134417" y="168005"/>
                      <a:pt x="138594" y="162017"/>
                      <a:pt x="139367" y="155365"/>
                    </a:cubicBezTo>
                    <a:cubicBezTo>
                      <a:pt x="135757" y="153228"/>
                      <a:pt x="131024" y="154701"/>
                      <a:pt x="127535" y="155932"/>
                    </a:cubicBezTo>
                    <a:cubicBezTo>
                      <a:pt x="126280" y="163260"/>
                      <a:pt x="124348" y="170480"/>
                      <a:pt x="124227" y="178412"/>
                    </a:cubicBezTo>
                    <a:close/>
                    <a:moveTo>
                      <a:pt x="127958" y="194348"/>
                    </a:moveTo>
                    <a:cubicBezTo>
                      <a:pt x="135757" y="194782"/>
                      <a:pt x="143351" y="196364"/>
                      <a:pt x="149677" y="191957"/>
                    </a:cubicBezTo>
                    <a:lnTo>
                      <a:pt x="155991" y="171639"/>
                    </a:lnTo>
                    <a:cubicBezTo>
                      <a:pt x="153963" y="171506"/>
                      <a:pt x="151910" y="170601"/>
                      <a:pt x="150003" y="171289"/>
                    </a:cubicBezTo>
                    <a:cubicBezTo>
                      <a:pt x="145826" y="180537"/>
                      <a:pt x="137459" y="189700"/>
                      <a:pt x="127958" y="194348"/>
                    </a:cubicBezTo>
                    <a:close/>
                    <a:moveTo>
                      <a:pt x="130240" y="122261"/>
                    </a:moveTo>
                    <a:cubicBezTo>
                      <a:pt x="135334" y="129698"/>
                      <a:pt x="143822" y="138052"/>
                      <a:pt x="152502" y="140443"/>
                    </a:cubicBezTo>
                    <a:cubicBezTo>
                      <a:pt x="151488" y="130941"/>
                      <a:pt x="143375" y="124398"/>
                      <a:pt x="139174" y="116273"/>
                    </a:cubicBezTo>
                    <a:lnTo>
                      <a:pt x="138956" y="113557"/>
                    </a:lnTo>
                    <a:cubicBezTo>
                      <a:pt x="135684" y="110382"/>
                      <a:pt x="131712" y="108233"/>
                      <a:pt x="128320" y="106542"/>
                    </a:cubicBezTo>
                    <a:cubicBezTo>
                      <a:pt x="127765" y="111987"/>
                      <a:pt x="129250" y="117166"/>
                      <a:pt x="130240" y="122261"/>
                    </a:cubicBezTo>
                    <a:close/>
                    <a:moveTo>
                      <a:pt x="157778" y="195241"/>
                    </a:moveTo>
                    <a:cubicBezTo>
                      <a:pt x="163790" y="196255"/>
                      <a:pt x="170225" y="195241"/>
                      <a:pt x="175766" y="193539"/>
                    </a:cubicBezTo>
                    <a:cubicBezTo>
                      <a:pt x="183782" y="191607"/>
                      <a:pt x="188189" y="182806"/>
                      <a:pt x="190905" y="175925"/>
                    </a:cubicBezTo>
                    <a:lnTo>
                      <a:pt x="180837" y="175925"/>
                    </a:lnTo>
                    <a:lnTo>
                      <a:pt x="170020" y="186537"/>
                    </a:lnTo>
                    <a:cubicBezTo>
                      <a:pt x="165710" y="188794"/>
                      <a:pt x="161653" y="192187"/>
                      <a:pt x="157778" y="195241"/>
                    </a:cubicBezTo>
                    <a:close/>
                    <a:moveTo>
                      <a:pt x="156582" y="111987"/>
                    </a:moveTo>
                    <a:cubicBezTo>
                      <a:pt x="158285" y="120800"/>
                      <a:pt x="162003" y="128817"/>
                      <a:pt x="167098" y="136386"/>
                    </a:cubicBezTo>
                    <a:lnTo>
                      <a:pt x="168438" y="119545"/>
                    </a:lnTo>
                    <a:lnTo>
                      <a:pt x="156582" y="111987"/>
                    </a:lnTo>
                    <a:close/>
                    <a:moveTo>
                      <a:pt x="193598" y="155920"/>
                    </a:moveTo>
                    <a:cubicBezTo>
                      <a:pt x="194310" y="150270"/>
                      <a:pt x="191944" y="143702"/>
                      <a:pt x="191268" y="137968"/>
                    </a:cubicBezTo>
                    <a:cubicBezTo>
                      <a:pt x="187875" y="135698"/>
                      <a:pt x="183131" y="135928"/>
                      <a:pt x="179617" y="133682"/>
                    </a:cubicBezTo>
                    <a:cubicBezTo>
                      <a:pt x="179859" y="142580"/>
                      <a:pt x="186837" y="150173"/>
                      <a:pt x="193598" y="155920"/>
                    </a:cubicBezTo>
                    <a:close/>
                    <a:moveTo>
                      <a:pt x="183324" y="213314"/>
                    </a:moveTo>
                    <a:cubicBezTo>
                      <a:pt x="190447" y="211057"/>
                      <a:pt x="197328" y="208569"/>
                      <a:pt x="203908" y="204960"/>
                    </a:cubicBezTo>
                    <a:cubicBezTo>
                      <a:pt x="208085" y="198960"/>
                      <a:pt x="214399" y="193551"/>
                      <a:pt x="215317" y="186549"/>
                    </a:cubicBezTo>
                    <a:cubicBezTo>
                      <a:pt x="210101" y="188010"/>
                      <a:pt x="205598" y="186307"/>
                      <a:pt x="200745" y="188710"/>
                    </a:cubicBezTo>
                    <a:cubicBezTo>
                      <a:pt x="197799" y="194010"/>
                      <a:pt x="195976" y="200010"/>
                      <a:pt x="190326" y="203837"/>
                    </a:cubicBezTo>
                    <a:cubicBezTo>
                      <a:pt x="189420" y="207652"/>
                      <a:pt x="185255" y="210260"/>
                      <a:pt x="183324" y="213314"/>
                    </a:cubicBezTo>
                    <a:close/>
                    <a:moveTo>
                      <a:pt x="194407" y="227210"/>
                    </a:moveTo>
                    <a:lnTo>
                      <a:pt x="202869" y="238281"/>
                    </a:lnTo>
                    <a:cubicBezTo>
                      <a:pt x="207397" y="239754"/>
                      <a:pt x="213059" y="239307"/>
                      <a:pt x="216995" y="236723"/>
                    </a:cubicBezTo>
                    <a:lnTo>
                      <a:pt x="213952" y="226667"/>
                    </a:lnTo>
                    <a:cubicBezTo>
                      <a:pt x="207964" y="228900"/>
                      <a:pt x="200841" y="228248"/>
                      <a:pt x="194407" y="227210"/>
                    </a:cubicBezTo>
                    <a:close/>
                    <a:moveTo>
                      <a:pt x="208532" y="147228"/>
                    </a:moveTo>
                    <a:lnTo>
                      <a:pt x="211803" y="162125"/>
                    </a:lnTo>
                    <a:cubicBezTo>
                      <a:pt x="219699" y="155703"/>
                      <a:pt x="221329" y="146322"/>
                      <a:pt x="221100" y="136386"/>
                    </a:cubicBezTo>
                    <a:cubicBezTo>
                      <a:pt x="216572" y="141578"/>
                      <a:pt x="213952" y="144741"/>
                      <a:pt x="208532" y="147228"/>
                    </a:cubicBezTo>
                    <a:close/>
                    <a:moveTo>
                      <a:pt x="230782" y="173534"/>
                    </a:moveTo>
                    <a:cubicBezTo>
                      <a:pt x="230903" y="175695"/>
                      <a:pt x="231470" y="177724"/>
                      <a:pt x="232689" y="179414"/>
                    </a:cubicBezTo>
                    <a:cubicBezTo>
                      <a:pt x="241503" y="182589"/>
                      <a:pt x="242408" y="193297"/>
                      <a:pt x="250557" y="197366"/>
                    </a:cubicBezTo>
                    <a:cubicBezTo>
                      <a:pt x="255857" y="199756"/>
                      <a:pt x="261966" y="196811"/>
                      <a:pt x="266566" y="194650"/>
                    </a:cubicBezTo>
                    <a:cubicBezTo>
                      <a:pt x="263101" y="190714"/>
                      <a:pt x="259141" y="187985"/>
                      <a:pt x="255748" y="183820"/>
                    </a:cubicBezTo>
                    <a:cubicBezTo>
                      <a:pt x="253394" y="182806"/>
                      <a:pt x="250980" y="181333"/>
                      <a:pt x="251100" y="178400"/>
                    </a:cubicBezTo>
                    <a:lnTo>
                      <a:pt x="230782" y="173534"/>
                    </a:lnTo>
                    <a:close/>
                    <a:moveTo>
                      <a:pt x="237784" y="226884"/>
                    </a:moveTo>
                    <a:cubicBezTo>
                      <a:pt x="241623" y="231266"/>
                      <a:pt x="246814" y="233548"/>
                      <a:pt x="252235" y="234779"/>
                    </a:cubicBezTo>
                    <a:cubicBezTo>
                      <a:pt x="251342" y="233536"/>
                      <a:pt x="252803" y="234779"/>
                      <a:pt x="253032" y="233995"/>
                    </a:cubicBezTo>
                    <a:lnTo>
                      <a:pt x="246259" y="219073"/>
                    </a:lnTo>
                    <a:cubicBezTo>
                      <a:pt x="242867" y="219194"/>
                      <a:pt x="239329" y="219882"/>
                      <a:pt x="236190" y="219664"/>
                    </a:cubicBezTo>
                    <a:cubicBezTo>
                      <a:pt x="236444" y="222139"/>
                      <a:pt x="236987" y="224614"/>
                      <a:pt x="237784" y="226884"/>
                    </a:cubicBezTo>
                    <a:close/>
                    <a:moveTo>
                      <a:pt x="249772" y="157284"/>
                    </a:moveTo>
                    <a:cubicBezTo>
                      <a:pt x="246585" y="149944"/>
                      <a:pt x="245293" y="140998"/>
                      <a:pt x="244376" y="132885"/>
                    </a:cubicBezTo>
                    <a:cubicBezTo>
                      <a:pt x="241008" y="136954"/>
                      <a:pt x="237494" y="139574"/>
                      <a:pt x="234307" y="143714"/>
                    </a:cubicBezTo>
                    <a:cubicBezTo>
                      <a:pt x="232834" y="152069"/>
                      <a:pt x="244786" y="154109"/>
                      <a:pt x="249772" y="157284"/>
                    </a:cubicBezTo>
                    <a:close/>
                    <a:moveTo>
                      <a:pt x="263535" y="149582"/>
                    </a:moveTo>
                    <a:cubicBezTo>
                      <a:pt x="267616" y="154918"/>
                      <a:pt x="276526" y="153107"/>
                      <a:pt x="281524" y="151526"/>
                    </a:cubicBezTo>
                    <a:cubicBezTo>
                      <a:pt x="279121" y="147457"/>
                      <a:pt x="271479" y="145067"/>
                      <a:pt x="270139" y="140684"/>
                    </a:cubicBezTo>
                    <a:cubicBezTo>
                      <a:pt x="269403" y="133025"/>
                      <a:pt x="267773" y="125480"/>
                      <a:pt x="265262" y="118205"/>
                    </a:cubicBezTo>
                    <a:cubicBezTo>
                      <a:pt x="261326" y="127803"/>
                      <a:pt x="256533" y="139211"/>
                      <a:pt x="263535" y="149582"/>
                    </a:cubicBezTo>
                    <a:close/>
                    <a:moveTo>
                      <a:pt x="270658" y="173534"/>
                    </a:moveTo>
                    <a:cubicBezTo>
                      <a:pt x="281958" y="181780"/>
                      <a:pt x="293041" y="191402"/>
                      <a:pt x="308832" y="187889"/>
                    </a:cubicBezTo>
                    <a:cubicBezTo>
                      <a:pt x="309967" y="187116"/>
                      <a:pt x="311899" y="187189"/>
                      <a:pt x="312128" y="185740"/>
                    </a:cubicBezTo>
                    <a:cubicBezTo>
                      <a:pt x="307480" y="182806"/>
                      <a:pt x="302530" y="180524"/>
                      <a:pt x="297774" y="177832"/>
                    </a:cubicBezTo>
                    <a:lnTo>
                      <a:pt x="292353" y="169937"/>
                    </a:lnTo>
                    <a:lnTo>
                      <a:pt x="289878" y="169937"/>
                    </a:lnTo>
                    <a:cubicBezTo>
                      <a:pt x="283769" y="171953"/>
                      <a:pt x="277238" y="172762"/>
                      <a:pt x="270658" y="173534"/>
                    </a:cubicBezTo>
                    <a:close/>
                    <a:moveTo>
                      <a:pt x="270900" y="265167"/>
                    </a:moveTo>
                    <a:lnTo>
                      <a:pt x="271696" y="265167"/>
                    </a:lnTo>
                    <a:cubicBezTo>
                      <a:pt x="278469" y="259746"/>
                      <a:pt x="286486" y="257923"/>
                      <a:pt x="294502" y="255690"/>
                    </a:cubicBezTo>
                    <a:cubicBezTo>
                      <a:pt x="296651" y="256486"/>
                      <a:pt x="295299" y="258853"/>
                      <a:pt x="297242" y="259746"/>
                    </a:cubicBezTo>
                    <a:cubicBezTo>
                      <a:pt x="302072" y="257730"/>
                      <a:pt x="307975" y="258165"/>
                      <a:pt x="312925" y="256486"/>
                    </a:cubicBezTo>
                    <a:cubicBezTo>
                      <a:pt x="318913" y="256704"/>
                      <a:pt x="323791" y="256800"/>
                      <a:pt x="328632" y="259396"/>
                    </a:cubicBezTo>
                    <a:cubicBezTo>
                      <a:pt x="332495" y="264491"/>
                      <a:pt x="339690" y="263911"/>
                      <a:pt x="344689" y="267316"/>
                    </a:cubicBezTo>
                    <a:lnTo>
                      <a:pt x="343892" y="259396"/>
                    </a:lnTo>
                    <a:cubicBezTo>
                      <a:pt x="333401" y="247082"/>
                      <a:pt x="317006" y="246188"/>
                      <a:pt x="301878" y="246430"/>
                    </a:cubicBezTo>
                    <a:lnTo>
                      <a:pt x="301528" y="244848"/>
                    </a:lnTo>
                    <a:cubicBezTo>
                      <a:pt x="297919" y="244848"/>
                      <a:pt x="293862" y="245609"/>
                      <a:pt x="290445" y="247202"/>
                    </a:cubicBezTo>
                    <a:cubicBezTo>
                      <a:pt x="285616" y="247432"/>
                      <a:pt x="280968" y="249798"/>
                      <a:pt x="276344" y="251271"/>
                    </a:cubicBezTo>
                    <a:cubicBezTo>
                      <a:pt x="274171" y="255569"/>
                      <a:pt x="272469" y="260784"/>
                      <a:pt x="270900" y="265167"/>
                    </a:cubicBezTo>
                    <a:close/>
                    <a:moveTo>
                      <a:pt x="279966" y="126330"/>
                    </a:moveTo>
                    <a:cubicBezTo>
                      <a:pt x="284349" y="132088"/>
                      <a:pt x="290904" y="136507"/>
                      <a:pt x="298353" y="135034"/>
                    </a:cubicBezTo>
                    <a:cubicBezTo>
                      <a:pt x="294538" y="131292"/>
                      <a:pt x="290120" y="127332"/>
                      <a:pt x="289890" y="122044"/>
                    </a:cubicBezTo>
                    <a:cubicBezTo>
                      <a:pt x="291025" y="111987"/>
                      <a:pt x="279966" y="111178"/>
                      <a:pt x="274521" y="105987"/>
                    </a:cubicBezTo>
                    <a:cubicBezTo>
                      <a:pt x="276369" y="112760"/>
                      <a:pt x="276127" y="120342"/>
                      <a:pt x="279966" y="126330"/>
                    </a:cubicBezTo>
                    <a:close/>
                    <a:moveTo>
                      <a:pt x="278819" y="285159"/>
                    </a:moveTo>
                    <a:lnTo>
                      <a:pt x="280160" y="285159"/>
                    </a:lnTo>
                    <a:cubicBezTo>
                      <a:pt x="286124" y="281441"/>
                      <a:pt x="294852" y="284278"/>
                      <a:pt x="300720" y="280318"/>
                    </a:cubicBezTo>
                    <a:cubicBezTo>
                      <a:pt x="303991" y="278616"/>
                      <a:pt x="304233" y="283143"/>
                      <a:pt x="306478" y="284387"/>
                    </a:cubicBezTo>
                    <a:cubicBezTo>
                      <a:pt x="312020" y="287755"/>
                      <a:pt x="312708" y="297944"/>
                      <a:pt x="320483" y="295566"/>
                    </a:cubicBezTo>
                    <a:cubicBezTo>
                      <a:pt x="329863" y="300419"/>
                      <a:pt x="327485" y="311840"/>
                      <a:pt x="327835" y="320182"/>
                    </a:cubicBezTo>
                    <a:lnTo>
                      <a:pt x="336539" y="314774"/>
                    </a:lnTo>
                    <a:cubicBezTo>
                      <a:pt x="335743" y="310367"/>
                      <a:pt x="338242" y="305055"/>
                      <a:pt x="335405" y="301228"/>
                    </a:cubicBezTo>
                    <a:cubicBezTo>
                      <a:pt x="333256" y="296363"/>
                      <a:pt x="327364" y="295928"/>
                      <a:pt x="324563" y="291968"/>
                    </a:cubicBezTo>
                    <a:cubicBezTo>
                      <a:pt x="327956" y="286198"/>
                      <a:pt x="320277" y="283469"/>
                      <a:pt x="318672" y="279292"/>
                    </a:cubicBezTo>
                    <a:lnTo>
                      <a:pt x="319143" y="278737"/>
                    </a:lnTo>
                    <a:lnTo>
                      <a:pt x="331119" y="280318"/>
                    </a:lnTo>
                    <a:cubicBezTo>
                      <a:pt x="335199" y="282805"/>
                      <a:pt x="336660" y="287320"/>
                      <a:pt x="337892" y="291510"/>
                    </a:cubicBezTo>
                    <a:cubicBezTo>
                      <a:pt x="347272" y="293091"/>
                      <a:pt x="349518" y="303703"/>
                      <a:pt x="352813" y="310476"/>
                    </a:cubicBezTo>
                    <a:cubicBezTo>
                      <a:pt x="354721" y="305864"/>
                      <a:pt x="355506" y="300866"/>
                      <a:pt x="357437" y="296351"/>
                    </a:cubicBezTo>
                    <a:cubicBezTo>
                      <a:pt x="357558" y="292620"/>
                      <a:pt x="352584" y="292620"/>
                      <a:pt x="350109" y="290930"/>
                    </a:cubicBezTo>
                    <a:cubicBezTo>
                      <a:pt x="349421" y="285159"/>
                      <a:pt x="346813" y="279751"/>
                      <a:pt x="341743" y="276262"/>
                    </a:cubicBezTo>
                    <a:cubicBezTo>
                      <a:pt x="331348" y="273630"/>
                      <a:pt x="322197" y="267907"/>
                      <a:pt x="310788" y="267907"/>
                    </a:cubicBezTo>
                    <a:lnTo>
                      <a:pt x="301311" y="270829"/>
                    </a:lnTo>
                    <a:cubicBezTo>
                      <a:pt x="296096" y="272084"/>
                      <a:pt x="290554" y="270503"/>
                      <a:pt x="286619" y="274101"/>
                    </a:cubicBezTo>
                    <a:cubicBezTo>
                      <a:pt x="280727" y="274559"/>
                      <a:pt x="280280" y="280994"/>
                      <a:pt x="278819" y="285159"/>
                    </a:cubicBezTo>
                    <a:close/>
                    <a:moveTo>
                      <a:pt x="284783" y="238631"/>
                    </a:moveTo>
                    <a:lnTo>
                      <a:pt x="286932" y="239657"/>
                    </a:lnTo>
                    <a:cubicBezTo>
                      <a:pt x="291580" y="237496"/>
                      <a:pt x="296204" y="235021"/>
                      <a:pt x="301058" y="233198"/>
                    </a:cubicBezTo>
                    <a:cubicBezTo>
                      <a:pt x="308627" y="231061"/>
                      <a:pt x="314495" y="239657"/>
                      <a:pt x="320845" y="234212"/>
                    </a:cubicBezTo>
                    <a:cubicBezTo>
                      <a:pt x="323199" y="232534"/>
                      <a:pt x="325251" y="235021"/>
                      <a:pt x="327050" y="236373"/>
                    </a:cubicBezTo>
                    <a:cubicBezTo>
                      <a:pt x="329791" y="241335"/>
                      <a:pt x="336081" y="240997"/>
                      <a:pt x="340849" y="242349"/>
                    </a:cubicBezTo>
                    <a:cubicBezTo>
                      <a:pt x="338471" y="235914"/>
                      <a:pt x="335525" y="227101"/>
                      <a:pt x="327292" y="226075"/>
                    </a:cubicBezTo>
                    <a:cubicBezTo>
                      <a:pt x="324020" y="224614"/>
                      <a:pt x="320169" y="224735"/>
                      <a:pt x="317006" y="222803"/>
                    </a:cubicBezTo>
                    <a:cubicBezTo>
                      <a:pt x="308301" y="213205"/>
                      <a:pt x="302651" y="230723"/>
                      <a:pt x="293138" y="226437"/>
                    </a:cubicBezTo>
                    <a:cubicBezTo>
                      <a:pt x="289757" y="230156"/>
                      <a:pt x="285580" y="233669"/>
                      <a:pt x="284783" y="238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B40C8C4-5A84-4155-897C-B2ADB04DB673}"/>
                  </a:ext>
                </a:extLst>
              </p:cNvPr>
              <p:cNvSpPr/>
              <p:nvPr/>
            </p:nvSpPr>
            <p:spPr>
              <a:xfrm>
                <a:off x="8726375" y="1430269"/>
                <a:ext cx="234526" cy="363342"/>
              </a:xfrm>
              <a:custGeom>
                <a:avLst/>
                <a:gdLst>
                  <a:gd name="connsiteX0" fmla="*/ 187623 w 234526"/>
                  <a:gd name="connsiteY0" fmla="*/ 338364 h 363342"/>
                  <a:gd name="connsiteX1" fmla="*/ 200638 w 234526"/>
                  <a:gd name="connsiteY1" fmla="*/ 345946 h 363342"/>
                  <a:gd name="connsiteX2" fmla="*/ 208533 w 234526"/>
                  <a:gd name="connsiteY2" fmla="*/ 363343 h 363342"/>
                  <a:gd name="connsiteX3" fmla="*/ 212590 w 234526"/>
                  <a:gd name="connsiteY3" fmla="*/ 359721 h 363342"/>
                  <a:gd name="connsiteX4" fmla="*/ 212240 w 234526"/>
                  <a:gd name="connsiteY4" fmla="*/ 359479 h 363342"/>
                  <a:gd name="connsiteX5" fmla="*/ 212831 w 234526"/>
                  <a:gd name="connsiteY5" fmla="*/ 358924 h 363342"/>
                  <a:gd name="connsiteX6" fmla="*/ 213048 w 234526"/>
                  <a:gd name="connsiteY6" fmla="*/ 359250 h 363342"/>
                  <a:gd name="connsiteX7" fmla="*/ 210670 w 234526"/>
                  <a:gd name="connsiteY7" fmla="*/ 345922 h 363342"/>
                  <a:gd name="connsiteX8" fmla="*/ 202557 w 234526"/>
                  <a:gd name="connsiteY8" fmla="*/ 344340 h 363342"/>
                  <a:gd name="connsiteX9" fmla="*/ 197342 w 234526"/>
                  <a:gd name="connsiteY9" fmla="*/ 336662 h 363342"/>
                  <a:gd name="connsiteX10" fmla="*/ 191112 w 234526"/>
                  <a:gd name="connsiteY10" fmla="*/ 336976 h 363342"/>
                  <a:gd name="connsiteX11" fmla="*/ 187623 w 234526"/>
                  <a:gd name="connsiteY11" fmla="*/ 338364 h 363342"/>
                  <a:gd name="connsiteX12" fmla="*/ 201748 w 234526"/>
                  <a:gd name="connsiteY12" fmla="*/ 200650 h 363342"/>
                  <a:gd name="connsiteX13" fmla="*/ 218469 w 234526"/>
                  <a:gd name="connsiteY13" fmla="*/ 215004 h 363342"/>
                  <a:gd name="connsiteX14" fmla="*/ 234526 w 234526"/>
                  <a:gd name="connsiteY14" fmla="*/ 216562 h 363342"/>
                  <a:gd name="connsiteX15" fmla="*/ 221186 w 234526"/>
                  <a:gd name="connsiteY15" fmla="*/ 203354 h 363342"/>
                  <a:gd name="connsiteX16" fmla="*/ 217129 w 234526"/>
                  <a:gd name="connsiteY16" fmla="*/ 196243 h 363342"/>
                  <a:gd name="connsiteX17" fmla="*/ 201748 w 234526"/>
                  <a:gd name="connsiteY17" fmla="*/ 200650 h 363342"/>
                  <a:gd name="connsiteX18" fmla="*/ 207990 w 234526"/>
                  <a:gd name="connsiteY18" fmla="*/ 160230 h 363342"/>
                  <a:gd name="connsiteX19" fmla="*/ 228550 w 234526"/>
                  <a:gd name="connsiteY19" fmla="*/ 164286 h 363342"/>
                  <a:gd name="connsiteX20" fmla="*/ 228550 w 234526"/>
                  <a:gd name="connsiteY20" fmla="*/ 163490 h 363342"/>
                  <a:gd name="connsiteX21" fmla="*/ 217250 w 234526"/>
                  <a:gd name="connsiteY21" fmla="*/ 154013 h 363342"/>
                  <a:gd name="connsiteX22" fmla="*/ 207990 w 234526"/>
                  <a:gd name="connsiteY22" fmla="*/ 160230 h 363342"/>
                  <a:gd name="connsiteX23" fmla="*/ 0 w 234526"/>
                  <a:gd name="connsiteY23" fmla="*/ 53664 h 363342"/>
                  <a:gd name="connsiteX24" fmla="*/ 6531 w 234526"/>
                  <a:gd name="connsiteY24" fmla="*/ 74006 h 363342"/>
                  <a:gd name="connsiteX25" fmla="*/ 10636 w 234526"/>
                  <a:gd name="connsiteY25" fmla="*/ 41120 h 363342"/>
                  <a:gd name="connsiteX26" fmla="*/ 15465 w 234526"/>
                  <a:gd name="connsiteY26" fmla="*/ 33876 h 363342"/>
                  <a:gd name="connsiteX27" fmla="*/ 5179 w 234526"/>
                  <a:gd name="connsiteY27" fmla="*/ 37051 h 363342"/>
                  <a:gd name="connsiteX28" fmla="*/ 0 w 234526"/>
                  <a:gd name="connsiteY28" fmla="*/ 53664 h 363342"/>
                  <a:gd name="connsiteX29" fmla="*/ 4407 w 234526"/>
                  <a:gd name="connsiteY29" fmla="*/ 18423 h 363342"/>
                  <a:gd name="connsiteX30" fmla="*/ 13316 w 234526"/>
                  <a:gd name="connsiteY30" fmla="*/ 13220 h 363342"/>
                  <a:gd name="connsiteX31" fmla="*/ 13316 w 234526"/>
                  <a:gd name="connsiteY31" fmla="*/ 0 h 363342"/>
                  <a:gd name="connsiteX32" fmla="*/ 4636 w 234526"/>
                  <a:gd name="connsiteY32" fmla="*/ 9139 h 363342"/>
                  <a:gd name="connsiteX33" fmla="*/ 4407 w 234526"/>
                  <a:gd name="connsiteY33" fmla="*/ 18423 h 36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526" h="363342">
                    <a:moveTo>
                      <a:pt x="187623" y="338364"/>
                    </a:moveTo>
                    <a:cubicBezTo>
                      <a:pt x="191233" y="341418"/>
                      <a:pt x="194976" y="346622"/>
                      <a:pt x="200638" y="345946"/>
                    </a:cubicBezTo>
                    <a:cubicBezTo>
                      <a:pt x="207640" y="349205"/>
                      <a:pt x="204694" y="358477"/>
                      <a:pt x="208533" y="363343"/>
                    </a:cubicBezTo>
                    <a:lnTo>
                      <a:pt x="212590" y="359721"/>
                    </a:lnTo>
                    <a:lnTo>
                      <a:pt x="212240" y="359479"/>
                    </a:lnTo>
                    <a:lnTo>
                      <a:pt x="212831" y="358924"/>
                    </a:lnTo>
                    <a:lnTo>
                      <a:pt x="213048" y="359250"/>
                    </a:lnTo>
                    <a:cubicBezTo>
                      <a:pt x="214183" y="355870"/>
                      <a:pt x="212602" y="349881"/>
                      <a:pt x="210670" y="345922"/>
                    </a:cubicBezTo>
                    <a:cubicBezTo>
                      <a:pt x="208074" y="344111"/>
                      <a:pt x="205056" y="346042"/>
                      <a:pt x="202557" y="344340"/>
                    </a:cubicBezTo>
                    <a:cubicBezTo>
                      <a:pt x="202207" y="340706"/>
                      <a:pt x="199937" y="338919"/>
                      <a:pt x="197342" y="336662"/>
                    </a:cubicBezTo>
                    <a:cubicBezTo>
                      <a:pt x="195555" y="335285"/>
                      <a:pt x="193165" y="337096"/>
                      <a:pt x="191112" y="336976"/>
                    </a:cubicBezTo>
                    <a:lnTo>
                      <a:pt x="187623" y="338364"/>
                    </a:lnTo>
                    <a:close/>
                    <a:moveTo>
                      <a:pt x="201748" y="200650"/>
                    </a:moveTo>
                    <a:cubicBezTo>
                      <a:pt x="205479" y="206855"/>
                      <a:pt x="212710" y="210706"/>
                      <a:pt x="218469" y="215004"/>
                    </a:cubicBezTo>
                    <a:cubicBezTo>
                      <a:pt x="223238" y="217141"/>
                      <a:pt x="229431" y="217721"/>
                      <a:pt x="234526" y="216562"/>
                    </a:cubicBezTo>
                    <a:cubicBezTo>
                      <a:pt x="229697" y="212566"/>
                      <a:pt x="225230" y="208147"/>
                      <a:pt x="221186" y="203354"/>
                    </a:cubicBezTo>
                    <a:cubicBezTo>
                      <a:pt x="219604" y="201084"/>
                      <a:pt x="219254" y="198259"/>
                      <a:pt x="217129" y="196243"/>
                    </a:cubicBezTo>
                    <a:cubicBezTo>
                      <a:pt x="211817" y="197257"/>
                      <a:pt x="205817" y="197136"/>
                      <a:pt x="201748" y="200650"/>
                    </a:cubicBezTo>
                    <a:close/>
                    <a:moveTo>
                      <a:pt x="207990" y="160230"/>
                    </a:moveTo>
                    <a:cubicBezTo>
                      <a:pt x="213181" y="166653"/>
                      <a:pt x="221198" y="164057"/>
                      <a:pt x="228550" y="164286"/>
                    </a:cubicBezTo>
                    <a:lnTo>
                      <a:pt x="228550" y="163490"/>
                    </a:lnTo>
                    <a:lnTo>
                      <a:pt x="217250" y="154013"/>
                    </a:lnTo>
                    <a:cubicBezTo>
                      <a:pt x="214075" y="155002"/>
                      <a:pt x="210706" y="157828"/>
                      <a:pt x="207990" y="160230"/>
                    </a:cubicBezTo>
                    <a:close/>
                    <a:moveTo>
                      <a:pt x="0" y="53664"/>
                    </a:moveTo>
                    <a:lnTo>
                      <a:pt x="6531" y="74006"/>
                    </a:lnTo>
                    <a:cubicBezTo>
                      <a:pt x="6411" y="62477"/>
                      <a:pt x="11747" y="52867"/>
                      <a:pt x="10636" y="41120"/>
                    </a:cubicBezTo>
                    <a:lnTo>
                      <a:pt x="15465" y="33876"/>
                    </a:lnTo>
                    <a:lnTo>
                      <a:pt x="5179" y="37051"/>
                    </a:lnTo>
                    <a:cubicBezTo>
                      <a:pt x="2475" y="42255"/>
                      <a:pt x="205" y="47446"/>
                      <a:pt x="0" y="53664"/>
                    </a:cubicBezTo>
                    <a:close/>
                    <a:moveTo>
                      <a:pt x="4407" y="18423"/>
                    </a:moveTo>
                    <a:lnTo>
                      <a:pt x="13316" y="13220"/>
                    </a:lnTo>
                    <a:lnTo>
                      <a:pt x="13316" y="0"/>
                    </a:lnTo>
                    <a:cubicBezTo>
                      <a:pt x="9586" y="2258"/>
                      <a:pt x="7558" y="6109"/>
                      <a:pt x="4636" y="9139"/>
                    </a:cubicBezTo>
                    <a:lnTo>
                      <a:pt x="4407" y="18423"/>
                    </a:ln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540D3D0-1AF5-4A86-BF6F-09DADBE670FC}"/>
                  </a:ext>
                </a:extLst>
              </p:cNvPr>
              <p:cNvSpPr/>
              <p:nvPr/>
            </p:nvSpPr>
            <p:spPr>
              <a:xfrm>
                <a:off x="8734773" y="1378509"/>
                <a:ext cx="203093" cy="192226"/>
              </a:xfrm>
              <a:custGeom>
                <a:avLst/>
                <a:gdLst>
                  <a:gd name="connsiteX0" fmla="*/ 179274 w 203093"/>
                  <a:gd name="connsiteY0" fmla="*/ 90731 h 192226"/>
                  <a:gd name="connsiteX1" fmla="*/ 171137 w 203093"/>
                  <a:gd name="connsiteY1" fmla="*/ 94787 h 192226"/>
                  <a:gd name="connsiteX2" fmla="*/ 174409 w 203093"/>
                  <a:gd name="connsiteY2" fmla="*/ 64183 h 192226"/>
                  <a:gd name="connsiteX3" fmla="*/ 181954 w 203093"/>
                  <a:gd name="connsiteY3" fmla="*/ 61479 h 192226"/>
                  <a:gd name="connsiteX4" fmla="*/ 181737 w 203093"/>
                  <a:gd name="connsiteY4" fmla="*/ 61237 h 192226"/>
                  <a:gd name="connsiteX5" fmla="*/ 187967 w 203093"/>
                  <a:gd name="connsiteY5" fmla="*/ 55817 h 192226"/>
                  <a:gd name="connsiteX6" fmla="*/ 196079 w 203093"/>
                  <a:gd name="connsiteY6" fmla="*/ 31417 h 192226"/>
                  <a:gd name="connsiteX7" fmla="*/ 184900 w 203093"/>
                  <a:gd name="connsiteY7" fmla="*/ 12101 h 192226"/>
                  <a:gd name="connsiteX8" fmla="*/ 185250 w 203093"/>
                  <a:gd name="connsiteY8" fmla="*/ 11872 h 192226"/>
                  <a:gd name="connsiteX9" fmla="*/ 165909 w 203093"/>
                  <a:gd name="connsiteY9" fmla="*/ 3747 h 192226"/>
                  <a:gd name="connsiteX10" fmla="*/ 145108 w 203093"/>
                  <a:gd name="connsiteY10" fmla="*/ 10519 h 192226"/>
                  <a:gd name="connsiteX11" fmla="*/ 141269 w 203093"/>
                  <a:gd name="connsiteY11" fmla="*/ 14250 h 192226"/>
                  <a:gd name="connsiteX12" fmla="*/ 136645 w 203093"/>
                  <a:gd name="connsiteY12" fmla="*/ 27590 h 192226"/>
                  <a:gd name="connsiteX13" fmla="*/ 104459 w 203093"/>
                  <a:gd name="connsiteY13" fmla="*/ 33578 h 192226"/>
                  <a:gd name="connsiteX14" fmla="*/ 88402 w 203093"/>
                  <a:gd name="connsiteY14" fmla="*/ 27808 h 192226"/>
                  <a:gd name="connsiteX15" fmla="*/ 76776 w 203093"/>
                  <a:gd name="connsiteY15" fmla="*/ 26226 h 192226"/>
                  <a:gd name="connsiteX16" fmla="*/ 64208 w 203093"/>
                  <a:gd name="connsiteY16" fmla="*/ 11328 h 192226"/>
                  <a:gd name="connsiteX17" fmla="*/ 61069 w 203093"/>
                  <a:gd name="connsiteY17" fmla="*/ 5111 h 192226"/>
                  <a:gd name="connsiteX18" fmla="*/ 47186 w 203093"/>
                  <a:gd name="connsiteY18" fmla="*/ 1042 h 192226"/>
                  <a:gd name="connsiteX19" fmla="*/ 28751 w 203093"/>
                  <a:gd name="connsiteY19" fmla="*/ 6463 h 192226"/>
                  <a:gd name="connsiteX20" fmla="*/ 21422 w 203093"/>
                  <a:gd name="connsiteY20" fmla="*/ 9167 h 192226"/>
                  <a:gd name="connsiteX21" fmla="*/ 10907 w 203093"/>
                  <a:gd name="connsiteY21" fmla="*/ 28942 h 192226"/>
                  <a:gd name="connsiteX22" fmla="*/ 17136 w 203093"/>
                  <a:gd name="connsiteY22" fmla="*/ 44649 h 192226"/>
                  <a:gd name="connsiteX23" fmla="*/ 34751 w 203093"/>
                  <a:gd name="connsiteY23" fmla="*/ 60706 h 192226"/>
                  <a:gd name="connsiteX24" fmla="*/ 34751 w 203093"/>
                  <a:gd name="connsiteY24" fmla="*/ 96502 h 192226"/>
                  <a:gd name="connsiteX25" fmla="*/ 34558 w 203093"/>
                  <a:gd name="connsiteY25" fmla="*/ 96623 h 192226"/>
                  <a:gd name="connsiteX26" fmla="*/ 34183 w 203093"/>
                  <a:gd name="connsiteY26" fmla="*/ 96973 h 192226"/>
                  <a:gd name="connsiteX27" fmla="*/ 31068 w 203093"/>
                  <a:gd name="connsiteY27" fmla="*/ 96623 h 192226"/>
                  <a:gd name="connsiteX28" fmla="*/ 30924 w 203093"/>
                  <a:gd name="connsiteY28" fmla="*/ 96623 h 192226"/>
                  <a:gd name="connsiteX29" fmla="*/ 45822 w 203093"/>
                  <a:gd name="connsiteY29" fmla="*/ 124982 h 192226"/>
                  <a:gd name="connsiteX30" fmla="*/ 49311 w 203093"/>
                  <a:gd name="connsiteY30" fmla="*/ 131766 h 192226"/>
                  <a:gd name="connsiteX31" fmla="*/ 49902 w 203093"/>
                  <a:gd name="connsiteY31" fmla="*/ 135835 h 192226"/>
                  <a:gd name="connsiteX32" fmla="*/ 2432 w 203093"/>
                  <a:gd name="connsiteY32" fmla="*/ 147703 h 192226"/>
                  <a:gd name="connsiteX33" fmla="*/ 53 w 203093"/>
                  <a:gd name="connsiteY33" fmla="*/ 157989 h 192226"/>
                  <a:gd name="connsiteX34" fmla="*/ 32590 w 203093"/>
                  <a:gd name="connsiteY34" fmla="*/ 144419 h 192226"/>
                  <a:gd name="connsiteX35" fmla="*/ 48296 w 203093"/>
                  <a:gd name="connsiteY35" fmla="*/ 144177 h 192226"/>
                  <a:gd name="connsiteX36" fmla="*/ 48864 w 203093"/>
                  <a:gd name="connsiteY36" fmla="*/ 153920 h 192226"/>
                  <a:gd name="connsiteX37" fmla="*/ 9229 w 203093"/>
                  <a:gd name="connsiteY37" fmla="*/ 176520 h 192226"/>
                  <a:gd name="connsiteX38" fmla="*/ 9772 w 203093"/>
                  <a:gd name="connsiteY38" fmla="*/ 187012 h 192226"/>
                  <a:gd name="connsiteX39" fmla="*/ 20058 w 203093"/>
                  <a:gd name="connsiteY39" fmla="*/ 178657 h 192226"/>
                  <a:gd name="connsiteX40" fmla="*/ 51797 w 203093"/>
                  <a:gd name="connsiteY40" fmla="*/ 160476 h 192226"/>
                  <a:gd name="connsiteX41" fmla="*/ 62108 w 203093"/>
                  <a:gd name="connsiteY41" fmla="*/ 170194 h 192226"/>
                  <a:gd name="connsiteX42" fmla="*/ 84346 w 203093"/>
                  <a:gd name="connsiteY42" fmla="*/ 160476 h 192226"/>
                  <a:gd name="connsiteX43" fmla="*/ 97928 w 203093"/>
                  <a:gd name="connsiteY43" fmla="*/ 155284 h 192226"/>
                  <a:gd name="connsiteX44" fmla="*/ 99835 w 203093"/>
                  <a:gd name="connsiteY44" fmla="*/ 144998 h 192226"/>
                  <a:gd name="connsiteX45" fmla="*/ 98700 w 203093"/>
                  <a:gd name="connsiteY45" fmla="*/ 144419 h 192226"/>
                  <a:gd name="connsiteX46" fmla="*/ 90334 w 203093"/>
                  <a:gd name="connsiteY46" fmla="*/ 129859 h 192226"/>
                  <a:gd name="connsiteX47" fmla="*/ 84346 w 203093"/>
                  <a:gd name="connsiteY47" fmla="*/ 131416 h 192226"/>
                  <a:gd name="connsiteX48" fmla="*/ 80060 w 203093"/>
                  <a:gd name="connsiteY48" fmla="*/ 128700 h 192226"/>
                  <a:gd name="connsiteX49" fmla="*/ 81098 w 203093"/>
                  <a:gd name="connsiteY49" fmla="*/ 121372 h 192226"/>
                  <a:gd name="connsiteX50" fmla="*/ 107175 w 203093"/>
                  <a:gd name="connsiteY50" fmla="*/ 117291 h 192226"/>
                  <a:gd name="connsiteX51" fmla="*/ 126419 w 203093"/>
                  <a:gd name="connsiteY51" fmla="*/ 125996 h 192226"/>
                  <a:gd name="connsiteX52" fmla="*/ 123896 w 203093"/>
                  <a:gd name="connsiteY52" fmla="*/ 132563 h 192226"/>
                  <a:gd name="connsiteX53" fmla="*/ 116351 w 203093"/>
                  <a:gd name="connsiteY53" fmla="*/ 131416 h 192226"/>
                  <a:gd name="connsiteX54" fmla="*/ 105292 w 203093"/>
                  <a:gd name="connsiteY54" fmla="*/ 144998 h 192226"/>
                  <a:gd name="connsiteX55" fmla="*/ 106065 w 203093"/>
                  <a:gd name="connsiteY55" fmla="*/ 151542 h 192226"/>
                  <a:gd name="connsiteX56" fmla="*/ 111703 w 203093"/>
                  <a:gd name="connsiteY56" fmla="*/ 158315 h 192226"/>
                  <a:gd name="connsiteX57" fmla="*/ 141293 w 203093"/>
                  <a:gd name="connsiteY57" fmla="*/ 172428 h 192226"/>
                  <a:gd name="connsiteX58" fmla="*/ 149213 w 203093"/>
                  <a:gd name="connsiteY58" fmla="*/ 162371 h 192226"/>
                  <a:gd name="connsiteX59" fmla="*/ 194208 w 203093"/>
                  <a:gd name="connsiteY59" fmla="*/ 192227 h 192226"/>
                  <a:gd name="connsiteX60" fmla="*/ 194751 w 203093"/>
                  <a:gd name="connsiteY60" fmla="*/ 182726 h 192226"/>
                  <a:gd name="connsiteX61" fmla="*/ 151905 w 203093"/>
                  <a:gd name="connsiteY61" fmla="*/ 156407 h 192226"/>
                  <a:gd name="connsiteX62" fmla="*/ 153293 w 203093"/>
                  <a:gd name="connsiteY62" fmla="*/ 147123 h 192226"/>
                  <a:gd name="connsiteX63" fmla="*/ 203094 w 203093"/>
                  <a:gd name="connsiteY63" fmla="*/ 162371 h 192226"/>
                  <a:gd name="connsiteX64" fmla="*/ 202852 w 203093"/>
                  <a:gd name="connsiteY64" fmla="*/ 154246 h 192226"/>
                  <a:gd name="connsiteX65" fmla="*/ 151591 w 203093"/>
                  <a:gd name="connsiteY65" fmla="*/ 140133 h 192226"/>
                  <a:gd name="connsiteX66" fmla="*/ 150794 w 203093"/>
                  <a:gd name="connsiteY66" fmla="*/ 136632 h 192226"/>
                  <a:gd name="connsiteX67" fmla="*/ 168433 w 203093"/>
                  <a:gd name="connsiteY67" fmla="*/ 117641 h 192226"/>
                  <a:gd name="connsiteX68" fmla="*/ 178151 w 203093"/>
                  <a:gd name="connsiteY68" fmla="*/ 98675 h 192226"/>
                  <a:gd name="connsiteX69" fmla="*/ 178815 w 203093"/>
                  <a:gd name="connsiteY69" fmla="*/ 96635 h 192226"/>
                  <a:gd name="connsiteX70" fmla="*/ 179274 w 203093"/>
                  <a:gd name="connsiteY70" fmla="*/ 90731 h 19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3093" h="192226">
                    <a:moveTo>
                      <a:pt x="179274" y="90731"/>
                    </a:moveTo>
                    <a:cubicBezTo>
                      <a:pt x="177125" y="93556"/>
                      <a:pt x="173853" y="94244"/>
                      <a:pt x="171137" y="94787"/>
                    </a:cubicBezTo>
                    <a:cubicBezTo>
                      <a:pt x="175882" y="86119"/>
                      <a:pt x="178139" y="74010"/>
                      <a:pt x="174409" y="64183"/>
                    </a:cubicBezTo>
                    <a:cubicBezTo>
                      <a:pt x="176884" y="63278"/>
                      <a:pt x="179600" y="62831"/>
                      <a:pt x="181954" y="61479"/>
                    </a:cubicBezTo>
                    <a:lnTo>
                      <a:pt x="181737" y="61237"/>
                    </a:lnTo>
                    <a:lnTo>
                      <a:pt x="187967" y="55817"/>
                    </a:lnTo>
                    <a:cubicBezTo>
                      <a:pt x="196200" y="50179"/>
                      <a:pt x="193037" y="39446"/>
                      <a:pt x="196079" y="31417"/>
                    </a:cubicBezTo>
                    <a:cubicBezTo>
                      <a:pt x="192023" y="25103"/>
                      <a:pt x="190779" y="17413"/>
                      <a:pt x="184900" y="12101"/>
                    </a:cubicBezTo>
                    <a:lnTo>
                      <a:pt x="185250" y="11872"/>
                    </a:lnTo>
                    <a:cubicBezTo>
                      <a:pt x="180602" y="5992"/>
                      <a:pt x="172260" y="6680"/>
                      <a:pt x="165909" y="3747"/>
                    </a:cubicBezTo>
                    <a:cubicBezTo>
                      <a:pt x="157543" y="922"/>
                      <a:pt x="151096" y="6680"/>
                      <a:pt x="145108" y="10519"/>
                    </a:cubicBezTo>
                    <a:cubicBezTo>
                      <a:pt x="142513" y="10978"/>
                      <a:pt x="144094" y="14359"/>
                      <a:pt x="141269" y="14250"/>
                    </a:cubicBezTo>
                    <a:cubicBezTo>
                      <a:pt x="139687" y="18427"/>
                      <a:pt x="137756" y="22954"/>
                      <a:pt x="136645" y="27590"/>
                    </a:cubicBezTo>
                    <a:cubicBezTo>
                      <a:pt x="125442" y="25997"/>
                      <a:pt x="113369" y="27252"/>
                      <a:pt x="104459" y="33578"/>
                    </a:cubicBezTo>
                    <a:cubicBezTo>
                      <a:pt x="99690" y="30065"/>
                      <a:pt x="93944" y="29389"/>
                      <a:pt x="88402" y="27808"/>
                    </a:cubicBezTo>
                    <a:cubicBezTo>
                      <a:pt x="84322" y="26999"/>
                      <a:pt x="79722" y="28472"/>
                      <a:pt x="76776" y="26226"/>
                    </a:cubicBezTo>
                    <a:cubicBezTo>
                      <a:pt x="72490" y="21385"/>
                      <a:pt x="71561" y="12560"/>
                      <a:pt x="64208" y="11328"/>
                    </a:cubicBezTo>
                    <a:cubicBezTo>
                      <a:pt x="61613" y="10411"/>
                      <a:pt x="61069" y="7586"/>
                      <a:pt x="61069" y="5111"/>
                    </a:cubicBezTo>
                    <a:cubicBezTo>
                      <a:pt x="56192" y="4302"/>
                      <a:pt x="51894" y="2056"/>
                      <a:pt x="47186" y="1042"/>
                    </a:cubicBezTo>
                    <a:cubicBezTo>
                      <a:pt x="39942" y="-2242"/>
                      <a:pt x="34171" y="2974"/>
                      <a:pt x="28751" y="6463"/>
                    </a:cubicBezTo>
                    <a:cubicBezTo>
                      <a:pt x="26372" y="7465"/>
                      <a:pt x="23656" y="7803"/>
                      <a:pt x="21422" y="9167"/>
                    </a:cubicBezTo>
                    <a:cubicBezTo>
                      <a:pt x="17342" y="15505"/>
                      <a:pt x="13527" y="21952"/>
                      <a:pt x="10907" y="28942"/>
                    </a:cubicBezTo>
                    <a:cubicBezTo>
                      <a:pt x="11704" y="34713"/>
                      <a:pt x="14179" y="39784"/>
                      <a:pt x="17136" y="44649"/>
                    </a:cubicBezTo>
                    <a:cubicBezTo>
                      <a:pt x="19732" y="52002"/>
                      <a:pt x="27845" y="57760"/>
                      <a:pt x="34751" y="60706"/>
                    </a:cubicBezTo>
                    <a:cubicBezTo>
                      <a:pt x="31479" y="72414"/>
                      <a:pt x="31479" y="84794"/>
                      <a:pt x="34751" y="96502"/>
                    </a:cubicBezTo>
                    <a:cubicBezTo>
                      <a:pt x="34751" y="96502"/>
                      <a:pt x="34558" y="96671"/>
                      <a:pt x="34558" y="96623"/>
                    </a:cubicBezTo>
                    <a:cubicBezTo>
                      <a:pt x="34558" y="96671"/>
                      <a:pt x="34183" y="96973"/>
                      <a:pt x="34183" y="96973"/>
                    </a:cubicBezTo>
                    <a:cubicBezTo>
                      <a:pt x="33121" y="96973"/>
                      <a:pt x="31962" y="97178"/>
                      <a:pt x="31068" y="96623"/>
                    </a:cubicBezTo>
                    <a:lnTo>
                      <a:pt x="30924" y="96623"/>
                    </a:lnTo>
                    <a:cubicBezTo>
                      <a:pt x="32529" y="107416"/>
                      <a:pt x="37600" y="116881"/>
                      <a:pt x="45822" y="124982"/>
                    </a:cubicBezTo>
                    <a:cubicBezTo>
                      <a:pt x="48767" y="125996"/>
                      <a:pt x="48067" y="129509"/>
                      <a:pt x="49311" y="131766"/>
                    </a:cubicBezTo>
                    <a:cubicBezTo>
                      <a:pt x="50107" y="132793"/>
                      <a:pt x="50228" y="134930"/>
                      <a:pt x="49902" y="135835"/>
                    </a:cubicBezTo>
                    <a:cubicBezTo>
                      <a:pt x="33278" y="135262"/>
                      <a:pt x="16835" y="139374"/>
                      <a:pt x="2432" y="147703"/>
                    </a:cubicBezTo>
                    <a:cubicBezTo>
                      <a:pt x="-1178" y="149526"/>
                      <a:pt x="404" y="154487"/>
                      <a:pt x="53" y="157989"/>
                    </a:cubicBezTo>
                    <a:cubicBezTo>
                      <a:pt x="10002" y="151421"/>
                      <a:pt x="20734" y="146580"/>
                      <a:pt x="32590" y="144419"/>
                    </a:cubicBezTo>
                    <a:cubicBezTo>
                      <a:pt x="37660" y="144105"/>
                      <a:pt x="43431" y="142837"/>
                      <a:pt x="48296" y="144177"/>
                    </a:cubicBezTo>
                    <a:lnTo>
                      <a:pt x="48864" y="153920"/>
                    </a:lnTo>
                    <a:cubicBezTo>
                      <a:pt x="35427" y="160922"/>
                      <a:pt x="20734" y="164991"/>
                      <a:pt x="9229" y="176520"/>
                    </a:cubicBezTo>
                    <a:cubicBezTo>
                      <a:pt x="9446" y="180009"/>
                      <a:pt x="8758" y="184078"/>
                      <a:pt x="9772" y="187012"/>
                    </a:cubicBezTo>
                    <a:lnTo>
                      <a:pt x="20058" y="178657"/>
                    </a:lnTo>
                    <a:cubicBezTo>
                      <a:pt x="30006" y="171088"/>
                      <a:pt x="40389" y="164653"/>
                      <a:pt x="51797" y="160476"/>
                    </a:cubicBezTo>
                    <a:cubicBezTo>
                      <a:pt x="54864" y="164073"/>
                      <a:pt x="58027" y="167949"/>
                      <a:pt x="62108" y="170194"/>
                    </a:cubicBezTo>
                    <a:cubicBezTo>
                      <a:pt x="68953" y="165782"/>
                      <a:pt x="76462" y="162499"/>
                      <a:pt x="84346" y="160476"/>
                    </a:cubicBezTo>
                    <a:cubicBezTo>
                      <a:pt x="88547" y="157989"/>
                      <a:pt x="95211" y="160246"/>
                      <a:pt x="97928" y="155284"/>
                    </a:cubicBezTo>
                    <a:lnTo>
                      <a:pt x="99835" y="144998"/>
                    </a:lnTo>
                    <a:cubicBezTo>
                      <a:pt x="99509" y="144757"/>
                      <a:pt x="99268" y="144310"/>
                      <a:pt x="98700" y="144419"/>
                    </a:cubicBezTo>
                    <a:cubicBezTo>
                      <a:pt x="93400" y="141364"/>
                      <a:pt x="89887" y="136064"/>
                      <a:pt x="90334" y="129859"/>
                    </a:cubicBezTo>
                    <a:cubicBezTo>
                      <a:pt x="88475" y="130798"/>
                      <a:pt x="86434" y="131329"/>
                      <a:pt x="84346" y="131416"/>
                    </a:cubicBezTo>
                    <a:cubicBezTo>
                      <a:pt x="82559" y="130982"/>
                      <a:pt x="80857" y="130523"/>
                      <a:pt x="80060" y="128700"/>
                    </a:cubicBezTo>
                    <a:cubicBezTo>
                      <a:pt x="79963" y="126454"/>
                      <a:pt x="78804" y="123062"/>
                      <a:pt x="81098" y="121372"/>
                    </a:cubicBezTo>
                    <a:cubicBezTo>
                      <a:pt x="88426" y="116845"/>
                      <a:pt x="97940" y="116615"/>
                      <a:pt x="107175" y="117291"/>
                    </a:cubicBezTo>
                    <a:cubicBezTo>
                      <a:pt x="114081" y="118209"/>
                      <a:pt x="124017" y="117859"/>
                      <a:pt x="126419" y="125996"/>
                    </a:cubicBezTo>
                    <a:cubicBezTo>
                      <a:pt x="126069" y="128386"/>
                      <a:pt x="126299" y="130982"/>
                      <a:pt x="123896" y="132563"/>
                    </a:cubicBezTo>
                    <a:cubicBezTo>
                      <a:pt x="121421" y="133915"/>
                      <a:pt x="118596" y="132443"/>
                      <a:pt x="116351" y="131416"/>
                    </a:cubicBezTo>
                    <a:cubicBezTo>
                      <a:pt x="114540" y="136970"/>
                      <a:pt x="111498" y="143175"/>
                      <a:pt x="105292" y="144998"/>
                    </a:cubicBezTo>
                    <a:lnTo>
                      <a:pt x="106065" y="151542"/>
                    </a:lnTo>
                    <a:cubicBezTo>
                      <a:pt x="106837" y="154487"/>
                      <a:pt x="107055" y="159341"/>
                      <a:pt x="111703" y="158315"/>
                    </a:cubicBezTo>
                    <a:cubicBezTo>
                      <a:pt x="122435" y="160934"/>
                      <a:pt x="131937" y="166464"/>
                      <a:pt x="141293" y="172428"/>
                    </a:cubicBezTo>
                    <a:cubicBezTo>
                      <a:pt x="144480" y="169289"/>
                      <a:pt x="146955" y="165655"/>
                      <a:pt x="149213" y="162371"/>
                    </a:cubicBezTo>
                    <a:cubicBezTo>
                      <a:pt x="165934" y="168045"/>
                      <a:pt x="180385" y="180589"/>
                      <a:pt x="194208" y="192227"/>
                    </a:cubicBezTo>
                    <a:lnTo>
                      <a:pt x="194751" y="182726"/>
                    </a:lnTo>
                    <a:cubicBezTo>
                      <a:pt x="181640" y="171088"/>
                      <a:pt x="167069" y="162842"/>
                      <a:pt x="151905" y="156407"/>
                    </a:cubicBezTo>
                    <a:cubicBezTo>
                      <a:pt x="152497" y="153353"/>
                      <a:pt x="153173" y="150407"/>
                      <a:pt x="153293" y="147123"/>
                    </a:cubicBezTo>
                    <a:cubicBezTo>
                      <a:pt x="171258" y="148149"/>
                      <a:pt x="188305" y="153691"/>
                      <a:pt x="203094" y="162371"/>
                    </a:cubicBezTo>
                    <a:lnTo>
                      <a:pt x="202852" y="154246"/>
                    </a:lnTo>
                    <a:cubicBezTo>
                      <a:pt x="187266" y="145892"/>
                      <a:pt x="170220" y="140362"/>
                      <a:pt x="151591" y="140133"/>
                    </a:cubicBezTo>
                    <a:cubicBezTo>
                      <a:pt x="150951" y="139085"/>
                      <a:pt x="150674" y="137855"/>
                      <a:pt x="150794" y="136632"/>
                    </a:cubicBezTo>
                    <a:cubicBezTo>
                      <a:pt x="159825" y="135159"/>
                      <a:pt x="166260" y="125790"/>
                      <a:pt x="168433" y="117641"/>
                    </a:cubicBezTo>
                    <a:cubicBezTo>
                      <a:pt x="173057" y="112341"/>
                      <a:pt x="179733" y="106571"/>
                      <a:pt x="178151" y="98675"/>
                    </a:cubicBezTo>
                    <a:cubicBezTo>
                      <a:pt x="178344" y="98011"/>
                      <a:pt x="178574" y="97323"/>
                      <a:pt x="178815" y="96635"/>
                    </a:cubicBezTo>
                    <a:cubicBezTo>
                      <a:pt x="179407" y="94655"/>
                      <a:pt x="179926" y="92566"/>
                      <a:pt x="179274" y="9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75A5346-FB50-4F34-B7B6-1B2FD2CA15FD}"/>
                  </a:ext>
                </a:extLst>
              </p:cNvPr>
              <p:cNvSpPr/>
              <p:nvPr/>
            </p:nvSpPr>
            <p:spPr>
              <a:xfrm>
                <a:off x="8929741" y="1421987"/>
                <a:ext cx="291437" cy="355012"/>
              </a:xfrm>
              <a:custGeom>
                <a:avLst/>
                <a:gdLst>
                  <a:gd name="connsiteX0" fmla="*/ 0 w 291437"/>
                  <a:gd name="connsiteY0" fmla="*/ 76300 h 355012"/>
                  <a:gd name="connsiteX1" fmla="*/ 9248 w 291437"/>
                  <a:gd name="connsiteY1" fmla="*/ 73354 h 355012"/>
                  <a:gd name="connsiteX2" fmla="*/ 10286 w 291437"/>
                  <a:gd name="connsiteY2" fmla="*/ 68175 h 355012"/>
                  <a:gd name="connsiteX3" fmla="*/ 4624 w 291437"/>
                  <a:gd name="connsiteY3" fmla="*/ 48943 h 355012"/>
                  <a:gd name="connsiteX4" fmla="*/ 0 w 291437"/>
                  <a:gd name="connsiteY4" fmla="*/ 76300 h 355012"/>
                  <a:gd name="connsiteX5" fmla="*/ 23373 w 291437"/>
                  <a:gd name="connsiteY5" fmla="*/ 112096 h 355012"/>
                  <a:gd name="connsiteX6" fmla="*/ 39877 w 291437"/>
                  <a:gd name="connsiteY6" fmla="*/ 122394 h 355012"/>
                  <a:gd name="connsiteX7" fmla="*/ 36363 w 291437"/>
                  <a:gd name="connsiteY7" fmla="*/ 113460 h 355012"/>
                  <a:gd name="connsiteX8" fmla="*/ 29590 w 291437"/>
                  <a:gd name="connsiteY8" fmla="*/ 106675 h 355012"/>
                  <a:gd name="connsiteX9" fmla="*/ 23808 w 291437"/>
                  <a:gd name="connsiteY9" fmla="*/ 98550 h 355012"/>
                  <a:gd name="connsiteX10" fmla="*/ 23373 w 291437"/>
                  <a:gd name="connsiteY10" fmla="*/ 112096 h 355012"/>
                  <a:gd name="connsiteX11" fmla="*/ 24954 w 291437"/>
                  <a:gd name="connsiteY11" fmla="*/ 145211 h 355012"/>
                  <a:gd name="connsiteX12" fmla="*/ 28794 w 291437"/>
                  <a:gd name="connsiteY12" fmla="*/ 152793 h 355012"/>
                  <a:gd name="connsiteX13" fmla="*/ 40118 w 291437"/>
                  <a:gd name="connsiteY13" fmla="*/ 154145 h 355012"/>
                  <a:gd name="connsiteX14" fmla="*/ 48798 w 291437"/>
                  <a:gd name="connsiteY14" fmla="*/ 154918 h 355012"/>
                  <a:gd name="connsiteX15" fmla="*/ 38754 w 291437"/>
                  <a:gd name="connsiteY15" fmla="*/ 144620 h 355012"/>
                  <a:gd name="connsiteX16" fmla="*/ 24954 w 291437"/>
                  <a:gd name="connsiteY16" fmla="*/ 145211 h 355012"/>
                  <a:gd name="connsiteX17" fmla="*/ 30943 w 291437"/>
                  <a:gd name="connsiteY17" fmla="*/ 197752 h 355012"/>
                  <a:gd name="connsiteX18" fmla="*/ 59048 w 291437"/>
                  <a:gd name="connsiteY18" fmla="*/ 205310 h 355012"/>
                  <a:gd name="connsiteX19" fmla="*/ 62344 w 291437"/>
                  <a:gd name="connsiteY19" fmla="*/ 203511 h 355012"/>
                  <a:gd name="connsiteX20" fmla="*/ 42351 w 291437"/>
                  <a:gd name="connsiteY20" fmla="*/ 193454 h 355012"/>
                  <a:gd name="connsiteX21" fmla="*/ 29023 w 291437"/>
                  <a:gd name="connsiteY21" fmla="*/ 194468 h 355012"/>
                  <a:gd name="connsiteX22" fmla="*/ 30943 w 291437"/>
                  <a:gd name="connsiteY22" fmla="*/ 197752 h 355012"/>
                  <a:gd name="connsiteX23" fmla="*/ 54424 w 291437"/>
                  <a:gd name="connsiteY23" fmla="*/ 297510 h 355012"/>
                  <a:gd name="connsiteX24" fmla="*/ 56126 w 291437"/>
                  <a:gd name="connsiteY24" fmla="*/ 301119 h 355012"/>
                  <a:gd name="connsiteX25" fmla="*/ 61197 w 291437"/>
                  <a:gd name="connsiteY25" fmla="*/ 336589 h 355012"/>
                  <a:gd name="connsiteX26" fmla="*/ 67752 w 291437"/>
                  <a:gd name="connsiteY26" fmla="*/ 346091 h 355012"/>
                  <a:gd name="connsiteX27" fmla="*/ 68320 w 291437"/>
                  <a:gd name="connsiteY27" fmla="*/ 346091 h 355012"/>
                  <a:gd name="connsiteX28" fmla="*/ 67752 w 291437"/>
                  <a:gd name="connsiteY28" fmla="*/ 316259 h 355012"/>
                  <a:gd name="connsiteX29" fmla="*/ 54424 w 291437"/>
                  <a:gd name="connsiteY29" fmla="*/ 297510 h 355012"/>
                  <a:gd name="connsiteX30" fmla="*/ 56356 w 291437"/>
                  <a:gd name="connsiteY30" fmla="*/ 181816 h 355012"/>
                  <a:gd name="connsiteX31" fmla="*/ 78377 w 291437"/>
                  <a:gd name="connsiteY31" fmla="*/ 184533 h 355012"/>
                  <a:gd name="connsiteX32" fmla="*/ 65857 w 291437"/>
                  <a:gd name="connsiteY32" fmla="*/ 176396 h 355012"/>
                  <a:gd name="connsiteX33" fmla="*/ 56356 w 291437"/>
                  <a:gd name="connsiteY33" fmla="*/ 181816 h 355012"/>
                  <a:gd name="connsiteX34" fmla="*/ 84256 w 291437"/>
                  <a:gd name="connsiteY34" fmla="*/ 216489 h 355012"/>
                  <a:gd name="connsiteX35" fmla="*/ 90244 w 291437"/>
                  <a:gd name="connsiteY35" fmla="*/ 227584 h 355012"/>
                  <a:gd name="connsiteX36" fmla="*/ 93733 w 291437"/>
                  <a:gd name="connsiteY36" fmla="*/ 219218 h 355012"/>
                  <a:gd name="connsiteX37" fmla="*/ 85596 w 291437"/>
                  <a:gd name="connsiteY37" fmla="*/ 206674 h 355012"/>
                  <a:gd name="connsiteX38" fmla="*/ 84256 w 291437"/>
                  <a:gd name="connsiteY38" fmla="*/ 216489 h 355012"/>
                  <a:gd name="connsiteX39" fmla="*/ 84582 w 291437"/>
                  <a:gd name="connsiteY39" fmla="*/ 268028 h 355012"/>
                  <a:gd name="connsiteX40" fmla="*/ 92152 w 291437"/>
                  <a:gd name="connsiteY40" fmla="*/ 276962 h 355012"/>
                  <a:gd name="connsiteX41" fmla="*/ 90787 w 291437"/>
                  <a:gd name="connsiteY41" fmla="*/ 283505 h 355012"/>
                  <a:gd name="connsiteX42" fmla="*/ 97596 w 291437"/>
                  <a:gd name="connsiteY42" fmla="*/ 302701 h 355012"/>
                  <a:gd name="connsiteX43" fmla="*/ 102788 w 291437"/>
                  <a:gd name="connsiteY43" fmla="*/ 282153 h 355012"/>
                  <a:gd name="connsiteX44" fmla="*/ 95665 w 291437"/>
                  <a:gd name="connsiteY44" fmla="*/ 272676 h 355012"/>
                  <a:gd name="connsiteX45" fmla="*/ 93733 w 291437"/>
                  <a:gd name="connsiteY45" fmla="*/ 256378 h 355012"/>
                  <a:gd name="connsiteX46" fmla="*/ 91379 w 291437"/>
                  <a:gd name="connsiteY46" fmla="*/ 254482 h 355012"/>
                  <a:gd name="connsiteX47" fmla="*/ 84582 w 291437"/>
                  <a:gd name="connsiteY47" fmla="*/ 268028 h 355012"/>
                  <a:gd name="connsiteX48" fmla="*/ 100071 w 291437"/>
                  <a:gd name="connsiteY48" fmla="*/ 241130 h 355012"/>
                  <a:gd name="connsiteX49" fmla="*/ 105939 w 291437"/>
                  <a:gd name="connsiteY49" fmla="*/ 252539 h 355012"/>
                  <a:gd name="connsiteX50" fmla="*/ 112253 w 291437"/>
                  <a:gd name="connsiteY50" fmla="*/ 247903 h 355012"/>
                  <a:gd name="connsiteX51" fmla="*/ 108414 w 291437"/>
                  <a:gd name="connsiteY51" fmla="*/ 236252 h 355012"/>
                  <a:gd name="connsiteX52" fmla="*/ 106482 w 291437"/>
                  <a:gd name="connsiteY52" fmla="*/ 227572 h 355012"/>
                  <a:gd name="connsiteX53" fmla="*/ 101653 w 291437"/>
                  <a:gd name="connsiteY53" fmla="*/ 225640 h 355012"/>
                  <a:gd name="connsiteX54" fmla="*/ 100071 w 291437"/>
                  <a:gd name="connsiteY54" fmla="*/ 241130 h 355012"/>
                  <a:gd name="connsiteX55" fmla="*/ 107617 w 291437"/>
                  <a:gd name="connsiteY55" fmla="*/ 211069 h 355012"/>
                  <a:gd name="connsiteX56" fmla="*/ 120064 w 291437"/>
                  <a:gd name="connsiteY56" fmla="*/ 222948 h 355012"/>
                  <a:gd name="connsiteX57" fmla="*/ 134962 w 291437"/>
                  <a:gd name="connsiteY57" fmla="*/ 256040 h 355012"/>
                  <a:gd name="connsiteX58" fmla="*/ 140153 w 291437"/>
                  <a:gd name="connsiteY58" fmla="*/ 278459 h 355012"/>
                  <a:gd name="connsiteX59" fmla="*/ 143666 w 291437"/>
                  <a:gd name="connsiteY59" fmla="*/ 284121 h 355012"/>
                  <a:gd name="connsiteX60" fmla="*/ 146383 w 291437"/>
                  <a:gd name="connsiteY60" fmla="*/ 258346 h 355012"/>
                  <a:gd name="connsiteX61" fmla="*/ 136314 w 291437"/>
                  <a:gd name="connsiteY61" fmla="*/ 250788 h 355012"/>
                  <a:gd name="connsiteX62" fmla="*/ 136314 w 291437"/>
                  <a:gd name="connsiteY62" fmla="*/ 249991 h 355012"/>
                  <a:gd name="connsiteX63" fmla="*/ 140745 w 291437"/>
                  <a:gd name="connsiteY63" fmla="*/ 246164 h 355012"/>
                  <a:gd name="connsiteX64" fmla="*/ 143461 w 291437"/>
                  <a:gd name="connsiteY64" fmla="*/ 241878 h 355012"/>
                  <a:gd name="connsiteX65" fmla="*/ 128539 w 291437"/>
                  <a:gd name="connsiteY65" fmla="*/ 224071 h 355012"/>
                  <a:gd name="connsiteX66" fmla="*/ 124133 w 291437"/>
                  <a:gd name="connsiteY66" fmla="*/ 216175 h 355012"/>
                  <a:gd name="connsiteX67" fmla="*/ 107617 w 291437"/>
                  <a:gd name="connsiteY67" fmla="*/ 211069 h 355012"/>
                  <a:gd name="connsiteX68" fmla="*/ 113074 w 291437"/>
                  <a:gd name="connsiteY68" fmla="*/ 272314 h 355012"/>
                  <a:gd name="connsiteX69" fmla="*/ 116333 w 291437"/>
                  <a:gd name="connsiteY69" fmla="*/ 292427 h 355012"/>
                  <a:gd name="connsiteX70" fmla="*/ 122563 w 291437"/>
                  <a:gd name="connsiteY70" fmla="*/ 296496 h 355012"/>
                  <a:gd name="connsiteX71" fmla="*/ 122805 w 291437"/>
                  <a:gd name="connsiteY71" fmla="*/ 314919 h 355012"/>
                  <a:gd name="connsiteX72" fmla="*/ 131714 w 291437"/>
                  <a:gd name="connsiteY72" fmla="*/ 301107 h 355012"/>
                  <a:gd name="connsiteX73" fmla="*/ 133984 w 291437"/>
                  <a:gd name="connsiteY73" fmla="*/ 295904 h 355012"/>
                  <a:gd name="connsiteX74" fmla="*/ 129577 w 291437"/>
                  <a:gd name="connsiteY74" fmla="*/ 293779 h 355012"/>
                  <a:gd name="connsiteX75" fmla="*/ 127223 w 291437"/>
                  <a:gd name="connsiteY75" fmla="*/ 290713 h 355012"/>
                  <a:gd name="connsiteX76" fmla="*/ 126306 w 291437"/>
                  <a:gd name="connsiteY76" fmla="*/ 272652 h 355012"/>
                  <a:gd name="connsiteX77" fmla="*/ 124724 w 291437"/>
                  <a:gd name="connsiteY77" fmla="*/ 257730 h 355012"/>
                  <a:gd name="connsiteX78" fmla="*/ 113074 w 291437"/>
                  <a:gd name="connsiteY78" fmla="*/ 272314 h 355012"/>
                  <a:gd name="connsiteX79" fmla="*/ 123565 w 291437"/>
                  <a:gd name="connsiteY79" fmla="*/ 192102 h 355012"/>
                  <a:gd name="connsiteX80" fmla="*/ 151815 w 291437"/>
                  <a:gd name="connsiteY80" fmla="*/ 222332 h 355012"/>
                  <a:gd name="connsiteX81" fmla="*/ 151272 w 291437"/>
                  <a:gd name="connsiteY81" fmla="*/ 209559 h 355012"/>
                  <a:gd name="connsiteX82" fmla="*/ 144222 w 291437"/>
                  <a:gd name="connsiteY82" fmla="*/ 201978 h 355012"/>
                  <a:gd name="connsiteX83" fmla="*/ 123565 w 291437"/>
                  <a:gd name="connsiteY83" fmla="*/ 192102 h 355012"/>
                  <a:gd name="connsiteX84" fmla="*/ 149872 w 291437"/>
                  <a:gd name="connsiteY84" fmla="*/ 245935 h 355012"/>
                  <a:gd name="connsiteX85" fmla="*/ 151031 w 291437"/>
                  <a:gd name="connsiteY85" fmla="*/ 248880 h 355012"/>
                  <a:gd name="connsiteX86" fmla="*/ 162681 w 291437"/>
                  <a:gd name="connsiteY86" fmla="*/ 271360 h 355012"/>
                  <a:gd name="connsiteX87" fmla="*/ 159940 w 291437"/>
                  <a:gd name="connsiteY87" fmla="*/ 246164 h 355012"/>
                  <a:gd name="connsiteX88" fmla="*/ 153385 w 291437"/>
                  <a:gd name="connsiteY88" fmla="*/ 244571 h 355012"/>
                  <a:gd name="connsiteX89" fmla="*/ 149872 w 291437"/>
                  <a:gd name="connsiteY89" fmla="*/ 245935 h 355012"/>
                  <a:gd name="connsiteX90" fmla="*/ 176999 w 291437"/>
                  <a:gd name="connsiteY90" fmla="*/ 328464 h 355012"/>
                  <a:gd name="connsiteX91" fmla="*/ 187285 w 291437"/>
                  <a:gd name="connsiteY91" fmla="*/ 325531 h 355012"/>
                  <a:gd name="connsiteX92" fmla="*/ 194638 w 291437"/>
                  <a:gd name="connsiteY92" fmla="*/ 327921 h 355012"/>
                  <a:gd name="connsiteX93" fmla="*/ 194988 w 291437"/>
                  <a:gd name="connsiteY93" fmla="*/ 333112 h 355012"/>
                  <a:gd name="connsiteX94" fmla="*/ 214413 w 291437"/>
                  <a:gd name="connsiteY94" fmla="*/ 341467 h 355012"/>
                  <a:gd name="connsiteX95" fmla="*/ 216320 w 291437"/>
                  <a:gd name="connsiteY95" fmla="*/ 339547 h 355012"/>
                  <a:gd name="connsiteX96" fmla="*/ 209318 w 291437"/>
                  <a:gd name="connsiteY96" fmla="*/ 328464 h 355012"/>
                  <a:gd name="connsiteX97" fmla="*/ 201749 w 291437"/>
                  <a:gd name="connsiteY97" fmla="*/ 325760 h 355012"/>
                  <a:gd name="connsiteX98" fmla="*/ 202763 w 291437"/>
                  <a:gd name="connsiteY98" fmla="*/ 319205 h 355012"/>
                  <a:gd name="connsiteX99" fmla="*/ 193611 w 291437"/>
                  <a:gd name="connsiteY99" fmla="*/ 316271 h 355012"/>
                  <a:gd name="connsiteX100" fmla="*/ 188396 w 291437"/>
                  <a:gd name="connsiteY100" fmla="*/ 316271 h 355012"/>
                  <a:gd name="connsiteX101" fmla="*/ 176999 w 291437"/>
                  <a:gd name="connsiteY101" fmla="*/ 328464 h 355012"/>
                  <a:gd name="connsiteX102" fmla="*/ 184919 w 291437"/>
                  <a:gd name="connsiteY102" fmla="*/ 186295 h 355012"/>
                  <a:gd name="connsiteX103" fmla="*/ 193056 w 291437"/>
                  <a:gd name="connsiteY103" fmla="*/ 182661 h 355012"/>
                  <a:gd name="connsiteX104" fmla="*/ 220413 w 291437"/>
                  <a:gd name="connsiteY104" fmla="*/ 180307 h 355012"/>
                  <a:gd name="connsiteX105" fmla="*/ 214183 w 291437"/>
                  <a:gd name="connsiteY105" fmla="*/ 171591 h 355012"/>
                  <a:gd name="connsiteX106" fmla="*/ 204465 w 291437"/>
                  <a:gd name="connsiteY106" fmla="*/ 168874 h 355012"/>
                  <a:gd name="connsiteX107" fmla="*/ 185692 w 291437"/>
                  <a:gd name="connsiteY107" fmla="*/ 175659 h 355012"/>
                  <a:gd name="connsiteX108" fmla="*/ 184919 w 291437"/>
                  <a:gd name="connsiteY108" fmla="*/ 186295 h 355012"/>
                  <a:gd name="connsiteX109" fmla="*/ 185124 w 291437"/>
                  <a:gd name="connsiteY109" fmla="*/ 209559 h 355012"/>
                  <a:gd name="connsiteX110" fmla="*/ 185474 w 291437"/>
                  <a:gd name="connsiteY110" fmla="*/ 208787 h 355012"/>
                  <a:gd name="connsiteX111" fmla="*/ 187056 w 291437"/>
                  <a:gd name="connsiteY111" fmla="*/ 212276 h 355012"/>
                  <a:gd name="connsiteX112" fmla="*/ 195398 w 291437"/>
                  <a:gd name="connsiteY112" fmla="*/ 206855 h 355012"/>
                  <a:gd name="connsiteX113" fmla="*/ 214944 w 291437"/>
                  <a:gd name="connsiteY113" fmla="*/ 199515 h 355012"/>
                  <a:gd name="connsiteX114" fmla="*/ 250547 w 291437"/>
                  <a:gd name="connsiteY114" fmla="*/ 210344 h 355012"/>
                  <a:gd name="connsiteX115" fmla="*/ 236989 w 291437"/>
                  <a:gd name="connsiteY115" fmla="*/ 193068 h 355012"/>
                  <a:gd name="connsiteX116" fmla="*/ 227934 w 291437"/>
                  <a:gd name="connsiteY116" fmla="*/ 195784 h 355012"/>
                  <a:gd name="connsiteX117" fmla="*/ 219025 w 291437"/>
                  <a:gd name="connsiteY117" fmla="*/ 188661 h 355012"/>
                  <a:gd name="connsiteX118" fmla="*/ 197330 w 291437"/>
                  <a:gd name="connsiteY118" fmla="*/ 192501 h 355012"/>
                  <a:gd name="connsiteX119" fmla="*/ 184569 w 291437"/>
                  <a:gd name="connsiteY119" fmla="*/ 197921 h 355012"/>
                  <a:gd name="connsiteX120" fmla="*/ 185124 w 291437"/>
                  <a:gd name="connsiteY120" fmla="*/ 209559 h 355012"/>
                  <a:gd name="connsiteX121" fmla="*/ 190340 w 291437"/>
                  <a:gd name="connsiteY121" fmla="*/ 234755 h 355012"/>
                  <a:gd name="connsiteX122" fmla="*/ 200058 w 291437"/>
                  <a:gd name="connsiteY122" fmla="*/ 237254 h 355012"/>
                  <a:gd name="connsiteX123" fmla="*/ 209886 w 291437"/>
                  <a:gd name="connsiteY123" fmla="*/ 233391 h 355012"/>
                  <a:gd name="connsiteX124" fmla="*/ 207640 w 291437"/>
                  <a:gd name="connsiteY124" fmla="*/ 229105 h 355012"/>
                  <a:gd name="connsiteX125" fmla="*/ 217443 w 291437"/>
                  <a:gd name="connsiteY125" fmla="*/ 226968 h 355012"/>
                  <a:gd name="connsiteX126" fmla="*/ 231798 w 291437"/>
                  <a:gd name="connsiteY126" fmla="*/ 225049 h 355012"/>
                  <a:gd name="connsiteX127" fmla="*/ 231556 w 291437"/>
                  <a:gd name="connsiteY127" fmla="*/ 226968 h 355012"/>
                  <a:gd name="connsiteX128" fmla="*/ 235287 w 291437"/>
                  <a:gd name="connsiteY128" fmla="*/ 233971 h 355012"/>
                  <a:gd name="connsiteX129" fmla="*/ 251561 w 291437"/>
                  <a:gd name="connsiteY129" fmla="*/ 237798 h 355012"/>
                  <a:gd name="connsiteX130" fmla="*/ 248639 w 291437"/>
                  <a:gd name="connsiteY130" fmla="*/ 224481 h 355012"/>
                  <a:gd name="connsiteX131" fmla="*/ 236422 w 291437"/>
                  <a:gd name="connsiteY131" fmla="*/ 218252 h 355012"/>
                  <a:gd name="connsiteX132" fmla="*/ 229649 w 291437"/>
                  <a:gd name="connsiteY132" fmla="*/ 221186 h 355012"/>
                  <a:gd name="connsiteX133" fmla="*/ 201736 w 291437"/>
                  <a:gd name="connsiteY133" fmla="*/ 219266 h 355012"/>
                  <a:gd name="connsiteX134" fmla="*/ 188625 w 291437"/>
                  <a:gd name="connsiteY134" fmla="*/ 223673 h 355012"/>
                  <a:gd name="connsiteX135" fmla="*/ 190340 w 291437"/>
                  <a:gd name="connsiteY135" fmla="*/ 234755 h 355012"/>
                  <a:gd name="connsiteX136" fmla="*/ 194070 w 291437"/>
                  <a:gd name="connsiteY136" fmla="*/ 301916 h 355012"/>
                  <a:gd name="connsiteX137" fmla="*/ 194988 w 291437"/>
                  <a:gd name="connsiteY137" fmla="*/ 307904 h 355012"/>
                  <a:gd name="connsiteX138" fmla="*/ 217129 w 291437"/>
                  <a:gd name="connsiteY138" fmla="*/ 310041 h 355012"/>
                  <a:gd name="connsiteX139" fmla="*/ 218023 w 291437"/>
                  <a:gd name="connsiteY139" fmla="*/ 316500 h 355012"/>
                  <a:gd name="connsiteX140" fmla="*/ 227500 w 291437"/>
                  <a:gd name="connsiteY140" fmla="*/ 324396 h 355012"/>
                  <a:gd name="connsiteX141" fmla="*/ 230240 w 291437"/>
                  <a:gd name="connsiteY141" fmla="*/ 310271 h 355012"/>
                  <a:gd name="connsiteX142" fmla="*/ 224482 w 291437"/>
                  <a:gd name="connsiteY142" fmla="*/ 300794 h 355012"/>
                  <a:gd name="connsiteX143" fmla="*/ 207954 w 291437"/>
                  <a:gd name="connsiteY143" fmla="*/ 294407 h 355012"/>
                  <a:gd name="connsiteX144" fmla="*/ 197909 w 291437"/>
                  <a:gd name="connsiteY144" fmla="*/ 296725 h 355012"/>
                  <a:gd name="connsiteX145" fmla="*/ 194070 w 291437"/>
                  <a:gd name="connsiteY145" fmla="*/ 301916 h 355012"/>
                  <a:gd name="connsiteX146" fmla="*/ 196775 w 291437"/>
                  <a:gd name="connsiteY146" fmla="*/ 248639 h 355012"/>
                  <a:gd name="connsiteX147" fmla="*/ 202763 w 291437"/>
                  <a:gd name="connsiteY147" fmla="*/ 256993 h 355012"/>
                  <a:gd name="connsiteX148" fmla="*/ 226606 w 291437"/>
                  <a:gd name="connsiteY148" fmla="*/ 255436 h 355012"/>
                  <a:gd name="connsiteX149" fmla="*/ 228538 w 291437"/>
                  <a:gd name="connsiteY149" fmla="*/ 260507 h 355012"/>
                  <a:gd name="connsiteX150" fmla="*/ 241082 w 291437"/>
                  <a:gd name="connsiteY150" fmla="*/ 267050 h 355012"/>
                  <a:gd name="connsiteX151" fmla="*/ 239947 w 291437"/>
                  <a:gd name="connsiteY151" fmla="*/ 260277 h 355012"/>
                  <a:gd name="connsiteX152" fmla="*/ 229878 w 291437"/>
                  <a:gd name="connsiteY152" fmla="*/ 245017 h 355012"/>
                  <a:gd name="connsiteX153" fmla="*/ 205829 w 291437"/>
                  <a:gd name="connsiteY153" fmla="*/ 243665 h 355012"/>
                  <a:gd name="connsiteX154" fmla="*/ 196328 w 291437"/>
                  <a:gd name="connsiteY154" fmla="*/ 246382 h 355012"/>
                  <a:gd name="connsiteX155" fmla="*/ 196775 w 291437"/>
                  <a:gd name="connsiteY155" fmla="*/ 248639 h 355012"/>
                  <a:gd name="connsiteX156" fmla="*/ 198706 w 291437"/>
                  <a:gd name="connsiteY156" fmla="*/ 285256 h 355012"/>
                  <a:gd name="connsiteX157" fmla="*/ 210682 w 291437"/>
                  <a:gd name="connsiteY157" fmla="*/ 278700 h 355012"/>
                  <a:gd name="connsiteX158" fmla="*/ 228864 w 291437"/>
                  <a:gd name="connsiteY158" fmla="*/ 287996 h 355012"/>
                  <a:gd name="connsiteX159" fmla="*/ 234526 w 291437"/>
                  <a:gd name="connsiteY159" fmla="*/ 294419 h 355012"/>
                  <a:gd name="connsiteX160" fmla="*/ 235069 w 291437"/>
                  <a:gd name="connsiteY160" fmla="*/ 278133 h 355012"/>
                  <a:gd name="connsiteX161" fmla="*/ 214183 w 291437"/>
                  <a:gd name="connsiteY161" fmla="*/ 267062 h 355012"/>
                  <a:gd name="connsiteX162" fmla="*/ 205841 w 291437"/>
                  <a:gd name="connsiteY162" fmla="*/ 267642 h 355012"/>
                  <a:gd name="connsiteX163" fmla="*/ 200650 w 291437"/>
                  <a:gd name="connsiteY163" fmla="*/ 280873 h 355012"/>
                  <a:gd name="connsiteX164" fmla="*/ 198706 w 291437"/>
                  <a:gd name="connsiteY164" fmla="*/ 285256 h 355012"/>
                  <a:gd name="connsiteX165" fmla="*/ 240188 w 291437"/>
                  <a:gd name="connsiteY165" fmla="*/ 334682 h 355012"/>
                  <a:gd name="connsiteX166" fmla="*/ 252140 w 291437"/>
                  <a:gd name="connsiteY166" fmla="*/ 355012 h 355012"/>
                  <a:gd name="connsiteX167" fmla="*/ 256426 w 291437"/>
                  <a:gd name="connsiteY167" fmla="*/ 348010 h 355012"/>
                  <a:gd name="connsiteX168" fmla="*/ 252696 w 291437"/>
                  <a:gd name="connsiteY168" fmla="*/ 343942 h 355012"/>
                  <a:gd name="connsiteX169" fmla="*/ 253710 w 291437"/>
                  <a:gd name="connsiteY169" fmla="*/ 335817 h 355012"/>
                  <a:gd name="connsiteX170" fmla="*/ 244776 w 291437"/>
                  <a:gd name="connsiteY170" fmla="*/ 325181 h 355012"/>
                  <a:gd name="connsiteX171" fmla="*/ 240188 w 291437"/>
                  <a:gd name="connsiteY171" fmla="*/ 334682 h 355012"/>
                  <a:gd name="connsiteX172" fmla="*/ 254072 w 291437"/>
                  <a:gd name="connsiteY172" fmla="*/ 316826 h 355012"/>
                  <a:gd name="connsiteX173" fmla="*/ 262185 w 291437"/>
                  <a:gd name="connsiteY173" fmla="*/ 327921 h 355012"/>
                  <a:gd name="connsiteX174" fmla="*/ 264334 w 291437"/>
                  <a:gd name="connsiteY174" fmla="*/ 307566 h 355012"/>
                  <a:gd name="connsiteX175" fmla="*/ 260060 w 291437"/>
                  <a:gd name="connsiteY175" fmla="*/ 305200 h 355012"/>
                  <a:gd name="connsiteX176" fmla="*/ 254072 w 291437"/>
                  <a:gd name="connsiteY176" fmla="*/ 316826 h 355012"/>
                  <a:gd name="connsiteX177" fmla="*/ 220944 w 291437"/>
                  <a:gd name="connsiteY177" fmla="*/ 7570 h 355012"/>
                  <a:gd name="connsiteX178" fmla="*/ 230240 w 291437"/>
                  <a:gd name="connsiteY178" fmla="*/ 10612 h 355012"/>
                  <a:gd name="connsiteX179" fmla="*/ 238583 w 291437"/>
                  <a:gd name="connsiteY179" fmla="*/ 9260 h 355012"/>
                  <a:gd name="connsiteX180" fmla="*/ 252708 w 291437"/>
                  <a:gd name="connsiteY180" fmla="*/ 8922 h 355012"/>
                  <a:gd name="connsiteX181" fmla="*/ 238583 w 291437"/>
                  <a:gd name="connsiteY181" fmla="*/ 0 h 355012"/>
                  <a:gd name="connsiteX182" fmla="*/ 220944 w 291437"/>
                  <a:gd name="connsiteY182" fmla="*/ 7570 h 355012"/>
                  <a:gd name="connsiteX183" fmla="*/ 265131 w 291437"/>
                  <a:gd name="connsiteY183" fmla="*/ 18170 h 355012"/>
                  <a:gd name="connsiteX184" fmla="*/ 279485 w 291437"/>
                  <a:gd name="connsiteY184" fmla="*/ 28468 h 355012"/>
                  <a:gd name="connsiteX185" fmla="*/ 291437 w 291437"/>
                  <a:gd name="connsiteY185" fmla="*/ 36593 h 355012"/>
                  <a:gd name="connsiteX186" fmla="*/ 289530 w 291437"/>
                  <a:gd name="connsiteY186" fmla="*/ 30617 h 355012"/>
                  <a:gd name="connsiteX187" fmla="*/ 280596 w 291437"/>
                  <a:gd name="connsiteY187" fmla="*/ 15236 h 355012"/>
                  <a:gd name="connsiteX188" fmla="*/ 265131 w 291437"/>
                  <a:gd name="connsiteY188" fmla="*/ 18170 h 35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291437" h="355012">
                    <a:moveTo>
                      <a:pt x="0" y="76300"/>
                    </a:moveTo>
                    <a:lnTo>
                      <a:pt x="9248" y="73354"/>
                    </a:lnTo>
                    <a:lnTo>
                      <a:pt x="10286" y="68175"/>
                    </a:lnTo>
                    <a:cubicBezTo>
                      <a:pt x="12882" y="60593"/>
                      <a:pt x="7340" y="54943"/>
                      <a:pt x="4624" y="48943"/>
                    </a:cubicBezTo>
                    <a:lnTo>
                      <a:pt x="0" y="76300"/>
                    </a:lnTo>
                    <a:close/>
                    <a:moveTo>
                      <a:pt x="23373" y="112096"/>
                    </a:moveTo>
                    <a:cubicBezTo>
                      <a:pt x="27780" y="116961"/>
                      <a:pt x="32078" y="124748"/>
                      <a:pt x="39877" y="122394"/>
                    </a:cubicBezTo>
                    <a:cubicBezTo>
                      <a:pt x="39309" y="119110"/>
                      <a:pt x="37498" y="116394"/>
                      <a:pt x="36363" y="113460"/>
                    </a:cubicBezTo>
                    <a:cubicBezTo>
                      <a:pt x="34335" y="111082"/>
                      <a:pt x="33647" y="104309"/>
                      <a:pt x="29590" y="106675"/>
                    </a:cubicBezTo>
                    <a:cubicBezTo>
                      <a:pt x="26524" y="104647"/>
                      <a:pt x="25751" y="101254"/>
                      <a:pt x="23808" y="98550"/>
                    </a:cubicBezTo>
                    <a:cubicBezTo>
                      <a:pt x="22950" y="102727"/>
                      <a:pt x="23494" y="107919"/>
                      <a:pt x="23373" y="112096"/>
                    </a:cubicBezTo>
                    <a:close/>
                    <a:moveTo>
                      <a:pt x="24954" y="145211"/>
                    </a:moveTo>
                    <a:cubicBezTo>
                      <a:pt x="26657" y="147578"/>
                      <a:pt x="27128" y="150632"/>
                      <a:pt x="28794" y="152793"/>
                    </a:cubicBezTo>
                    <a:cubicBezTo>
                      <a:pt x="31860" y="154809"/>
                      <a:pt x="36363" y="154471"/>
                      <a:pt x="40118" y="154145"/>
                    </a:cubicBezTo>
                    <a:cubicBezTo>
                      <a:pt x="43486" y="153337"/>
                      <a:pt x="45659" y="157067"/>
                      <a:pt x="48798" y="154918"/>
                    </a:cubicBezTo>
                    <a:cubicBezTo>
                      <a:pt x="44863" y="152443"/>
                      <a:pt x="42484" y="147916"/>
                      <a:pt x="38754" y="144620"/>
                    </a:cubicBezTo>
                    <a:cubicBezTo>
                      <a:pt x="34335" y="141155"/>
                      <a:pt x="29603" y="144197"/>
                      <a:pt x="24954" y="145211"/>
                    </a:cubicBezTo>
                    <a:close/>
                    <a:moveTo>
                      <a:pt x="30943" y="197752"/>
                    </a:moveTo>
                    <a:cubicBezTo>
                      <a:pt x="38742" y="202364"/>
                      <a:pt x="48654" y="206891"/>
                      <a:pt x="59048" y="205310"/>
                    </a:cubicBezTo>
                    <a:cubicBezTo>
                      <a:pt x="60183" y="204754"/>
                      <a:pt x="62115" y="204875"/>
                      <a:pt x="62344" y="203511"/>
                    </a:cubicBezTo>
                    <a:cubicBezTo>
                      <a:pt x="55885" y="201241"/>
                      <a:pt x="49136" y="194807"/>
                      <a:pt x="42351" y="193454"/>
                    </a:cubicBezTo>
                    <a:cubicBezTo>
                      <a:pt x="38645" y="187696"/>
                      <a:pt x="33768" y="194927"/>
                      <a:pt x="29023" y="194468"/>
                    </a:cubicBezTo>
                    <a:cubicBezTo>
                      <a:pt x="29120" y="195821"/>
                      <a:pt x="30496" y="196835"/>
                      <a:pt x="30943" y="197752"/>
                    </a:cubicBezTo>
                    <a:close/>
                    <a:moveTo>
                      <a:pt x="54424" y="297510"/>
                    </a:moveTo>
                    <a:lnTo>
                      <a:pt x="56126" y="301119"/>
                    </a:lnTo>
                    <a:cubicBezTo>
                      <a:pt x="57829" y="312878"/>
                      <a:pt x="65254" y="323708"/>
                      <a:pt x="61197" y="336589"/>
                    </a:cubicBezTo>
                    <a:cubicBezTo>
                      <a:pt x="64589" y="338980"/>
                      <a:pt x="65604" y="342928"/>
                      <a:pt x="67752" y="346091"/>
                    </a:cubicBezTo>
                    <a:lnTo>
                      <a:pt x="68320" y="346091"/>
                    </a:lnTo>
                    <a:cubicBezTo>
                      <a:pt x="70916" y="336275"/>
                      <a:pt x="69117" y="326098"/>
                      <a:pt x="67752" y="316259"/>
                    </a:cubicBezTo>
                    <a:cubicBezTo>
                      <a:pt x="68767" y="307349"/>
                      <a:pt x="59736" y="302146"/>
                      <a:pt x="54424" y="297510"/>
                    </a:cubicBezTo>
                    <a:close/>
                    <a:moveTo>
                      <a:pt x="56356" y="181816"/>
                    </a:moveTo>
                    <a:cubicBezTo>
                      <a:pt x="62247" y="186343"/>
                      <a:pt x="71616" y="186778"/>
                      <a:pt x="78377" y="184533"/>
                    </a:cubicBezTo>
                    <a:cubicBezTo>
                      <a:pt x="74091" y="182166"/>
                      <a:pt x="69370" y="179547"/>
                      <a:pt x="65857" y="176396"/>
                    </a:cubicBezTo>
                    <a:lnTo>
                      <a:pt x="56356" y="181816"/>
                    </a:lnTo>
                    <a:close/>
                    <a:moveTo>
                      <a:pt x="84256" y="216489"/>
                    </a:moveTo>
                    <a:cubicBezTo>
                      <a:pt x="83689" y="221246"/>
                      <a:pt x="86852" y="225194"/>
                      <a:pt x="90244" y="227584"/>
                    </a:cubicBezTo>
                    <a:cubicBezTo>
                      <a:pt x="91476" y="224771"/>
                      <a:pt x="93504" y="222369"/>
                      <a:pt x="93733" y="219218"/>
                    </a:cubicBezTo>
                    <a:cubicBezTo>
                      <a:pt x="92671" y="214171"/>
                      <a:pt x="89773" y="209702"/>
                      <a:pt x="85596" y="206674"/>
                    </a:cubicBezTo>
                    <a:cubicBezTo>
                      <a:pt x="84823" y="209837"/>
                      <a:pt x="83906" y="212880"/>
                      <a:pt x="84256" y="216489"/>
                    </a:cubicBezTo>
                    <a:close/>
                    <a:moveTo>
                      <a:pt x="84582" y="268028"/>
                    </a:moveTo>
                    <a:cubicBezTo>
                      <a:pt x="83785" y="273328"/>
                      <a:pt x="89653" y="274028"/>
                      <a:pt x="92152" y="276962"/>
                    </a:cubicBezTo>
                    <a:cubicBezTo>
                      <a:pt x="94180" y="279437"/>
                      <a:pt x="90787" y="281139"/>
                      <a:pt x="90787" y="283505"/>
                    </a:cubicBezTo>
                    <a:cubicBezTo>
                      <a:pt x="95073" y="289035"/>
                      <a:pt x="97596" y="295349"/>
                      <a:pt x="97596" y="302701"/>
                    </a:cubicBezTo>
                    <a:cubicBezTo>
                      <a:pt x="99275" y="295820"/>
                      <a:pt x="101870" y="289276"/>
                      <a:pt x="102788" y="282153"/>
                    </a:cubicBezTo>
                    <a:cubicBezTo>
                      <a:pt x="102317" y="277167"/>
                      <a:pt x="94421" y="278205"/>
                      <a:pt x="95665" y="272676"/>
                    </a:cubicBezTo>
                    <a:cubicBezTo>
                      <a:pt x="97910" y="267014"/>
                      <a:pt x="95194" y="261485"/>
                      <a:pt x="93733" y="256378"/>
                    </a:cubicBezTo>
                    <a:cubicBezTo>
                      <a:pt x="93286" y="255605"/>
                      <a:pt x="92272" y="254024"/>
                      <a:pt x="91379" y="254482"/>
                    </a:cubicBezTo>
                    <a:cubicBezTo>
                      <a:pt x="89327" y="259094"/>
                      <a:pt x="84256" y="262378"/>
                      <a:pt x="84582" y="268028"/>
                    </a:cubicBezTo>
                    <a:close/>
                    <a:moveTo>
                      <a:pt x="100071" y="241130"/>
                    </a:moveTo>
                    <a:lnTo>
                      <a:pt x="105939" y="252539"/>
                    </a:lnTo>
                    <a:cubicBezTo>
                      <a:pt x="108534" y="252201"/>
                      <a:pt x="110225" y="249714"/>
                      <a:pt x="112253" y="247903"/>
                    </a:cubicBezTo>
                    <a:cubicBezTo>
                      <a:pt x="113834" y="243158"/>
                      <a:pt x="109657" y="240116"/>
                      <a:pt x="108414" y="236252"/>
                    </a:cubicBezTo>
                    <a:cubicBezTo>
                      <a:pt x="107400" y="233536"/>
                      <a:pt x="108414" y="229938"/>
                      <a:pt x="106482" y="227572"/>
                    </a:cubicBezTo>
                    <a:cubicBezTo>
                      <a:pt x="105021" y="226655"/>
                      <a:pt x="103343" y="225182"/>
                      <a:pt x="101653" y="225640"/>
                    </a:cubicBezTo>
                    <a:lnTo>
                      <a:pt x="100071" y="241130"/>
                    </a:lnTo>
                    <a:close/>
                    <a:moveTo>
                      <a:pt x="107617" y="211069"/>
                    </a:moveTo>
                    <a:cubicBezTo>
                      <a:pt x="112265" y="213894"/>
                      <a:pt x="117565" y="217962"/>
                      <a:pt x="120064" y="222948"/>
                    </a:cubicBezTo>
                    <a:cubicBezTo>
                      <a:pt x="124000" y="234466"/>
                      <a:pt x="130326" y="244836"/>
                      <a:pt x="134962" y="256040"/>
                    </a:cubicBezTo>
                    <a:cubicBezTo>
                      <a:pt x="136664" y="263839"/>
                      <a:pt x="138028" y="270805"/>
                      <a:pt x="140153" y="278459"/>
                    </a:cubicBezTo>
                    <a:cubicBezTo>
                      <a:pt x="140950" y="280511"/>
                      <a:pt x="140503" y="284447"/>
                      <a:pt x="143666" y="284121"/>
                    </a:cubicBezTo>
                    <a:cubicBezTo>
                      <a:pt x="144560" y="275525"/>
                      <a:pt x="146262" y="267279"/>
                      <a:pt x="146383" y="258346"/>
                    </a:cubicBezTo>
                    <a:cubicBezTo>
                      <a:pt x="143558" y="254615"/>
                      <a:pt x="139851" y="253046"/>
                      <a:pt x="136314" y="250788"/>
                    </a:cubicBezTo>
                    <a:lnTo>
                      <a:pt x="136314" y="249991"/>
                    </a:lnTo>
                    <a:cubicBezTo>
                      <a:pt x="136785" y="248096"/>
                      <a:pt x="138366" y="245802"/>
                      <a:pt x="140745" y="246164"/>
                    </a:cubicBezTo>
                    <a:cubicBezTo>
                      <a:pt x="141735" y="245029"/>
                      <a:pt x="144801" y="243907"/>
                      <a:pt x="143461" y="241878"/>
                    </a:cubicBezTo>
                    <a:cubicBezTo>
                      <a:pt x="137569" y="235999"/>
                      <a:pt x="137920" y="225894"/>
                      <a:pt x="128539" y="224071"/>
                    </a:cubicBezTo>
                    <a:cubicBezTo>
                      <a:pt x="125267" y="222719"/>
                      <a:pt x="124483" y="219314"/>
                      <a:pt x="124133" y="216175"/>
                    </a:cubicBezTo>
                    <a:cubicBezTo>
                      <a:pt x="119714" y="212421"/>
                      <a:pt x="113182" y="211189"/>
                      <a:pt x="107617" y="211069"/>
                    </a:cubicBezTo>
                    <a:close/>
                    <a:moveTo>
                      <a:pt x="113074" y="272314"/>
                    </a:moveTo>
                    <a:cubicBezTo>
                      <a:pt x="118808" y="277614"/>
                      <a:pt x="116804" y="285304"/>
                      <a:pt x="116333" y="292427"/>
                    </a:cubicBezTo>
                    <a:cubicBezTo>
                      <a:pt x="115440" y="296725"/>
                      <a:pt x="120861" y="294214"/>
                      <a:pt x="122563" y="296496"/>
                    </a:cubicBezTo>
                    <a:cubicBezTo>
                      <a:pt x="126076" y="301687"/>
                      <a:pt x="124024" y="309269"/>
                      <a:pt x="122805" y="314919"/>
                    </a:cubicBezTo>
                    <a:cubicBezTo>
                      <a:pt x="125847" y="310271"/>
                      <a:pt x="129360" y="306202"/>
                      <a:pt x="131714" y="301107"/>
                    </a:cubicBezTo>
                    <a:cubicBezTo>
                      <a:pt x="131618" y="299200"/>
                      <a:pt x="134093" y="298282"/>
                      <a:pt x="133984" y="295904"/>
                    </a:cubicBezTo>
                    <a:cubicBezTo>
                      <a:pt x="134998" y="292644"/>
                      <a:pt x="131183" y="294105"/>
                      <a:pt x="129577" y="293779"/>
                    </a:cubicBezTo>
                    <a:cubicBezTo>
                      <a:pt x="128237" y="293429"/>
                      <a:pt x="126752" y="292524"/>
                      <a:pt x="127223" y="290713"/>
                    </a:cubicBezTo>
                    <a:cubicBezTo>
                      <a:pt x="130145" y="285063"/>
                      <a:pt x="127440" y="278290"/>
                      <a:pt x="126306" y="272652"/>
                    </a:cubicBezTo>
                    <a:cubicBezTo>
                      <a:pt x="124966" y="268004"/>
                      <a:pt x="126873" y="261786"/>
                      <a:pt x="124724" y="257730"/>
                    </a:cubicBezTo>
                    <a:cubicBezTo>
                      <a:pt x="121090" y="262716"/>
                      <a:pt x="110333" y="263839"/>
                      <a:pt x="113074" y="272314"/>
                    </a:cubicBezTo>
                    <a:close/>
                    <a:moveTo>
                      <a:pt x="123565" y="192102"/>
                    </a:moveTo>
                    <a:cubicBezTo>
                      <a:pt x="133634" y="202292"/>
                      <a:pt x="140962" y="212493"/>
                      <a:pt x="151815" y="222332"/>
                    </a:cubicBezTo>
                    <a:cubicBezTo>
                      <a:pt x="152057" y="217926"/>
                      <a:pt x="151465" y="213857"/>
                      <a:pt x="151272" y="209559"/>
                    </a:cubicBezTo>
                    <a:cubicBezTo>
                      <a:pt x="149666" y="206505"/>
                      <a:pt x="146745" y="204259"/>
                      <a:pt x="144222" y="201978"/>
                    </a:cubicBezTo>
                    <a:cubicBezTo>
                      <a:pt x="136229" y="201205"/>
                      <a:pt x="132028" y="190400"/>
                      <a:pt x="123565" y="192102"/>
                    </a:cubicBezTo>
                    <a:close/>
                    <a:moveTo>
                      <a:pt x="149872" y="245935"/>
                    </a:moveTo>
                    <a:cubicBezTo>
                      <a:pt x="150113" y="246973"/>
                      <a:pt x="150560" y="247866"/>
                      <a:pt x="151031" y="248880"/>
                    </a:cubicBezTo>
                    <a:cubicBezTo>
                      <a:pt x="155437" y="256112"/>
                      <a:pt x="159614" y="263573"/>
                      <a:pt x="162681" y="271360"/>
                    </a:cubicBezTo>
                    <a:cubicBezTo>
                      <a:pt x="161763" y="262994"/>
                      <a:pt x="167401" y="252611"/>
                      <a:pt x="159940" y="246164"/>
                    </a:cubicBezTo>
                    <a:cubicBezTo>
                      <a:pt x="158926" y="243448"/>
                      <a:pt x="155558" y="244353"/>
                      <a:pt x="153385" y="244571"/>
                    </a:cubicBezTo>
                    <a:lnTo>
                      <a:pt x="149872" y="245935"/>
                    </a:lnTo>
                    <a:close/>
                    <a:moveTo>
                      <a:pt x="176999" y="328464"/>
                    </a:moveTo>
                    <a:cubicBezTo>
                      <a:pt x="180186" y="329937"/>
                      <a:pt x="184243" y="327342"/>
                      <a:pt x="187285" y="325531"/>
                    </a:cubicBezTo>
                    <a:cubicBezTo>
                      <a:pt x="190110" y="324855"/>
                      <a:pt x="192501" y="326448"/>
                      <a:pt x="194638" y="327921"/>
                    </a:cubicBezTo>
                    <a:cubicBezTo>
                      <a:pt x="195531" y="329708"/>
                      <a:pt x="194638" y="331410"/>
                      <a:pt x="194988" y="333112"/>
                    </a:cubicBezTo>
                    <a:cubicBezTo>
                      <a:pt x="201761" y="335020"/>
                      <a:pt x="208425" y="337519"/>
                      <a:pt x="214413" y="341467"/>
                    </a:cubicBezTo>
                    <a:lnTo>
                      <a:pt x="216320" y="339547"/>
                    </a:lnTo>
                    <a:cubicBezTo>
                      <a:pt x="216767" y="334694"/>
                      <a:pt x="212952" y="331181"/>
                      <a:pt x="209318" y="328464"/>
                    </a:cubicBezTo>
                    <a:cubicBezTo>
                      <a:pt x="206940" y="327124"/>
                      <a:pt x="203427" y="327921"/>
                      <a:pt x="201749" y="325760"/>
                    </a:cubicBezTo>
                    <a:cubicBezTo>
                      <a:pt x="202883" y="323949"/>
                      <a:pt x="202883" y="321233"/>
                      <a:pt x="202763" y="319205"/>
                    </a:cubicBezTo>
                    <a:cubicBezTo>
                      <a:pt x="199032" y="319205"/>
                      <a:pt x="196654" y="318058"/>
                      <a:pt x="193611" y="316271"/>
                    </a:cubicBezTo>
                    <a:cubicBezTo>
                      <a:pt x="191704" y="315703"/>
                      <a:pt x="189977" y="314110"/>
                      <a:pt x="188396" y="316271"/>
                    </a:cubicBezTo>
                    <a:cubicBezTo>
                      <a:pt x="182770" y="320098"/>
                      <a:pt x="182420" y="325760"/>
                      <a:pt x="176999" y="328464"/>
                    </a:cubicBezTo>
                    <a:close/>
                    <a:moveTo>
                      <a:pt x="184919" y="186295"/>
                    </a:moveTo>
                    <a:cubicBezTo>
                      <a:pt x="187744" y="185486"/>
                      <a:pt x="190702" y="184702"/>
                      <a:pt x="193056" y="182661"/>
                    </a:cubicBezTo>
                    <a:cubicBezTo>
                      <a:pt x="200650" y="175780"/>
                      <a:pt x="211588" y="180416"/>
                      <a:pt x="220413" y="180307"/>
                    </a:cubicBezTo>
                    <a:cubicBezTo>
                      <a:pt x="218602" y="177224"/>
                      <a:pt x="216513" y="174307"/>
                      <a:pt x="214183" y="171591"/>
                    </a:cubicBezTo>
                    <a:cubicBezTo>
                      <a:pt x="211020" y="170347"/>
                      <a:pt x="208075" y="168874"/>
                      <a:pt x="204465" y="168874"/>
                    </a:cubicBezTo>
                    <a:cubicBezTo>
                      <a:pt x="196775" y="164359"/>
                      <a:pt x="191595" y="171929"/>
                      <a:pt x="185692" y="175659"/>
                    </a:cubicBezTo>
                    <a:cubicBezTo>
                      <a:pt x="184110" y="178713"/>
                      <a:pt x="183337" y="183241"/>
                      <a:pt x="184919" y="186295"/>
                    </a:cubicBezTo>
                    <a:close/>
                    <a:moveTo>
                      <a:pt x="185124" y="209559"/>
                    </a:moveTo>
                    <a:cubicBezTo>
                      <a:pt x="185124" y="209221"/>
                      <a:pt x="185124" y="208859"/>
                      <a:pt x="185474" y="208787"/>
                    </a:cubicBezTo>
                    <a:cubicBezTo>
                      <a:pt x="186488" y="209680"/>
                      <a:pt x="185354" y="211841"/>
                      <a:pt x="187056" y="212276"/>
                    </a:cubicBezTo>
                    <a:cubicBezTo>
                      <a:pt x="189977" y="210803"/>
                      <a:pt x="192718" y="208787"/>
                      <a:pt x="195398" y="206855"/>
                    </a:cubicBezTo>
                    <a:cubicBezTo>
                      <a:pt x="202992" y="206855"/>
                      <a:pt x="207519" y="199515"/>
                      <a:pt x="214944" y="199515"/>
                    </a:cubicBezTo>
                    <a:cubicBezTo>
                      <a:pt x="227391" y="201785"/>
                      <a:pt x="239705" y="204272"/>
                      <a:pt x="250547" y="210344"/>
                    </a:cubicBezTo>
                    <a:cubicBezTo>
                      <a:pt x="249750" y="203028"/>
                      <a:pt x="243424" y="196340"/>
                      <a:pt x="236989" y="193068"/>
                    </a:cubicBezTo>
                    <a:cubicBezTo>
                      <a:pt x="233355" y="191825"/>
                      <a:pt x="230530" y="193744"/>
                      <a:pt x="227934" y="195784"/>
                    </a:cubicBezTo>
                    <a:cubicBezTo>
                      <a:pt x="220389" y="200553"/>
                      <a:pt x="224325" y="188903"/>
                      <a:pt x="219025" y="188661"/>
                    </a:cubicBezTo>
                    <a:cubicBezTo>
                      <a:pt x="212119" y="190810"/>
                      <a:pt x="205020" y="193189"/>
                      <a:pt x="197330" y="192501"/>
                    </a:cubicBezTo>
                    <a:cubicBezTo>
                      <a:pt x="192802" y="194203"/>
                      <a:pt x="189639" y="198368"/>
                      <a:pt x="184569" y="197921"/>
                    </a:cubicBezTo>
                    <a:cubicBezTo>
                      <a:pt x="184352" y="201664"/>
                      <a:pt x="183808" y="206191"/>
                      <a:pt x="185124" y="209559"/>
                    </a:cubicBezTo>
                    <a:close/>
                    <a:moveTo>
                      <a:pt x="190340" y="234755"/>
                    </a:moveTo>
                    <a:cubicBezTo>
                      <a:pt x="192718" y="237254"/>
                      <a:pt x="196654" y="236796"/>
                      <a:pt x="200058" y="237254"/>
                    </a:cubicBezTo>
                    <a:lnTo>
                      <a:pt x="209886" y="233391"/>
                    </a:lnTo>
                    <a:cubicBezTo>
                      <a:pt x="210006" y="231616"/>
                      <a:pt x="206940" y="231146"/>
                      <a:pt x="207640" y="229105"/>
                    </a:cubicBezTo>
                    <a:cubicBezTo>
                      <a:pt x="210332" y="226051"/>
                      <a:pt x="214051" y="228212"/>
                      <a:pt x="217443" y="226968"/>
                    </a:cubicBezTo>
                    <a:cubicBezTo>
                      <a:pt x="222188" y="226280"/>
                      <a:pt x="227041" y="221560"/>
                      <a:pt x="231798" y="225049"/>
                    </a:cubicBezTo>
                    <a:cubicBezTo>
                      <a:pt x="231653" y="225616"/>
                      <a:pt x="232015" y="226401"/>
                      <a:pt x="231556" y="226968"/>
                    </a:cubicBezTo>
                    <a:cubicBezTo>
                      <a:pt x="230095" y="230470"/>
                      <a:pt x="232570" y="232631"/>
                      <a:pt x="235287" y="233971"/>
                    </a:cubicBezTo>
                    <a:cubicBezTo>
                      <a:pt x="240828" y="234997"/>
                      <a:pt x="246019" y="240092"/>
                      <a:pt x="251561" y="237798"/>
                    </a:cubicBezTo>
                    <a:cubicBezTo>
                      <a:pt x="250993" y="233162"/>
                      <a:pt x="249750" y="228900"/>
                      <a:pt x="248639" y="224481"/>
                    </a:cubicBezTo>
                    <a:cubicBezTo>
                      <a:pt x="243991" y="223685"/>
                      <a:pt x="240719" y="219845"/>
                      <a:pt x="236422" y="218252"/>
                    </a:cubicBezTo>
                    <a:cubicBezTo>
                      <a:pt x="234514" y="220063"/>
                      <a:pt x="232015" y="221427"/>
                      <a:pt x="229649" y="221186"/>
                    </a:cubicBezTo>
                    <a:cubicBezTo>
                      <a:pt x="220920" y="219145"/>
                      <a:pt x="210525" y="213725"/>
                      <a:pt x="201736" y="219266"/>
                    </a:cubicBezTo>
                    <a:cubicBezTo>
                      <a:pt x="198573" y="223117"/>
                      <a:pt x="192923" y="221982"/>
                      <a:pt x="188625" y="223673"/>
                    </a:cubicBezTo>
                    <a:cubicBezTo>
                      <a:pt x="188782" y="227415"/>
                      <a:pt x="189362" y="231134"/>
                      <a:pt x="190340" y="234755"/>
                    </a:cubicBezTo>
                    <a:close/>
                    <a:moveTo>
                      <a:pt x="194070" y="301916"/>
                    </a:moveTo>
                    <a:cubicBezTo>
                      <a:pt x="193406" y="303836"/>
                      <a:pt x="191474" y="306999"/>
                      <a:pt x="194988" y="307904"/>
                    </a:cubicBezTo>
                    <a:cubicBezTo>
                      <a:pt x="202207" y="308122"/>
                      <a:pt x="211467" y="304391"/>
                      <a:pt x="217129" y="310041"/>
                    </a:cubicBezTo>
                    <a:cubicBezTo>
                      <a:pt x="219037" y="311514"/>
                      <a:pt x="218143" y="314569"/>
                      <a:pt x="218023" y="316500"/>
                    </a:cubicBezTo>
                    <a:lnTo>
                      <a:pt x="227500" y="324396"/>
                    </a:lnTo>
                    <a:cubicBezTo>
                      <a:pt x="228417" y="319627"/>
                      <a:pt x="230119" y="315341"/>
                      <a:pt x="230240" y="310271"/>
                    </a:cubicBezTo>
                    <a:cubicBezTo>
                      <a:pt x="229443" y="306637"/>
                      <a:pt x="227645" y="303148"/>
                      <a:pt x="224482" y="300794"/>
                    </a:cubicBezTo>
                    <a:cubicBezTo>
                      <a:pt x="218252" y="300794"/>
                      <a:pt x="214654" y="293502"/>
                      <a:pt x="207954" y="294407"/>
                    </a:cubicBezTo>
                    <a:cubicBezTo>
                      <a:pt x="204465" y="293634"/>
                      <a:pt x="201422" y="296725"/>
                      <a:pt x="197909" y="296725"/>
                    </a:cubicBezTo>
                    <a:cubicBezTo>
                      <a:pt x="196328" y="298294"/>
                      <a:pt x="195410" y="300226"/>
                      <a:pt x="194070" y="301916"/>
                    </a:cubicBezTo>
                    <a:close/>
                    <a:moveTo>
                      <a:pt x="196775" y="248639"/>
                    </a:moveTo>
                    <a:cubicBezTo>
                      <a:pt x="198235" y="251693"/>
                      <a:pt x="199937" y="256680"/>
                      <a:pt x="202763" y="256993"/>
                    </a:cubicBezTo>
                    <a:cubicBezTo>
                      <a:pt x="209439" y="254084"/>
                      <a:pt x="219169" y="252261"/>
                      <a:pt x="226606" y="255436"/>
                    </a:cubicBezTo>
                    <a:cubicBezTo>
                      <a:pt x="229081" y="255871"/>
                      <a:pt x="229081" y="258696"/>
                      <a:pt x="228538" y="260507"/>
                    </a:cubicBezTo>
                    <a:cubicBezTo>
                      <a:pt x="232353" y="262764"/>
                      <a:pt x="237001" y="264575"/>
                      <a:pt x="241082" y="267050"/>
                    </a:cubicBezTo>
                    <a:lnTo>
                      <a:pt x="239947" y="260277"/>
                    </a:lnTo>
                    <a:cubicBezTo>
                      <a:pt x="239705" y="252925"/>
                      <a:pt x="230470" y="252261"/>
                      <a:pt x="229878" y="245017"/>
                    </a:cubicBezTo>
                    <a:cubicBezTo>
                      <a:pt x="222308" y="242542"/>
                      <a:pt x="213821" y="241746"/>
                      <a:pt x="205829" y="243665"/>
                    </a:cubicBezTo>
                    <a:cubicBezTo>
                      <a:pt x="203209" y="246031"/>
                      <a:pt x="199491" y="245718"/>
                      <a:pt x="196328" y="246382"/>
                    </a:cubicBezTo>
                    <a:cubicBezTo>
                      <a:pt x="196123" y="247287"/>
                      <a:pt x="196654" y="247866"/>
                      <a:pt x="196775" y="248639"/>
                    </a:cubicBezTo>
                    <a:close/>
                    <a:moveTo>
                      <a:pt x="198706" y="285256"/>
                    </a:moveTo>
                    <a:cubicBezTo>
                      <a:pt x="203113" y="284000"/>
                      <a:pt x="205926" y="279171"/>
                      <a:pt x="210682" y="278700"/>
                    </a:cubicBezTo>
                    <a:cubicBezTo>
                      <a:pt x="217902" y="278821"/>
                      <a:pt x="224337" y="281767"/>
                      <a:pt x="228864" y="287996"/>
                    </a:cubicBezTo>
                    <a:cubicBezTo>
                      <a:pt x="231580" y="289783"/>
                      <a:pt x="231013" y="294419"/>
                      <a:pt x="234526" y="294419"/>
                    </a:cubicBezTo>
                    <a:cubicBezTo>
                      <a:pt x="233488" y="288890"/>
                      <a:pt x="235299" y="283807"/>
                      <a:pt x="235069" y="278133"/>
                    </a:cubicBezTo>
                    <a:cubicBezTo>
                      <a:pt x="230349" y="270237"/>
                      <a:pt x="218590" y="276346"/>
                      <a:pt x="214183" y="267062"/>
                    </a:cubicBezTo>
                    <a:lnTo>
                      <a:pt x="205841" y="267642"/>
                    </a:lnTo>
                    <a:cubicBezTo>
                      <a:pt x="199829" y="269115"/>
                      <a:pt x="201435" y="276117"/>
                      <a:pt x="200650" y="280873"/>
                    </a:cubicBezTo>
                    <a:cubicBezTo>
                      <a:pt x="199937" y="282334"/>
                      <a:pt x="198598" y="283457"/>
                      <a:pt x="198706" y="285256"/>
                    </a:cubicBezTo>
                    <a:close/>
                    <a:moveTo>
                      <a:pt x="240188" y="334682"/>
                    </a:moveTo>
                    <a:cubicBezTo>
                      <a:pt x="243677" y="341684"/>
                      <a:pt x="251368" y="346996"/>
                      <a:pt x="252140" y="355012"/>
                    </a:cubicBezTo>
                    <a:cubicBezTo>
                      <a:pt x="253951" y="352876"/>
                      <a:pt x="255207" y="350389"/>
                      <a:pt x="256426" y="348010"/>
                    </a:cubicBezTo>
                    <a:cubicBezTo>
                      <a:pt x="256305" y="345765"/>
                      <a:pt x="253710" y="345765"/>
                      <a:pt x="252696" y="343942"/>
                    </a:cubicBezTo>
                    <a:cubicBezTo>
                      <a:pt x="251657" y="341008"/>
                      <a:pt x="253263" y="338412"/>
                      <a:pt x="253710" y="335817"/>
                    </a:cubicBezTo>
                    <a:cubicBezTo>
                      <a:pt x="252249" y="331627"/>
                      <a:pt x="248736" y="327680"/>
                      <a:pt x="244776" y="325181"/>
                    </a:cubicBezTo>
                    <a:lnTo>
                      <a:pt x="240188" y="334682"/>
                    </a:lnTo>
                    <a:close/>
                    <a:moveTo>
                      <a:pt x="254072" y="316826"/>
                    </a:moveTo>
                    <a:lnTo>
                      <a:pt x="262185" y="327921"/>
                    </a:lnTo>
                    <a:cubicBezTo>
                      <a:pt x="265698" y="322380"/>
                      <a:pt x="265698" y="314231"/>
                      <a:pt x="264334" y="307566"/>
                    </a:cubicBezTo>
                    <a:cubicBezTo>
                      <a:pt x="263561" y="306323"/>
                      <a:pt x="262088" y="304295"/>
                      <a:pt x="260060" y="305200"/>
                    </a:cubicBezTo>
                    <a:cubicBezTo>
                      <a:pt x="256993" y="308351"/>
                      <a:pt x="256547" y="313216"/>
                      <a:pt x="254072" y="316826"/>
                    </a:cubicBezTo>
                    <a:close/>
                    <a:moveTo>
                      <a:pt x="220944" y="7570"/>
                    </a:moveTo>
                    <a:cubicBezTo>
                      <a:pt x="223890" y="9043"/>
                      <a:pt x="226727" y="10395"/>
                      <a:pt x="230240" y="10612"/>
                    </a:cubicBezTo>
                    <a:cubicBezTo>
                      <a:pt x="232594" y="9368"/>
                      <a:pt x="235661" y="8463"/>
                      <a:pt x="238583" y="9260"/>
                    </a:cubicBezTo>
                    <a:cubicBezTo>
                      <a:pt x="242784" y="11976"/>
                      <a:pt x="247855" y="8692"/>
                      <a:pt x="252708" y="8922"/>
                    </a:cubicBezTo>
                    <a:cubicBezTo>
                      <a:pt x="248422" y="4865"/>
                      <a:pt x="243557" y="2354"/>
                      <a:pt x="238583" y="0"/>
                    </a:cubicBezTo>
                    <a:cubicBezTo>
                      <a:pt x="232244" y="1340"/>
                      <a:pt x="227174" y="5867"/>
                      <a:pt x="220944" y="7570"/>
                    </a:cubicBezTo>
                    <a:close/>
                    <a:moveTo>
                      <a:pt x="265131" y="18170"/>
                    </a:moveTo>
                    <a:cubicBezTo>
                      <a:pt x="271119" y="18737"/>
                      <a:pt x="275441" y="24049"/>
                      <a:pt x="279485" y="28468"/>
                    </a:cubicBezTo>
                    <a:cubicBezTo>
                      <a:pt x="284556" y="29240"/>
                      <a:pt x="288395" y="32874"/>
                      <a:pt x="291437" y="36593"/>
                    </a:cubicBezTo>
                    <a:lnTo>
                      <a:pt x="289530" y="30617"/>
                    </a:lnTo>
                    <a:cubicBezTo>
                      <a:pt x="288190" y="24616"/>
                      <a:pt x="284435" y="19980"/>
                      <a:pt x="280596" y="15236"/>
                    </a:cubicBezTo>
                    <a:cubicBezTo>
                      <a:pt x="275199" y="15586"/>
                      <a:pt x="269875" y="16045"/>
                      <a:pt x="265131" y="181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139EA04-91B8-4497-854A-1AB9117E215C}"/>
                  </a:ext>
                </a:extLst>
              </p:cNvPr>
              <p:cNvSpPr/>
              <p:nvPr/>
            </p:nvSpPr>
            <p:spPr>
              <a:xfrm>
                <a:off x="8757535" y="1390610"/>
                <a:ext cx="162298" cy="139983"/>
              </a:xfrm>
              <a:custGeom>
                <a:avLst/>
                <a:gdLst>
                  <a:gd name="connsiteX0" fmla="*/ 15707 w 162298"/>
                  <a:gd name="connsiteY0" fmla="*/ 0 h 139983"/>
                  <a:gd name="connsiteX1" fmla="*/ 19003 w 162298"/>
                  <a:gd name="connsiteY1" fmla="*/ 338 h 139983"/>
                  <a:gd name="connsiteX2" fmla="*/ 42846 w 162298"/>
                  <a:gd name="connsiteY2" fmla="*/ 19763 h 139983"/>
                  <a:gd name="connsiteX3" fmla="*/ 18206 w 162298"/>
                  <a:gd name="connsiteY3" fmla="*/ 35240 h 139983"/>
                  <a:gd name="connsiteX4" fmla="*/ 0 w 162298"/>
                  <a:gd name="connsiteY4" fmla="*/ 23047 h 139983"/>
                  <a:gd name="connsiteX5" fmla="*/ 15707 w 162298"/>
                  <a:gd name="connsiteY5" fmla="*/ 0 h 139983"/>
                  <a:gd name="connsiteX6" fmla="*/ 24206 w 162298"/>
                  <a:gd name="connsiteY6" fmla="*/ 57297 h 139983"/>
                  <a:gd name="connsiteX7" fmla="*/ 55052 w 162298"/>
                  <a:gd name="connsiteY7" fmla="*/ 56947 h 139983"/>
                  <a:gd name="connsiteX8" fmla="*/ 61583 w 162298"/>
                  <a:gd name="connsiteY8" fmla="*/ 62923 h 139983"/>
                  <a:gd name="connsiteX9" fmla="*/ 56984 w 162298"/>
                  <a:gd name="connsiteY9" fmla="*/ 99323 h 139983"/>
                  <a:gd name="connsiteX10" fmla="*/ 46673 w 162298"/>
                  <a:gd name="connsiteY10" fmla="*/ 110164 h 139983"/>
                  <a:gd name="connsiteX11" fmla="*/ 34697 w 162298"/>
                  <a:gd name="connsiteY11" fmla="*/ 115802 h 139983"/>
                  <a:gd name="connsiteX12" fmla="*/ 36399 w 162298"/>
                  <a:gd name="connsiteY12" fmla="*/ 103041 h 139983"/>
                  <a:gd name="connsiteX13" fmla="*/ 51321 w 162298"/>
                  <a:gd name="connsiteY13" fmla="*/ 88457 h 139983"/>
                  <a:gd name="connsiteX14" fmla="*/ 51539 w 162298"/>
                  <a:gd name="connsiteY14" fmla="*/ 72666 h 139983"/>
                  <a:gd name="connsiteX15" fmla="*/ 47458 w 162298"/>
                  <a:gd name="connsiteY15" fmla="*/ 73789 h 139983"/>
                  <a:gd name="connsiteX16" fmla="*/ 36967 w 162298"/>
                  <a:gd name="connsiteY16" fmla="*/ 72992 h 139983"/>
                  <a:gd name="connsiteX17" fmla="*/ 30979 w 162298"/>
                  <a:gd name="connsiteY17" fmla="*/ 65096 h 139983"/>
                  <a:gd name="connsiteX18" fmla="*/ 22516 w 162298"/>
                  <a:gd name="connsiteY18" fmla="*/ 57744 h 139983"/>
                  <a:gd name="connsiteX19" fmla="*/ 24206 w 162298"/>
                  <a:gd name="connsiteY19" fmla="*/ 57297 h 139983"/>
                  <a:gd name="connsiteX20" fmla="*/ 36629 w 162298"/>
                  <a:gd name="connsiteY20" fmla="*/ 130941 h 139983"/>
                  <a:gd name="connsiteX21" fmla="*/ 50754 w 162298"/>
                  <a:gd name="connsiteY21" fmla="*/ 131859 h 139983"/>
                  <a:gd name="connsiteX22" fmla="*/ 45539 w 162298"/>
                  <a:gd name="connsiteY22" fmla="*/ 134575 h 139983"/>
                  <a:gd name="connsiteX23" fmla="*/ 37969 w 162298"/>
                  <a:gd name="connsiteY23" fmla="*/ 138064 h 139983"/>
                  <a:gd name="connsiteX24" fmla="*/ 36629 w 162298"/>
                  <a:gd name="connsiteY24" fmla="*/ 130941 h 139983"/>
                  <a:gd name="connsiteX25" fmla="*/ 56392 w 162298"/>
                  <a:gd name="connsiteY25" fmla="*/ 36605 h 139983"/>
                  <a:gd name="connsiteX26" fmla="*/ 71652 w 162298"/>
                  <a:gd name="connsiteY26" fmla="*/ 33333 h 139983"/>
                  <a:gd name="connsiteX27" fmla="*/ 62175 w 162298"/>
                  <a:gd name="connsiteY27" fmla="*/ 46432 h 139983"/>
                  <a:gd name="connsiteX28" fmla="*/ 46686 w 162298"/>
                  <a:gd name="connsiteY28" fmla="*/ 46094 h 139983"/>
                  <a:gd name="connsiteX29" fmla="*/ 56392 w 162298"/>
                  <a:gd name="connsiteY29" fmla="*/ 36605 h 139983"/>
                  <a:gd name="connsiteX30" fmla="*/ 101713 w 162298"/>
                  <a:gd name="connsiteY30" fmla="*/ 32886 h 139983"/>
                  <a:gd name="connsiteX31" fmla="*/ 113665 w 162298"/>
                  <a:gd name="connsiteY31" fmla="*/ 40432 h 139983"/>
                  <a:gd name="connsiteX32" fmla="*/ 115597 w 162298"/>
                  <a:gd name="connsiteY32" fmla="*/ 45068 h 139983"/>
                  <a:gd name="connsiteX33" fmla="*/ 103403 w 162298"/>
                  <a:gd name="connsiteY33" fmla="*/ 46649 h 139983"/>
                  <a:gd name="connsiteX34" fmla="*/ 93576 w 162298"/>
                  <a:gd name="connsiteY34" fmla="*/ 35591 h 139983"/>
                  <a:gd name="connsiteX35" fmla="*/ 93335 w 162298"/>
                  <a:gd name="connsiteY35" fmla="*/ 33104 h 139983"/>
                  <a:gd name="connsiteX36" fmla="*/ 101713 w 162298"/>
                  <a:gd name="connsiteY36" fmla="*/ 32886 h 139983"/>
                  <a:gd name="connsiteX37" fmla="*/ 97633 w 162298"/>
                  <a:gd name="connsiteY37" fmla="*/ 63141 h 139983"/>
                  <a:gd name="connsiteX38" fmla="*/ 108836 w 162298"/>
                  <a:gd name="connsiteY38" fmla="*/ 58070 h 139983"/>
                  <a:gd name="connsiteX39" fmla="*/ 138076 w 162298"/>
                  <a:gd name="connsiteY39" fmla="*/ 58613 h 139983"/>
                  <a:gd name="connsiteX40" fmla="*/ 136966 w 162298"/>
                  <a:gd name="connsiteY40" fmla="*/ 62127 h 139983"/>
                  <a:gd name="connsiteX41" fmla="*/ 130978 w 162298"/>
                  <a:gd name="connsiteY41" fmla="*/ 65845 h 139983"/>
                  <a:gd name="connsiteX42" fmla="*/ 124748 w 162298"/>
                  <a:gd name="connsiteY42" fmla="*/ 72413 h 139983"/>
                  <a:gd name="connsiteX43" fmla="*/ 109609 w 162298"/>
                  <a:gd name="connsiteY43" fmla="*/ 74006 h 139983"/>
                  <a:gd name="connsiteX44" fmla="*/ 105202 w 162298"/>
                  <a:gd name="connsiteY44" fmla="*/ 69141 h 139983"/>
                  <a:gd name="connsiteX45" fmla="*/ 103838 w 162298"/>
                  <a:gd name="connsiteY45" fmla="*/ 70481 h 139983"/>
                  <a:gd name="connsiteX46" fmla="*/ 106337 w 162298"/>
                  <a:gd name="connsiteY46" fmla="*/ 90268 h 139983"/>
                  <a:gd name="connsiteX47" fmla="*/ 113339 w 162298"/>
                  <a:gd name="connsiteY47" fmla="*/ 94904 h 139983"/>
                  <a:gd name="connsiteX48" fmla="*/ 130978 w 162298"/>
                  <a:gd name="connsiteY48" fmla="*/ 108220 h 139983"/>
                  <a:gd name="connsiteX49" fmla="*/ 124543 w 162298"/>
                  <a:gd name="connsiteY49" fmla="*/ 118277 h 139983"/>
                  <a:gd name="connsiteX50" fmla="*/ 110188 w 162298"/>
                  <a:gd name="connsiteY50" fmla="*/ 109573 h 139983"/>
                  <a:gd name="connsiteX51" fmla="*/ 99347 w 162298"/>
                  <a:gd name="connsiteY51" fmla="*/ 96824 h 139983"/>
                  <a:gd name="connsiteX52" fmla="*/ 96305 w 162298"/>
                  <a:gd name="connsiteY52" fmla="*/ 63708 h 139983"/>
                  <a:gd name="connsiteX53" fmla="*/ 97633 w 162298"/>
                  <a:gd name="connsiteY53" fmla="*/ 63141 h 139983"/>
                  <a:gd name="connsiteX54" fmla="*/ 108245 w 162298"/>
                  <a:gd name="connsiteY54" fmla="*/ 132873 h 139983"/>
                  <a:gd name="connsiteX55" fmla="*/ 121827 w 162298"/>
                  <a:gd name="connsiteY55" fmla="*/ 132873 h 139983"/>
                  <a:gd name="connsiteX56" fmla="*/ 120124 w 162298"/>
                  <a:gd name="connsiteY56" fmla="*/ 139984 h 139983"/>
                  <a:gd name="connsiteX57" fmla="*/ 106542 w 162298"/>
                  <a:gd name="connsiteY57" fmla="*/ 134225 h 139983"/>
                  <a:gd name="connsiteX58" fmla="*/ 108245 w 162298"/>
                  <a:gd name="connsiteY58" fmla="*/ 132873 h 139983"/>
                  <a:gd name="connsiteX59" fmla="*/ 132668 w 162298"/>
                  <a:gd name="connsiteY59" fmla="*/ 4865 h 139983"/>
                  <a:gd name="connsiteX60" fmla="*/ 142712 w 162298"/>
                  <a:gd name="connsiteY60" fmla="*/ 1690 h 139983"/>
                  <a:gd name="connsiteX61" fmla="*/ 159192 w 162298"/>
                  <a:gd name="connsiteY61" fmla="*/ 11626 h 139983"/>
                  <a:gd name="connsiteX62" fmla="*/ 160797 w 162298"/>
                  <a:gd name="connsiteY62" fmla="*/ 38295 h 139983"/>
                  <a:gd name="connsiteX63" fmla="*/ 148580 w 162298"/>
                  <a:gd name="connsiteY63" fmla="*/ 43704 h 139983"/>
                  <a:gd name="connsiteX64" fmla="*/ 148133 w 162298"/>
                  <a:gd name="connsiteY64" fmla="*/ 43704 h 139983"/>
                  <a:gd name="connsiteX65" fmla="*/ 123963 w 162298"/>
                  <a:gd name="connsiteY65" fmla="*/ 18749 h 139983"/>
                  <a:gd name="connsiteX66" fmla="*/ 132668 w 162298"/>
                  <a:gd name="connsiteY66" fmla="*/ 4865 h 1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2298" h="139983">
                    <a:moveTo>
                      <a:pt x="15707" y="0"/>
                    </a:moveTo>
                    <a:lnTo>
                      <a:pt x="19003" y="338"/>
                    </a:lnTo>
                    <a:cubicBezTo>
                      <a:pt x="27804" y="4745"/>
                      <a:pt x="42013" y="7002"/>
                      <a:pt x="42846" y="19763"/>
                    </a:cubicBezTo>
                    <a:cubicBezTo>
                      <a:pt x="33913" y="23276"/>
                      <a:pt x="25304" y="28009"/>
                      <a:pt x="18206" y="35240"/>
                    </a:cubicBezTo>
                    <a:cubicBezTo>
                      <a:pt x="12785" y="29711"/>
                      <a:pt x="1823" y="32753"/>
                      <a:pt x="0" y="23047"/>
                    </a:cubicBezTo>
                    <a:cubicBezTo>
                      <a:pt x="1702" y="13884"/>
                      <a:pt x="4986" y="2366"/>
                      <a:pt x="15707" y="0"/>
                    </a:cubicBezTo>
                    <a:close/>
                    <a:moveTo>
                      <a:pt x="24206" y="57297"/>
                    </a:moveTo>
                    <a:cubicBezTo>
                      <a:pt x="34492" y="56380"/>
                      <a:pt x="44440" y="57841"/>
                      <a:pt x="55052" y="56947"/>
                    </a:cubicBezTo>
                    <a:cubicBezTo>
                      <a:pt x="57647" y="58070"/>
                      <a:pt x="60352" y="60316"/>
                      <a:pt x="61583" y="62923"/>
                    </a:cubicBezTo>
                    <a:cubicBezTo>
                      <a:pt x="61257" y="75141"/>
                      <a:pt x="57527" y="86779"/>
                      <a:pt x="56984" y="99323"/>
                    </a:cubicBezTo>
                    <a:cubicBezTo>
                      <a:pt x="52336" y="101230"/>
                      <a:pt x="47808" y="105094"/>
                      <a:pt x="46673" y="110164"/>
                    </a:cubicBezTo>
                    <a:cubicBezTo>
                      <a:pt x="42496" y="111408"/>
                      <a:pt x="38754" y="113883"/>
                      <a:pt x="34697" y="115802"/>
                    </a:cubicBezTo>
                    <a:cubicBezTo>
                      <a:pt x="32910" y="111975"/>
                      <a:pt x="33212" y="106204"/>
                      <a:pt x="36399" y="103041"/>
                    </a:cubicBezTo>
                    <a:cubicBezTo>
                      <a:pt x="40806" y="96836"/>
                      <a:pt x="52227" y="98285"/>
                      <a:pt x="51321" y="88457"/>
                    </a:cubicBezTo>
                    <a:cubicBezTo>
                      <a:pt x="54267" y="83725"/>
                      <a:pt x="51442" y="77628"/>
                      <a:pt x="51539" y="72666"/>
                    </a:cubicBezTo>
                    <a:cubicBezTo>
                      <a:pt x="50404" y="68911"/>
                      <a:pt x="49269" y="73898"/>
                      <a:pt x="47458" y="73789"/>
                    </a:cubicBezTo>
                    <a:cubicBezTo>
                      <a:pt x="43873" y="74574"/>
                      <a:pt x="40154" y="74803"/>
                      <a:pt x="36967" y="72992"/>
                    </a:cubicBezTo>
                    <a:cubicBezTo>
                      <a:pt x="34589" y="70505"/>
                      <a:pt x="31667" y="68465"/>
                      <a:pt x="30979" y="65096"/>
                    </a:cubicBezTo>
                    <a:cubicBezTo>
                      <a:pt x="27816" y="63503"/>
                      <a:pt x="24097" y="61028"/>
                      <a:pt x="22516" y="57744"/>
                    </a:cubicBezTo>
                    <a:lnTo>
                      <a:pt x="24206" y="57297"/>
                    </a:lnTo>
                    <a:close/>
                    <a:moveTo>
                      <a:pt x="36629" y="130941"/>
                    </a:moveTo>
                    <a:cubicBezTo>
                      <a:pt x="41458" y="131642"/>
                      <a:pt x="46553" y="129469"/>
                      <a:pt x="50754" y="131859"/>
                    </a:cubicBezTo>
                    <a:cubicBezTo>
                      <a:pt x="49861" y="133441"/>
                      <a:pt x="47458" y="134117"/>
                      <a:pt x="45539" y="134575"/>
                    </a:cubicBezTo>
                    <a:lnTo>
                      <a:pt x="37969" y="138064"/>
                    </a:lnTo>
                    <a:cubicBezTo>
                      <a:pt x="35144" y="137400"/>
                      <a:pt x="36725" y="132873"/>
                      <a:pt x="36629" y="130941"/>
                    </a:cubicBezTo>
                    <a:close/>
                    <a:moveTo>
                      <a:pt x="56392" y="36605"/>
                    </a:moveTo>
                    <a:cubicBezTo>
                      <a:pt x="61245" y="35023"/>
                      <a:pt x="66461" y="31763"/>
                      <a:pt x="71652" y="33333"/>
                    </a:cubicBezTo>
                    <a:cubicBezTo>
                      <a:pt x="67921" y="37076"/>
                      <a:pt x="64976" y="41917"/>
                      <a:pt x="62175" y="46432"/>
                    </a:cubicBezTo>
                    <a:lnTo>
                      <a:pt x="46686" y="46094"/>
                    </a:lnTo>
                    <a:cubicBezTo>
                      <a:pt x="48376" y="42013"/>
                      <a:pt x="52661" y="38645"/>
                      <a:pt x="56392" y="36605"/>
                    </a:cubicBezTo>
                    <a:close/>
                    <a:moveTo>
                      <a:pt x="101713" y="32886"/>
                    </a:moveTo>
                    <a:cubicBezTo>
                      <a:pt x="108124" y="31763"/>
                      <a:pt x="107798" y="40118"/>
                      <a:pt x="113665" y="40432"/>
                    </a:cubicBezTo>
                    <a:cubicBezTo>
                      <a:pt x="114703" y="41784"/>
                      <a:pt x="116164" y="43027"/>
                      <a:pt x="115597" y="45068"/>
                    </a:cubicBezTo>
                    <a:cubicBezTo>
                      <a:pt x="112205" y="46420"/>
                      <a:pt x="107231" y="45768"/>
                      <a:pt x="103403" y="46649"/>
                    </a:cubicBezTo>
                    <a:cubicBezTo>
                      <a:pt x="98309" y="43836"/>
                      <a:pt x="101592" y="35023"/>
                      <a:pt x="93576" y="35591"/>
                    </a:cubicBezTo>
                    <a:cubicBezTo>
                      <a:pt x="93105" y="34902"/>
                      <a:pt x="92212" y="33550"/>
                      <a:pt x="93335" y="33104"/>
                    </a:cubicBezTo>
                    <a:cubicBezTo>
                      <a:pt x="95810" y="32198"/>
                      <a:pt x="99118" y="32536"/>
                      <a:pt x="101713" y="32886"/>
                    </a:cubicBezTo>
                    <a:close/>
                    <a:moveTo>
                      <a:pt x="97633" y="63141"/>
                    </a:moveTo>
                    <a:cubicBezTo>
                      <a:pt x="100458" y="59193"/>
                      <a:pt x="104756" y="58855"/>
                      <a:pt x="108836" y="58070"/>
                    </a:cubicBezTo>
                    <a:lnTo>
                      <a:pt x="138076" y="58613"/>
                    </a:lnTo>
                    <a:cubicBezTo>
                      <a:pt x="139332" y="59760"/>
                      <a:pt x="136966" y="60774"/>
                      <a:pt x="136966" y="62127"/>
                    </a:cubicBezTo>
                    <a:cubicBezTo>
                      <a:pt x="135155" y="63829"/>
                      <a:pt x="132559" y="64288"/>
                      <a:pt x="130978" y="65845"/>
                    </a:cubicBezTo>
                    <a:cubicBezTo>
                      <a:pt x="127139" y="65954"/>
                      <a:pt x="127464" y="70481"/>
                      <a:pt x="124748" y="72413"/>
                    </a:cubicBezTo>
                    <a:cubicBezTo>
                      <a:pt x="120571" y="76602"/>
                      <a:pt x="114462" y="74670"/>
                      <a:pt x="109609" y="74006"/>
                    </a:cubicBezTo>
                    <a:cubicBezTo>
                      <a:pt x="107907" y="72739"/>
                      <a:pt x="105999" y="71060"/>
                      <a:pt x="105202" y="69141"/>
                    </a:cubicBezTo>
                    <a:lnTo>
                      <a:pt x="103838" y="70481"/>
                    </a:lnTo>
                    <a:cubicBezTo>
                      <a:pt x="105540" y="76819"/>
                      <a:pt x="105106" y="83833"/>
                      <a:pt x="106337" y="90268"/>
                    </a:cubicBezTo>
                    <a:lnTo>
                      <a:pt x="113339" y="94904"/>
                    </a:lnTo>
                    <a:cubicBezTo>
                      <a:pt x="113460" y="105287"/>
                      <a:pt x="125666" y="102462"/>
                      <a:pt x="130978" y="108220"/>
                    </a:cubicBezTo>
                    <a:cubicBezTo>
                      <a:pt x="129722" y="111963"/>
                      <a:pt x="127247" y="115114"/>
                      <a:pt x="124543" y="118277"/>
                    </a:cubicBezTo>
                    <a:cubicBezTo>
                      <a:pt x="120450" y="114357"/>
                      <a:pt x="115549" y="111385"/>
                      <a:pt x="110188" y="109573"/>
                    </a:cubicBezTo>
                    <a:cubicBezTo>
                      <a:pt x="109717" y="103488"/>
                      <a:pt x="103065" y="99866"/>
                      <a:pt x="99347" y="96824"/>
                    </a:cubicBezTo>
                    <a:cubicBezTo>
                      <a:pt x="98333" y="85741"/>
                      <a:pt x="98116" y="74441"/>
                      <a:pt x="96305" y="63708"/>
                    </a:cubicBezTo>
                    <a:lnTo>
                      <a:pt x="97633" y="63141"/>
                    </a:lnTo>
                    <a:close/>
                    <a:moveTo>
                      <a:pt x="108245" y="132873"/>
                    </a:moveTo>
                    <a:lnTo>
                      <a:pt x="121827" y="132873"/>
                    </a:lnTo>
                    <a:lnTo>
                      <a:pt x="120124" y="139984"/>
                    </a:lnTo>
                    <a:lnTo>
                      <a:pt x="106542" y="134225"/>
                    </a:lnTo>
                    <a:cubicBezTo>
                      <a:pt x="106216" y="133090"/>
                      <a:pt x="107460" y="132752"/>
                      <a:pt x="108245" y="132873"/>
                    </a:cubicBezTo>
                    <a:close/>
                    <a:moveTo>
                      <a:pt x="132668" y="4865"/>
                    </a:moveTo>
                    <a:lnTo>
                      <a:pt x="142712" y="1690"/>
                    </a:lnTo>
                    <a:cubicBezTo>
                      <a:pt x="148507" y="4472"/>
                      <a:pt x="154025" y="7799"/>
                      <a:pt x="159192" y="11626"/>
                    </a:cubicBezTo>
                    <a:cubicBezTo>
                      <a:pt x="163393" y="19304"/>
                      <a:pt x="162705" y="29711"/>
                      <a:pt x="160797" y="38295"/>
                    </a:cubicBezTo>
                    <a:cubicBezTo>
                      <a:pt x="157731" y="41663"/>
                      <a:pt x="151079" y="38295"/>
                      <a:pt x="148580" y="43704"/>
                    </a:cubicBezTo>
                    <a:lnTo>
                      <a:pt x="148133" y="43704"/>
                    </a:lnTo>
                    <a:cubicBezTo>
                      <a:pt x="144403" y="33104"/>
                      <a:pt x="133778" y="23590"/>
                      <a:pt x="123963" y="18749"/>
                    </a:cubicBezTo>
                    <a:cubicBezTo>
                      <a:pt x="125545" y="13328"/>
                      <a:pt x="127247" y="8016"/>
                      <a:pt x="132668" y="4865"/>
                    </a:cubicBezTo>
                    <a:close/>
                  </a:path>
                </a:pathLst>
              </a:custGeom>
              <a:solidFill>
                <a:srgbClr val="DB812E"/>
              </a:solidFill>
              <a:ln w="120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6000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5C90C1D-E5A4-5A46-80FB-5D1B06C087C4}"/>
              </a:ext>
            </a:extLst>
          </p:cNvPr>
          <p:cNvSpPr txBox="1"/>
          <p:nvPr/>
        </p:nvSpPr>
        <p:spPr>
          <a:xfrm>
            <a:off x="11068569" y="772285"/>
            <a:ext cx="111053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IMPACT AT SCALE</a:t>
            </a:r>
          </a:p>
          <a:p>
            <a:pPr algn="l"/>
            <a:r>
              <a:rPr lang="en-US" sz="3600" b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Over the course of his career, Tom’s work has directly or indirectly influenced </a:t>
            </a:r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millions of businesses</a:t>
            </a:r>
            <a:r>
              <a:rPr lang="en-US" sz="3600" b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and </a:t>
            </a:r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billions of people </a:t>
            </a:r>
            <a:r>
              <a:rPr lang="en-US" sz="3600" b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on a global basis. </a:t>
            </a:r>
          </a:p>
          <a:p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D14C5-58A1-1541-982F-CB46935A5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6726" y="11128294"/>
            <a:ext cx="2240674" cy="12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326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4">
            <a:extLst>
              <a:ext uri="{FF2B5EF4-FFF2-40B4-BE49-F238E27FC236}">
                <a16:creationId xmlns:a16="http://schemas.microsoft.com/office/drawing/2014/main" id="{2FF7C17C-8419-1E46-8837-E24926595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756" y="4202853"/>
            <a:ext cx="891592" cy="8915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E63920-71A7-3E45-BEDF-4B858F97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599" y="1431495"/>
            <a:ext cx="20992353" cy="1383056"/>
          </a:xfrm>
        </p:spPr>
        <p:txBody>
          <a:bodyPr/>
          <a:lstStyle/>
          <a:p>
            <a:r>
              <a:rPr lang="en-US" sz="5400"/>
              <a:t>Compelling Personalized Rich Media Customer Experiences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99935C9-ADB5-F842-99E9-5C9CD4E9B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r="64032"/>
          <a:stretch/>
        </p:blipFill>
        <p:spPr>
          <a:xfrm>
            <a:off x="94130" y="3403386"/>
            <a:ext cx="7347812" cy="9159092"/>
          </a:xfrm>
          <a:prstGeom prst="rect">
            <a:avLst/>
          </a:prstGeom>
        </p:spPr>
      </p:pic>
      <p:pic>
        <p:nvPicPr>
          <p:cNvPr id="21" name="Image 19">
            <a:extLst>
              <a:ext uri="{FF2B5EF4-FFF2-40B4-BE49-F238E27FC236}">
                <a16:creationId xmlns:a16="http://schemas.microsoft.com/office/drawing/2014/main" id="{1D8384B9-996D-8243-9423-58AA91D4B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2" r="702"/>
          <a:stretch/>
        </p:blipFill>
        <p:spPr>
          <a:xfrm>
            <a:off x="10775765" y="3117852"/>
            <a:ext cx="13514106" cy="9159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20D75B-B2E5-A642-9896-8962340A1447}"/>
              </a:ext>
            </a:extLst>
          </p:cNvPr>
          <p:cNvCxnSpPr>
            <a:cxnSpLocks/>
          </p:cNvCxnSpPr>
          <p:nvPr/>
        </p:nvCxnSpPr>
        <p:spPr>
          <a:xfrm flipV="1">
            <a:off x="7441943" y="11883357"/>
            <a:ext cx="3552630" cy="295396"/>
          </a:xfrm>
          <a:prstGeom prst="line">
            <a:avLst/>
          </a:prstGeom>
          <a:noFill/>
          <a:ln w="28575" cap="flat">
            <a:solidFill>
              <a:srgbClr val="D5D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" name="Image 4">
            <a:extLst>
              <a:ext uri="{FF2B5EF4-FFF2-40B4-BE49-F238E27FC236}">
                <a16:creationId xmlns:a16="http://schemas.microsoft.com/office/drawing/2014/main" id="{30B06560-00E0-9342-8425-397E7D3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0" y="4812109"/>
            <a:ext cx="891592" cy="891590"/>
          </a:xfrm>
          <a:prstGeom prst="rect">
            <a:avLst/>
          </a:prstGeom>
        </p:spPr>
      </p:pic>
      <p:sp>
        <p:nvSpPr>
          <p:cNvPr id="53" name="ZoneTexte 11">
            <a:extLst>
              <a:ext uri="{FF2B5EF4-FFF2-40B4-BE49-F238E27FC236}">
                <a16:creationId xmlns:a16="http://schemas.microsoft.com/office/drawing/2014/main" id="{D2EA84FC-7755-744E-BDF3-49D5F4646E48}"/>
              </a:ext>
            </a:extLst>
          </p:cNvPr>
          <p:cNvSpPr txBox="1"/>
          <p:nvPr/>
        </p:nvSpPr>
        <p:spPr>
          <a:xfrm>
            <a:off x="1856163" y="4864072"/>
            <a:ext cx="165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Simple</a:t>
            </a:r>
          </a:p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Message</a:t>
            </a:r>
          </a:p>
        </p:txBody>
      </p:sp>
      <p:sp>
        <p:nvSpPr>
          <p:cNvPr id="54" name="ZoneTexte 12">
            <a:extLst>
              <a:ext uri="{FF2B5EF4-FFF2-40B4-BE49-F238E27FC236}">
                <a16:creationId xmlns:a16="http://schemas.microsoft.com/office/drawing/2014/main" id="{F67A7726-32DD-4740-A87A-2C1B4A77722B}"/>
              </a:ext>
            </a:extLst>
          </p:cNvPr>
          <p:cNvSpPr txBox="1"/>
          <p:nvPr/>
        </p:nvSpPr>
        <p:spPr>
          <a:xfrm>
            <a:off x="12185780" y="3940742"/>
            <a:ext cx="265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Personalized Web Pages</a:t>
            </a:r>
          </a:p>
        </p:txBody>
      </p:sp>
      <p:pic>
        <p:nvPicPr>
          <p:cNvPr id="56" name="Image 14">
            <a:extLst>
              <a:ext uri="{FF2B5EF4-FFF2-40B4-BE49-F238E27FC236}">
                <a16:creationId xmlns:a16="http://schemas.microsoft.com/office/drawing/2014/main" id="{C154B793-52B3-5849-8149-AFC6C5368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182" y="4560045"/>
            <a:ext cx="891592" cy="891590"/>
          </a:xfrm>
          <a:prstGeom prst="rect">
            <a:avLst/>
          </a:prstGeom>
        </p:spPr>
      </p:pic>
      <p:sp>
        <p:nvSpPr>
          <p:cNvPr id="57" name="ZoneTexte 15">
            <a:extLst>
              <a:ext uri="{FF2B5EF4-FFF2-40B4-BE49-F238E27FC236}">
                <a16:creationId xmlns:a16="http://schemas.microsoft.com/office/drawing/2014/main" id="{BFCEE82B-974C-884D-8164-99BD8EEDDF2A}"/>
              </a:ext>
            </a:extLst>
          </p:cNvPr>
          <p:cNvSpPr txBox="1"/>
          <p:nvPr/>
        </p:nvSpPr>
        <p:spPr>
          <a:xfrm>
            <a:off x="5094225" y="4612010"/>
            <a:ext cx="216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Personalized</a:t>
            </a:r>
          </a:p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</a:t>
            </a:r>
          </a:p>
        </p:txBody>
      </p:sp>
      <p:pic>
        <p:nvPicPr>
          <p:cNvPr id="58" name="Image 16">
            <a:extLst>
              <a:ext uri="{FF2B5EF4-FFF2-40B4-BE49-F238E27FC236}">
                <a16:creationId xmlns:a16="http://schemas.microsoft.com/office/drawing/2014/main" id="{1ECB8DBF-5CAD-DB40-828C-C39D6D60F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5926" y="3348985"/>
            <a:ext cx="891592" cy="891590"/>
          </a:xfrm>
          <a:prstGeom prst="rect">
            <a:avLst/>
          </a:prstGeom>
        </p:spPr>
      </p:pic>
      <p:sp>
        <p:nvSpPr>
          <p:cNvPr id="59" name="ZoneTexte 17">
            <a:extLst>
              <a:ext uri="{FF2B5EF4-FFF2-40B4-BE49-F238E27FC236}">
                <a16:creationId xmlns:a16="http://schemas.microsoft.com/office/drawing/2014/main" id="{C159ECE2-E15A-624A-9E57-731A03EA958E}"/>
              </a:ext>
            </a:extLst>
          </p:cNvPr>
          <p:cNvSpPr txBox="1"/>
          <p:nvPr/>
        </p:nvSpPr>
        <p:spPr>
          <a:xfrm>
            <a:off x="16831969" y="3400948"/>
            <a:ext cx="218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Personalized</a:t>
            </a:r>
          </a:p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Video</a:t>
            </a:r>
          </a:p>
        </p:txBody>
      </p:sp>
      <p:pic>
        <p:nvPicPr>
          <p:cNvPr id="62" name="Image 6">
            <a:extLst>
              <a:ext uri="{FF2B5EF4-FFF2-40B4-BE49-F238E27FC236}">
                <a16:creationId xmlns:a16="http://schemas.microsoft.com/office/drawing/2014/main" id="{BB944997-DCE5-364E-A366-6DECF1A2D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5782" y="2785877"/>
            <a:ext cx="891592" cy="891590"/>
          </a:xfrm>
          <a:prstGeom prst="rect">
            <a:avLst/>
          </a:prstGeom>
        </p:spPr>
      </p:pic>
      <p:sp>
        <p:nvSpPr>
          <p:cNvPr id="63" name="ZoneTexte 13">
            <a:extLst>
              <a:ext uri="{FF2B5EF4-FFF2-40B4-BE49-F238E27FC236}">
                <a16:creationId xmlns:a16="http://schemas.microsoft.com/office/drawing/2014/main" id="{85883FEC-2618-AA45-A929-396D050FEFDB}"/>
              </a:ext>
            </a:extLst>
          </p:cNvPr>
          <p:cNvSpPr txBox="1"/>
          <p:nvPr/>
        </p:nvSpPr>
        <p:spPr>
          <a:xfrm>
            <a:off x="20561824" y="3015701"/>
            <a:ext cx="260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Conversational Real-time AI</a:t>
            </a:r>
          </a:p>
        </p:txBody>
      </p:sp>
      <p:sp>
        <p:nvSpPr>
          <p:cNvPr id="65" name="ZoneTexte 11">
            <a:extLst>
              <a:ext uri="{FF2B5EF4-FFF2-40B4-BE49-F238E27FC236}">
                <a16:creationId xmlns:a16="http://schemas.microsoft.com/office/drawing/2014/main" id="{1CB287EA-44B6-7B47-B000-0D1B6F34D55C}"/>
              </a:ext>
            </a:extLst>
          </p:cNvPr>
          <p:cNvSpPr txBox="1"/>
          <p:nvPr/>
        </p:nvSpPr>
        <p:spPr>
          <a:xfrm>
            <a:off x="8821145" y="4267242"/>
            <a:ext cx="165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>
                <a:solidFill>
                  <a:srgbClr val="414B5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Mobile Wallet</a:t>
            </a:r>
          </a:p>
        </p:txBody>
      </p:sp>
      <p:pic>
        <p:nvPicPr>
          <p:cNvPr id="68" name="Image 5">
            <a:extLst>
              <a:ext uri="{FF2B5EF4-FFF2-40B4-BE49-F238E27FC236}">
                <a16:creationId xmlns:a16="http://schemas.microsoft.com/office/drawing/2014/main" id="{3F3305E4-302F-924D-AFFF-88B8B6015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8760" y="3906808"/>
            <a:ext cx="891592" cy="891592"/>
          </a:xfrm>
          <a:prstGeom prst="rect">
            <a:avLst/>
          </a:prstGeom>
        </p:spPr>
      </p:pic>
      <p:sp>
        <p:nvSpPr>
          <p:cNvPr id="1344" name="Rounded Rectangle 1343">
            <a:extLst>
              <a:ext uri="{FF2B5EF4-FFF2-40B4-BE49-F238E27FC236}">
                <a16:creationId xmlns:a16="http://schemas.microsoft.com/office/drawing/2014/main" id="{8F6BA946-6114-7F45-A570-56B49CEB2DEF}"/>
              </a:ext>
            </a:extLst>
          </p:cNvPr>
          <p:cNvSpPr/>
          <p:nvPr/>
        </p:nvSpPr>
        <p:spPr>
          <a:xfrm>
            <a:off x="8023054" y="4454921"/>
            <a:ext cx="492995" cy="387453"/>
          </a:xfrm>
          <a:prstGeom prst="roundRect">
            <a:avLst/>
          </a:prstGeom>
          <a:solidFill>
            <a:srgbClr val="384F6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l" defTabSz="1828800"/>
            <a:endParaRPr lang="en-US" sz="3600" b="0">
              <a:solidFill>
                <a:srgbClr val="333F48"/>
              </a:solidFill>
              <a:latin typeface="Atlas Grotesk Regular"/>
              <a:ea typeface="Atlas Grotesk Regular"/>
              <a:cs typeface="Atlas Grotesk Regular"/>
              <a:sym typeface="Atlas Grotesk Regular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60C9EB6-6C11-E544-B5DC-7CDB68FBBE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751" t="77253" r="15876" b="10102"/>
          <a:stretch/>
        </p:blipFill>
        <p:spPr>
          <a:xfrm>
            <a:off x="8038730" y="4572461"/>
            <a:ext cx="461642" cy="152372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D80B8F-A8D5-374B-AD88-F52D979A43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8" y="5346511"/>
            <a:ext cx="2954465" cy="5598643"/>
          </a:xfrm>
          <a:prstGeom prst="rect">
            <a:avLst/>
          </a:prstGeom>
        </p:spPr>
      </p:pic>
      <p:sp>
        <p:nvSpPr>
          <p:cNvPr id="23" name="Graphic 5">
            <a:extLst>
              <a:ext uri="{FF2B5EF4-FFF2-40B4-BE49-F238E27FC236}">
                <a16:creationId xmlns:a16="http://schemas.microsoft.com/office/drawing/2014/main" id="{68B6E9CA-A489-1B44-81B2-37A41296C502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34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1E48DCD-24EA-614E-A2EE-E7E32D273ACF}"/>
              </a:ext>
            </a:extLst>
          </p:cNvPr>
          <p:cNvSpPr/>
          <p:nvPr/>
        </p:nvSpPr>
        <p:spPr>
          <a:xfrm>
            <a:off x="0" y="-1"/>
            <a:ext cx="24384000" cy="123444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8EAA45B-C901-1348-B8BC-F0479DAA60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867043"/>
              </p:ext>
            </p:extLst>
          </p:nvPr>
        </p:nvGraphicFramePr>
        <p:xfrm>
          <a:off x="-584727" y="-3920479"/>
          <a:ext cx="20756282" cy="14515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70B7DA3F-B1A1-4808-A1AB-D773A67F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1431495"/>
            <a:ext cx="12471400" cy="1383056"/>
          </a:xfrm>
        </p:spPr>
        <p:txBody>
          <a:bodyPr/>
          <a:lstStyle/>
          <a:p>
            <a:r>
              <a:rPr lang="en-US"/>
              <a:t>The ROI of Personalization</a:t>
            </a:r>
            <a:endParaRPr lang="fr-FR"/>
          </a:p>
        </p:txBody>
      </p:sp>
      <p:sp>
        <p:nvSpPr>
          <p:cNvPr id="6" name="913%">
            <a:extLst>
              <a:ext uri="{FF2B5EF4-FFF2-40B4-BE49-F238E27FC236}">
                <a16:creationId xmlns:a16="http://schemas.microsoft.com/office/drawing/2014/main" id="{5D91B22C-8AA7-4B9E-ADEB-8F709E1F4F1A}"/>
              </a:ext>
            </a:extLst>
          </p:cNvPr>
          <p:cNvSpPr txBox="1"/>
          <p:nvPr/>
        </p:nvSpPr>
        <p:spPr>
          <a:xfrm>
            <a:off x="13304523" y="3949562"/>
            <a:ext cx="5609260" cy="260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lnSpc>
                <a:spcPts val="20100"/>
              </a:lnSpc>
              <a:defRPr sz="16000" b="0" spc="-959">
                <a:solidFill>
                  <a:srgbClr val="C2E08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20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0" b="1" i="0" u="none" strike="noStrike" kern="0" cap="none" spc="-300" normalizeH="0" baseline="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80</a:t>
            </a:r>
            <a:r>
              <a:rPr kumimoji="0" lang="sv-SE" sz="16000" b="1" i="0" u="none" strike="noStrike" kern="0" cap="none" spc="-300" normalizeH="0" baseline="3000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%</a:t>
            </a:r>
            <a:endParaRPr kumimoji="0" sz="16000" b="1" i="0" u="none" strike="noStrike" kern="0" cap="none" spc="-300" normalizeH="0" baseline="30000" noProof="0">
              <a:ln>
                <a:noFill/>
              </a:ln>
              <a:solidFill>
                <a:srgbClr val="04A2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B99696D-026A-4098-8842-75C646757CD0}"/>
              </a:ext>
            </a:extLst>
          </p:cNvPr>
          <p:cNvSpPr txBox="1">
            <a:spLocks/>
          </p:cNvSpPr>
          <p:nvPr/>
        </p:nvSpPr>
        <p:spPr>
          <a:xfrm>
            <a:off x="17826931" y="3949562"/>
            <a:ext cx="5826699" cy="2499018"/>
          </a:xfrm>
          <a:prstGeom prst="rect">
            <a:avLst/>
          </a:prstGeom>
        </p:spPr>
        <p:txBody>
          <a:bodyPr anchor="ctr"/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rgbClr val="414B5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say they’re more likely to make a purchase when offered a personalized experience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9" name="913%">
            <a:extLst>
              <a:ext uri="{FF2B5EF4-FFF2-40B4-BE49-F238E27FC236}">
                <a16:creationId xmlns:a16="http://schemas.microsoft.com/office/drawing/2014/main" id="{21C244C1-61C6-1748-935F-A78793D4AFAC}"/>
              </a:ext>
            </a:extLst>
          </p:cNvPr>
          <p:cNvSpPr txBox="1"/>
          <p:nvPr/>
        </p:nvSpPr>
        <p:spPr>
          <a:xfrm>
            <a:off x="5007649" y="5665458"/>
            <a:ext cx="5609260" cy="260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lnSpc>
                <a:spcPts val="20100"/>
              </a:lnSpc>
              <a:defRPr sz="16000" b="0" spc="-959">
                <a:solidFill>
                  <a:srgbClr val="C2E08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20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0" cap="none" spc="-300" normalizeH="0" baseline="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90</a:t>
            </a:r>
            <a:r>
              <a:rPr kumimoji="0" lang="sv-SE" b="1" i="0" u="none" strike="noStrike" kern="0" cap="none" spc="-300" normalizeH="0" baseline="3000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%</a:t>
            </a:r>
            <a:endParaRPr kumimoji="0" b="1" i="0" u="none" strike="noStrike" kern="0" cap="none" spc="-300" normalizeH="0" baseline="30000" noProof="0">
              <a:ln>
                <a:noFill/>
              </a:ln>
              <a:solidFill>
                <a:srgbClr val="04A2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ADA763B1-AFCF-9941-AB73-95C0E53FA71E}"/>
              </a:ext>
            </a:extLst>
          </p:cNvPr>
          <p:cNvSpPr txBox="1">
            <a:spLocks/>
          </p:cNvSpPr>
          <p:nvPr/>
        </p:nvSpPr>
        <p:spPr>
          <a:xfrm>
            <a:off x="17826931" y="7691252"/>
            <a:ext cx="4865983" cy="2499018"/>
          </a:xfrm>
          <a:prstGeom prst="rect">
            <a:avLst/>
          </a:prstGeom>
        </p:spPr>
        <p:txBody>
          <a:bodyPr anchor="ctr"/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rgbClr val="414B5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0"/>
              <a:t>say they only engage with personalized messaging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Rich Media Mobile Notifications…">
            <a:extLst>
              <a:ext uri="{FF2B5EF4-FFF2-40B4-BE49-F238E27FC236}">
                <a16:creationId xmlns:a16="http://schemas.microsoft.com/office/drawing/2014/main" id="{948602A1-B139-024B-8CD7-44239BAB3015}"/>
              </a:ext>
            </a:extLst>
          </p:cNvPr>
          <p:cNvSpPr txBox="1"/>
          <p:nvPr/>
        </p:nvSpPr>
        <p:spPr>
          <a:xfrm>
            <a:off x="2407314" y="11266493"/>
            <a:ext cx="965780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Source: Epsilon “The Power of Me: The Impact of Personalization on Marketing Performance” 2018</a:t>
            </a:r>
            <a:endParaRPr sz="1200" b="0" i="1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2" name="913%">
            <a:extLst>
              <a:ext uri="{FF2B5EF4-FFF2-40B4-BE49-F238E27FC236}">
                <a16:creationId xmlns:a16="http://schemas.microsoft.com/office/drawing/2014/main" id="{9B1C580A-993F-E245-99BE-2B7F95F17EA2}"/>
              </a:ext>
            </a:extLst>
          </p:cNvPr>
          <p:cNvSpPr txBox="1"/>
          <p:nvPr/>
        </p:nvSpPr>
        <p:spPr>
          <a:xfrm>
            <a:off x="13460923" y="7662369"/>
            <a:ext cx="5609260" cy="260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lnSpc>
                <a:spcPts val="20100"/>
              </a:lnSpc>
              <a:defRPr sz="16000" b="0" spc="-959">
                <a:solidFill>
                  <a:srgbClr val="C2E08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20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0" b="1" i="0" u="none" strike="noStrike" kern="0" cap="none" spc="-300" normalizeH="0" baseline="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72</a:t>
            </a:r>
            <a:r>
              <a:rPr kumimoji="0" lang="sv-SE" sz="16000" b="1" i="0" u="none" strike="noStrike" kern="0" cap="none" spc="-300" normalizeH="0" baseline="30000" noProof="0">
                <a:ln>
                  <a:noFill/>
                </a:ln>
                <a:solidFill>
                  <a:srgbClr val="04A2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%</a:t>
            </a:r>
            <a:endParaRPr kumimoji="0" sz="16000" b="1" i="0" u="none" strike="noStrike" kern="0" cap="none" spc="-300" normalizeH="0" baseline="30000" noProof="0">
              <a:ln>
                <a:noFill/>
              </a:ln>
              <a:solidFill>
                <a:srgbClr val="04A2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353F6D26-3CB1-E444-B35F-29176C4569E3}"/>
              </a:ext>
            </a:extLst>
          </p:cNvPr>
          <p:cNvSpPr txBox="1">
            <a:spLocks/>
          </p:cNvSpPr>
          <p:nvPr/>
        </p:nvSpPr>
        <p:spPr>
          <a:xfrm>
            <a:off x="2185514" y="9327591"/>
            <a:ext cx="9836744" cy="2499018"/>
          </a:xfrm>
          <a:prstGeom prst="rect">
            <a:avLst/>
          </a:prstGeom>
        </p:spPr>
        <p:txBody>
          <a:bodyPr anchor="ctr"/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rgbClr val="414B5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0">
                <a:solidFill>
                  <a:schemeClr val="tx1"/>
                </a:solidFill>
              </a:rPr>
              <a:t>Consumers find personalization appealing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6BBF1476-749A-794A-8F77-08A699C4B4D9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673352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63920-71A7-3E45-BEDF-4B858F97EB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87599" y="1431495"/>
            <a:ext cx="20992353" cy="1383056"/>
          </a:xfrm>
        </p:spPr>
        <p:txBody>
          <a:bodyPr/>
          <a:lstStyle/>
          <a:p>
            <a:r>
              <a:rPr lang="en-US"/>
              <a:t>Evolved Customer Messaging Experiences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01A08-606A-B548-96AB-D70403B7DB65}"/>
              </a:ext>
            </a:extLst>
          </p:cNvPr>
          <p:cNvGrpSpPr/>
          <p:nvPr/>
        </p:nvGrpSpPr>
        <p:grpSpPr>
          <a:xfrm>
            <a:off x="6347443" y="2582354"/>
            <a:ext cx="4750772" cy="9139579"/>
            <a:chOff x="12738372" y="3144926"/>
            <a:chExt cx="4750772" cy="9139579"/>
          </a:xfrm>
        </p:grpSpPr>
        <p:pic>
          <p:nvPicPr>
            <p:cNvPr id="22" name="Image 19">
              <a:extLst>
                <a:ext uri="{FF2B5EF4-FFF2-40B4-BE49-F238E27FC236}">
                  <a16:creationId xmlns:a16="http://schemas.microsoft.com/office/drawing/2014/main" id="{CB40ECC3-5CDA-DD4D-BC21-84F46F966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t="26915" r="82759" b="12886"/>
            <a:stretch/>
          </p:blipFill>
          <p:spPr>
            <a:xfrm>
              <a:off x="12738372" y="3144926"/>
              <a:ext cx="4750772" cy="913957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22550A-BA39-074C-A9DB-188F2E5CC438}"/>
                </a:ext>
              </a:extLst>
            </p:cNvPr>
            <p:cNvSpPr/>
            <p:nvPr/>
          </p:nvSpPr>
          <p:spPr>
            <a:xfrm>
              <a:off x="13170090" y="9184943"/>
              <a:ext cx="3821373" cy="251118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F4E1C97-E619-CB40-9AE9-23ADE43BEB4A}"/>
                </a:ext>
              </a:extLst>
            </p:cNvPr>
            <p:cNvSpPr/>
            <p:nvPr/>
          </p:nvSpPr>
          <p:spPr>
            <a:xfrm>
              <a:off x="13736011" y="4192137"/>
              <a:ext cx="2368348" cy="33892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41" name="ZoneTexte 11">
            <a:extLst>
              <a:ext uri="{FF2B5EF4-FFF2-40B4-BE49-F238E27FC236}">
                <a16:creationId xmlns:a16="http://schemas.microsoft.com/office/drawing/2014/main" id="{B4DDB0AC-5DD2-6041-8AC3-D41DAAE3679E}"/>
              </a:ext>
            </a:extLst>
          </p:cNvPr>
          <p:cNvSpPr txBox="1"/>
          <p:nvPr/>
        </p:nvSpPr>
        <p:spPr>
          <a:xfrm>
            <a:off x="5834797" y="11981921"/>
            <a:ext cx="610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Rich SMS: Personalized Message &amp; Web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99935C9-ADB5-F842-99E9-5C9CD4E9B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26915" r="82759" b="12886"/>
          <a:stretch/>
        </p:blipFill>
        <p:spPr>
          <a:xfrm>
            <a:off x="13604842" y="2673793"/>
            <a:ext cx="4750772" cy="913957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982558-A99A-E447-A72A-CE29A6DE7C6A}"/>
              </a:ext>
            </a:extLst>
          </p:cNvPr>
          <p:cNvSpPr/>
          <p:nvPr/>
        </p:nvSpPr>
        <p:spPr>
          <a:xfrm>
            <a:off x="14009978" y="3313555"/>
            <a:ext cx="1979540" cy="8050752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1C4E17C-C162-9D4D-AAB9-A7AD85D9D36E}"/>
              </a:ext>
            </a:extLst>
          </p:cNvPr>
          <p:cNvSpPr/>
          <p:nvPr/>
        </p:nvSpPr>
        <p:spPr>
          <a:xfrm>
            <a:off x="16015644" y="3313554"/>
            <a:ext cx="1941092" cy="8050751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8523F-7444-2444-B576-064683F6DE86}"/>
              </a:ext>
            </a:extLst>
          </p:cNvPr>
          <p:cNvSpPr/>
          <p:nvPr/>
        </p:nvSpPr>
        <p:spPr>
          <a:xfrm>
            <a:off x="14910536" y="3313554"/>
            <a:ext cx="1714380" cy="805075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ZoneTexte 11">
            <a:extLst>
              <a:ext uri="{FF2B5EF4-FFF2-40B4-BE49-F238E27FC236}">
                <a16:creationId xmlns:a16="http://schemas.microsoft.com/office/drawing/2014/main" id="{0A34E019-E6F8-B145-8980-EFAC0333068E}"/>
              </a:ext>
            </a:extLst>
          </p:cNvPr>
          <p:cNvSpPr txBox="1"/>
          <p:nvPr/>
        </p:nvSpPr>
        <p:spPr>
          <a:xfrm>
            <a:off x="13131281" y="12003165"/>
            <a:ext cx="567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414B53"/>
                </a:solidFill>
                <a:effectLst/>
                <a:uLnTx/>
                <a:uFillTx/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Personalized Rich Media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4FC49383-F690-9A4F-A52A-873EA4F64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97" y="3126595"/>
            <a:ext cx="3918145" cy="8290324"/>
          </a:xfrm>
          <a:prstGeom prst="roundRect">
            <a:avLst>
              <a:gd name="adj" fmla="val 7915"/>
            </a:avLst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475C88D-27AE-364F-B730-5BE4381D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/>
        </p:blipFill>
        <p:spPr>
          <a:xfrm>
            <a:off x="14015543" y="3321333"/>
            <a:ext cx="3912328" cy="5748780"/>
          </a:xfrm>
          <a:prstGeom prst="roundRect">
            <a:avLst>
              <a:gd name="adj" fmla="val 3645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90E05A-E8F6-4543-94B7-555BCE5E6B4F}"/>
              </a:ext>
            </a:extLst>
          </p:cNvPr>
          <p:cNvGrpSpPr/>
          <p:nvPr/>
        </p:nvGrpSpPr>
        <p:grpSpPr>
          <a:xfrm>
            <a:off x="14017902" y="9738910"/>
            <a:ext cx="3922792" cy="1279786"/>
            <a:chOff x="10493689" y="10129837"/>
            <a:chExt cx="3908111" cy="1274996"/>
          </a:xfrm>
        </p:grpSpPr>
        <p:pic>
          <p:nvPicPr>
            <p:cNvPr id="38" name="Picture 3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93B30A3A-570B-C94B-8947-F824C556C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9" b="5941"/>
            <a:stretch/>
          </p:blipFill>
          <p:spPr>
            <a:xfrm>
              <a:off x="10493689" y="10129837"/>
              <a:ext cx="3908111" cy="827115"/>
            </a:xfrm>
            <a:prstGeom prst="roundRect">
              <a:avLst/>
            </a:prstGeom>
          </p:spPr>
        </p:pic>
        <p:pic>
          <p:nvPicPr>
            <p:cNvPr id="37" name="Picture 36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24BCF3E5-B413-E946-A74A-B51C03CB2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3"/>
            <a:stretch/>
          </p:blipFill>
          <p:spPr>
            <a:xfrm>
              <a:off x="10493689" y="10884715"/>
              <a:ext cx="3904003" cy="520118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7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5548E3-B729-2741-AC20-09E68BDA6C7F}"/>
              </a:ext>
            </a:extLst>
          </p:cNvPr>
          <p:cNvSpPr/>
          <p:nvPr/>
        </p:nvSpPr>
        <p:spPr>
          <a:xfrm>
            <a:off x="0" y="0"/>
            <a:ext cx="24384000" cy="12344400"/>
          </a:xfrm>
          <a:prstGeom prst="rect">
            <a:avLst/>
          </a:prstGeom>
          <a:solidFill>
            <a:srgbClr val="B8DD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duce Churn">
            <a:extLst>
              <a:ext uri="{FF2B5EF4-FFF2-40B4-BE49-F238E27FC236}">
                <a16:creationId xmlns:a16="http://schemas.microsoft.com/office/drawing/2014/main" id="{4BED55D8-BCFA-D845-A54A-2EB539109787}"/>
              </a:ext>
            </a:extLst>
          </p:cNvPr>
          <p:cNvSpPr txBox="1">
            <a:spLocks/>
          </p:cNvSpPr>
          <p:nvPr/>
        </p:nvSpPr>
        <p:spPr>
          <a:xfrm>
            <a:off x="1741501" y="6519900"/>
            <a:ext cx="4417914" cy="710462"/>
          </a:xfrm>
          <a:prstGeom prst="rect">
            <a:avLst/>
          </a:prstGeom>
        </p:spPr>
        <p:txBody>
          <a:bodyPr/>
          <a:lstStyle>
            <a:lvl1pPr marL="0" marR="0" indent="0" algn="ctr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E03D3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36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72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108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144000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33E4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endParaRPr lang="en-US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CED7331-CBED-434D-8472-AEDB4316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318" y="4530149"/>
            <a:ext cx="1463682" cy="1463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DED80F4-06FF-6B48-B622-8C2B9D07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617" y="4530149"/>
            <a:ext cx="1463682" cy="1463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917951C-840D-FF4B-922B-589597371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2017" y="4530149"/>
            <a:ext cx="1463682" cy="14636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Increase Revenue">
            <a:extLst>
              <a:ext uri="{FF2B5EF4-FFF2-40B4-BE49-F238E27FC236}">
                <a16:creationId xmlns:a16="http://schemas.microsoft.com/office/drawing/2014/main" id="{1D6CC383-259E-274C-9316-2FFA224E7F6F}"/>
              </a:ext>
            </a:extLst>
          </p:cNvPr>
          <p:cNvSpPr txBox="1"/>
          <p:nvPr/>
        </p:nvSpPr>
        <p:spPr>
          <a:xfrm>
            <a:off x="9415132" y="6519900"/>
            <a:ext cx="4844050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324048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r>
              <a:t>Increase Revenue</a:t>
            </a:r>
          </a:p>
        </p:txBody>
      </p:sp>
      <p:sp>
        <p:nvSpPr>
          <p:cNvPr id="7" name="Improve Brand Experience">
            <a:extLst>
              <a:ext uri="{FF2B5EF4-FFF2-40B4-BE49-F238E27FC236}">
                <a16:creationId xmlns:a16="http://schemas.microsoft.com/office/drawing/2014/main" id="{BAA31B00-57D5-2540-B3A3-E2F70D47FE6A}"/>
              </a:ext>
            </a:extLst>
          </p:cNvPr>
          <p:cNvSpPr txBox="1"/>
          <p:nvPr/>
        </p:nvSpPr>
        <p:spPr>
          <a:xfrm>
            <a:off x="16202635" y="6519900"/>
            <a:ext cx="7042448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324048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r>
              <a:t>Improve Brand Experience</a:t>
            </a:r>
          </a:p>
        </p:txBody>
      </p:sp>
      <p:sp>
        <p:nvSpPr>
          <p:cNvPr id="8" name="Reduce Churn">
            <a:extLst>
              <a:ext uri="{FF2B5EF4-FFF2-40B4-BE49-F238E27FC236}">
                <a16:creationId xmlns:a16="http://schemas.microsoft.com/office/drawing/2014/main" id="{2C7955F5-4F8F-9541-95DA-993AC237BDD4}"/>
              </a:ext>
            </a:extLst>
          </p:cNvPr>
          <p:cNvSpPr txBox="1"/>
          <p:nvPr/>
        </p:nvSpPr>
        <p:spPr>
          <a:xfrm>
            <a:off x="1741501" y="6519900"/>
            <a:ext cx="4417914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324048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r>
              <a:t>Reduce Churn</a:t>
            </a:r>
          </a:p>
        </p:txBody>
      </p:sp>
      <p:sp>
        <p:nvSpPr>
          <p:cNvPr id="9" name="25%">
            <a:extLst>
              <a:ext uri="{FF2B5EF4-FFF2-40B4-BE49-F238E27FC236}">
                <a16:creationId xmlns:a16="http://schemas.microsoft.com/office/drawing/2014/main" id="{8D2D7B5B-1A8C-6248-97D4-4F165B6358EB}"/>
              </a:ext>
            </a:extLst>
          </p:cNvPr>
          <p:cNvSpPr txBox="1"/>
          <p:nvPr/>
        </p:nvSpPr>
        <p:spPr>
          <a:xfrm>
            <a:off x="1283975" y="7357646"/>
            <a:ext cx="533296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 defTabSz="1828800">
              <a:lnSpc>
                <a:spcPct val="70000"/>
              </a:lnSpc>
              <a:defRPr sz="10000">
                <a:solidFill>
                  <a:srgbClr val="E03E3E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lvl1pPr>
          </a:lstStyle>
          <a:p>
            <a:r>
              <a:t>25%</a:t>
            </a:r>
          </a:p>
        </p:txBody>
      </p:sp>
      <p:sp>
        <p:nvSpPr>
          <p:cNvPr id="10" name="100%…">
            <a:extLst>
              <a:ext uri="{FF2B5EF4-FFF2-40B4-BE49-F238E27FC236}">
                <a16:creationId xmlns:a16="http://schemas.microsoft.com/office/drawing/2014/main" id="{516AAFA0-943B-4F46-BC6A-CEB71B18CA70}"/>
              </a:ext>
            </a:extLst>
          </p:cNvPr>
          <p:cNvSpPr txBox="1"/>
          <p:nvPr/>
        </p:nvSpPr>
        <p:spPr>
          <a:xfrm>
            <a:off x="9170674" y="6858000"/>
            <a:ext cx="5332966" cy="212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ctr" defTabSz="1828800">
              <a:defRPr sz="10000">
                <a:solidFill>
                  <a:srgbClr val="E03E3E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pPr>
            <a:r>
              <a:t>100%</a:t>
            </a:r>
          </a:p>
          <a:p>
            <a:pPr algn="ctr" defTabSz="1828800">
              <a:defRPr sz="3200" cap="all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lift over control</a:t>
            </a:r>
          </a:p>
        </p:txBody>
      </p:sp>
      <p:sp>
        <p:nvSpPr>
          <p:cNvPr id="11" name="+NPS">
            <a:extLst>
              <a:ext uri="{FF2B5EF4-FFF2-40B4-BE49-F238E27FC236}">
                <a16:creationId xmlns:a16="http://schemas.microsoft.com/office/drawing/2014/main" id="{21E69AD1-7B62-CD4D-8C99-DB1EA5513F9E}"/>
              </a:ext>
            </a:extLst>
          </p:cNvPr>
          <p:cNvSpPr txBox="1"/>
          <p:nvPr/>
        </p:nvSpPr>
        <p:spPr>
          <a:xfrm>
            <a:off x="17057374" y="7357646"/>
            <a:ext cx="533296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 defTabSz="1828800">
              <a:lnSpc>
                <a:spcPct val="70000"/>
              </a:lnSpc>
              <a:defRPr sz="10000">
                <a:solidFill>
                  <a:srgbClr val="E03E3E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lvl1pPr>
          </a:lstStyle>
          <a:p>
            <a:r>
              <a:t>+NPS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F126058-CE3E-C74C-8E21-6D5F07CEF98E}"/>
              </a:ext>
            </a:extLst>
          </p:cNvPr>
          <p:cNvSpPr txBox="1">
            <a:spLocks/>
          </p:cNvSpPr>
          <p:nvPr/>
        </p:nvSpPr>
        <p:spPr>
          <a:xfrm>
            <a:off x="2387797" y="1359928"/>
            <a:ext cx="19698479" cy="138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/>
              <a:t>Personalized Rich Media Real World Performance</a:t>
            </a:r>
            <a:endParaRPr lang="fr-FR"/>
          </a:p>
        </p:txBody>
      </p:sp>
      <p:sp>
        <p:nvSpPr>
          <p:cNvPr id="13" name="Rich Media Mobile Notifications…">
            <a:extLst>
              <a:ext uri="{FF2B5EF4-FFF2-40B4-BE49-F238E27FC236}">
                <a16:creationId xmlns:a16="http://schemas.microsoft.com/office/drawing/2014/main" id="{794680F4-4A77-0C45-885C-65EC4DF28264}"/>
              </a:ext>
            </a:extLst>
          </p:cNvPr>
          <p:cNvSpPr txBox="1"/>
          <p:nvPr/>
        </p:nvSpPr>
        <p:spPr>
          <a:xfrm>
            <a:off x="2272286" y="11311490"/>
            <a:ext cx="122559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Source: </a:t>
            </a:r>
          </a:p>
          <a:p>
            <a:pPr algn="l" defTabSz="457200">
              <a:lnSpc>
                <a:spcPct val="100000"/>
              </a:lnSpc>
              <a:defRPr sz="5400" cap="none" spc="0">
                <a:latin typeface="DIN Next LT Pro Medium Cond"/>
                <a:ea typeface="DIN Next LT Pro Medium Cond"/>
                <a:cs typeface="DIN Next LT Pro Medium Cond"/>
                <a:sym typeface="DIN Next LT Pro Medium Condense"/>
              </a:defRPr>
            </a:pPr>
            <a:r>
              <a:rPr lang="en-US" sz="1200" b="0" i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Sinch internal data 2020</a:t>
            </a:r>
            <a:endParaRPr sz="1200" b="0" i="1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electronics&#10;&#10;Description automatically generated">
            <a:extLst>
              <a:ext uri="{FF2B5EF4-FFF2-40B4-BE49-F238E27FC236}">
                <a16:creationId xmlns:a16="http://schemas.microsoft.com/office/drawing/2014/main" id="{F2918183-D362-4C48-B615-9CC0F562C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7313" r="28953" b="8664"/>
          <a:stretch/>
        </p:blipFill>
        <p:spPr>
          <a:xfrm>
            <a:off x="18871048" y="2626026"/>
            <a:ext cx="4678696" cy="9435642"/>
          </a:xfrm>
          <a:prstGeom prst="rect">
            <a:avLst/>
          </a:prstGeom>
        </p:spPr>
      </p:pic>
      <p:pic>
        <p:nvPicPr>
          <p:cNvPr id="9" name="Picture 8" descr="A close up of electronics&#10;&#10;Description automatically generated">
            <a:extLst>
              <a:ext uri="{FF2B5EF4-FFF2-40B4-BE49-F238E27FC236}">
                <a16:creationId xmlns:a16="http://schemas.microsoft.com/office/drawing/2014/main" id="{68EA7F5A-46D2-9C41-9AD8-E1D27CC1B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7313" r="28953" b="8664"/>
          <a:stretch/>
        </p:blipFill>
        <p:spPr>
          <a:xfrm>
            <a:off x="13868096" y="2662251"/>
            <a:ext cx="4678696" cy="94356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2C71F8-9A1F-7D46-86C4-B31C7A182C0F}"/>
              </a:ext>
            </a:extLst>
          </p:cNvPr>
          <p:cNvGrpSpPr/>
          <p:nvPr/>
        </p:nvGrpSpPr>
        <p:grpSpPr>
          <a:xfrm>
            <a:off x="14200251" y="3894733"/>
            <a:ext cx="4019554" cy="7101570"/>
            <a:chOff x="14200251" y="3894733"/>
            <a:chExt cx="4019554" cy="7101570"/>
          </a:xfrm>
        </p:grpSpPr>
        <p:pic>
          <p:nvPicPr>
            <p:cNvPr id="153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00251" y="3894733"/>
              <a:ext cx="4019554" cy="7101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81CEF5-9809-1F41-A3A1-13327F721D35}"/>
                </a:ext>
              </a:extLst>
            </p:cNvPr>
            <p:cNvSpPr/>
            <p:nvPr/>
          </p:nvSpPr>
          <p:spPr>
            <a:xfrm>
              <a:off x="14200251" y="8222226"/>
              <a:ext cx="135181" cy="27740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153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9079" y="3865504"/>
            <a:ext cx="4020614" cy="7109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32" name="MMS Loyalty Notifications &amp; Rewards"/>
          <p:cNvSpPr txBox="1">
            <a:spLocks noGrp="1"/>
          </p:cNvSpPr>
          <p:nvPr>
            <p:ph type="title" idx="4294967295"/>
          </p:nvPr>
        </p:nvSpPr>
        <p:spPr>
          <a:xfrm>
            <a:off x="2387600" y="1431495"/>
            <a:ext cx="14462594" cy="1383056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Helvetica" pitchFamily="2" charset="0"/>
                <a:cs typeface="Arial" panose="020B0604020202020204" pitchFamily="34" charset="0"/>
              </a:rPr>
              <a:t>Loyalty</a:t>
            </a:r>
            <a:r>
              <a:rPr lang="en-US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>
                <a:latin typeface="Helvetica" pitchFamily="2" charset="0"/>
                <a:cs typeface="Arial" panose="020B0604020202020204" pitchFamily="34" charset="0"/>
              </a:rPr>
              <a:t>Notifications &amp; Rewards</a:t>
            </a:r>
          </a:p>
        </p:txBody>
      </p:sp>
      <p:sp>
        <p:nvSpPr>
          <p:cNvPr id="1533" name="Use rich media and creative text to increase visibility, comprehension and excitement…"/>
          <p:cNvSpPr txBox="1">
            <a:spLocks noGrp="1"/>
          </p:cNvSpPr>
          <p:nvPr>
            <p:ph type="body" sz="quarter" idx="4294967295"/>
          </p:nvPr>
        </p:nvSpPr>
        <p:spPr>
          <a:xfrm>
            <a:off x="2387600" y="3296755"/>
            <a:ext cx="10133013" cy="81246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defTabSz="1133854">
              <a:lnSpc>
                <a:spcPct val="100000"/>
              </a:lnSpc>
              <a:buFont typeface="Arial" panose="020B0604020202020204" pitchFamily="34" charset="0"/>
              <a:buChar char="•"/>
              <a:defRPr sz="1736"/>
            </a:pPr>
            <a:r>
              <a:rPr sz="3200">
                <a:latin typeface="Helvetica" pitchFamily="2" charset="0"/>
                <a:cs typeface="Arial" panose="020B0604020202020204" pitchFamily="34" charset="0"/>
              </a:rPr>
              <a:t>Use rich media and creative text to increase visibility, comprehension</a:t>
            </a:r>
            <a:r>
              <a:rPr lang="en-US" sz="3200">
                <a:latin typeface="Helvetica" pitchFamily="2" charset="0"/>
                <a:cs typeface="Arial" panose="020B0604020202020204" pitchFamily="34" charset="0"/>
              </a:rPr>
              <a:t>, </a:t>
            </a:r>
            <a:r>
              <a:rPr sz="3200">
                <a:latin typeface="Helvetica" pitchFamily="2" charset="0"/>
                <a:cs typeface="Arial" panose="020B0604020202020204" pitchFamily="34" charset="0"/>
              </a:rPr>
              <a:t>excitement</a:t>
            </a:r>
            <a:r>
              <a:rPr lang="en-US" sz="3200">
                <a:latin typeface="Helvetica" pitchFamily="2" charset="0"/>
                <a:cs typeface="Arial" panose="020B0604020202020204" pitchFamily="34" charset="0"/>
              </a:rPr>
              <a:t> and conversion</a:t>
            </a:r>
            <a:endParaRPr sz="320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 defTabSz="1133854">
              <a:lnSpc>
                <a:spcPct val="100000"/>
              </a:lnSpc>
              <a:buFont typeface="Arial" panose="020B0604020202020204" pitchFamily="34" charset="0"/>
              <a:buChar char="•"/>
              <a:defRPr sz="1736"/>
            </a:pPr>
            <a:endParaRPr lang="en-US" sz="320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 defTabSz="1133854">
              <a:lnSpc>
                <a:spcPct val="100000"/>
              </a:lnSpc>
              <a:buFont typeface="Arial" panose="020B0604020202020204" pitchFamily="34" charset="0"/>
              <a:buChar char="•"/>
              <a:defRPr sz="1736"/>
            </a:pPr>
            <a:r>
              <a:rPr lang="en-US" sz="3200">
                <a:latin typeface="Helvetica" pitchFamily="2" charset="0"/>
                <a:cs typeface="Arial" panose="020B0604020202020204" pitchFamily="34" charset="0"/>
              </a:rPr>
              <a:t>Deliver ancillary information, offers or marketing content from any source within the message</a:t>
            </a:r>
            <a:endParaRPr lang="en-US" sz="320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 defTabSz="1133854">
              <a:lnSpc>
                <a:spcPct val="100000"/>
              </a:lnSpc>
              <a:buFont typeface="Arial" panose="020B0604020202020204" pitchFamily="34" charset="0"/>
              <a:buChar char="•"/>
              <a:defRPr sz="1736"/>
            </a:pPr>
            <a:endParaRPr sz="320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 defTabSz="1133854">
              <a:lnSpc>
                <a:spcPct val="100000"/>
              </a:lnSpc>
              <a:buFont typeface="Arial" panose="020B0604020202020204" pitchFamily="34" charset="0"/>
              <a:buChar char="•"/>
              <a:defRPr sz="1736"/>
            </a:pPr>
            <a:r>
              <a:rPr sz="3200">
                <a:latin typeface="Helvetica" pitchFamily="2" charset="0"/>
                <a:cs typeface="Arial" panose="020B0604020202020204" pitchFamily="34" charset="0"/>
              </a:rPr>
              <a:t>Proven performance increases</a:t>
            </a:r>
            <a:endParaRPr sz="320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1536" name="cascade-animated-flyer.gif" descr="cascade-animated-flyer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4506578" y="5429277"/>
            <a:ext cx="2343616" cy="41664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raphic 5">
            <a:extLst>
              <a:ext uri="{FF2B5EF4-FFF2-40B4-BE49-F238E27FC236}">
                <a16:creationId xmlns:a16="http://schemas.microsoft.com/office/drawing/2014/main" id="{1F157323-1CAC-DE4F-B7DE-CEA262FB9149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4B089-6448-6C4B-A24A-05EB7741BC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87599" y="1431495"/>
            <a:ext cx="15067643" cy="138305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Give Logistics a Human Voice.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BA75C-414E-5644-9B4E-4FB6822ACD3B}"/>
              </a:ext>
            </a:extLst>
          </p:cNvPr>
          <p:cNvGrpSpPr/>
          <p:nvPr/>
        </p:nvGrpSpPr>
        <p:grpSpPr>
          <a:xfrm>
            <a:off x="3468255" y="3282550"/>
            <a:ext cx="4372969" cy="8819075"/>
            <a:chOff x="5246834" y="3365435"/>
            <a:chExt cx="4678696" cy="9435642"/>
          </a:xfrm>
        </p:grpSpPr>
        <p:pic>
          <p:nvPicPr>
            <p:cNvPr id="78" name="Picture 77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5ED56396-8395-8E45-A61E-A02824BBE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5246834" y="3365435"/>
              <a:ext cx="4678696" cy="943564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12C312-7D84-6E40-BF85-EC28F2EE0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064" y="4621184"/>
              <a:ext cx="4009141" cy="712736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0A2075-E58D-5D40-96DC-EA15BB129C62}"/>
              </a:ext>
            </a:extLst>
          </p:cNvPr>
          <p:cNvGrpSpPr/>
          <p:nvPr/>
        </p:nvGrpSpPr>
        <p:grpSpPr>
          <a:xfrm>
            <a:off x="16859235" y="3400113"/>
            <a:ext cx="4372969" cy="8819075"/>
            <a:chOff x="15866458" y="3334799"/>
            <a:chExt cx="4372969" cy="8819075"/>
          </a:xfrm>
        </p:grpSpPr>
        <p:pic>
          <p:nvPicPr>
            <p:cNvPr id="83" name="Picture 82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88A429A7-0536-2A4C-AE4C-D9EE040A4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15866458" y="3334799"/>
              <a:ext cx="4372969" cy="88190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1D95DD-DE4F-AB4C-8ACA-0DCB55206EE0}"/>
                </a:ext>
              </a:extLst>
            </p:cNvPr>
            <p:cNvGrpSpPr/>
            <p:nvPr/>
          </p:nvGrpSpPr>
          <p:grpSpPr>
            <a:xfrm>
              <a:off x="16177793" y="4459438"/>
              <a:ext cx="3764586" cy="6652564"/>
              <a:chOff x="17319868" y="4641009"/>
              <a:chExt cx="3764586" cy="6652564"/>
            </a:xfrm>
          </p:grpSpPr>
          <p:pic>
            <p:nvPicPr>
              <p:cNvPr id="42" name="IMG_6746 2.PNG" descr="IMG_6746 2.PNG">
                <a:extLst>
                  <a:ext uri="{FF2B5EF4-FFF2-40B4-BE49-F238E27FC236}">
                    <a16:creationId xmlns:a16="http://schemas.microsoft.com/office/drawing/2014/main" id="{A39CF212-1D6C-6146-96D5-604C369FE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44253" y="4641009"/>
                <a:ext cx="3740201" cy="665256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E83F8E30-ACE1-4547-A720-C71A4B00FB56}"/>
                  </a:ext>
                </a:extLst>
              </p:cNvPr>
              <p:cNvSpPr/>
              <p:nvPr/>
            </p:nvSpPr>
            <p:spPr>
              <a:xfrm>
                <a:off x="18509246" y="4876261"/>
                <a:ext cx="1959268" cy="285762"/>
              </a:xfrm>
              <a:prstGeom prst="rect">
                <a:avLst/>
              </a:prstGeom>
              <a:solidFill>
                <a:srgbClr val="FAF9FB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defTabSz="1828800">
                  <a:defRPr sz="3600">
                    <a:solidFill>
                      <a:srgbClr val="333F48"/>
                    </a:solidFill>
                    <a:latin typeface="Atlas Grotesk Regular"/>
                    <a:ea typeface="Atlas Grotesk Regular"/>
                    <a:cs typeface="Atlas Grotesk Regular"/>
                    <a:sym typeface="Atlas Grotesk Regular"/>
                  </a:defRPr>
                </a:pPr>
                <a:endParaRPr/>
              </a:p>
            </p:txBody>
          </p:sp>
          <p:sp>
            <p:nvSpPr>
              <p:cNvPr id="44" name="Rectangle">
                <a:extLst>
                  <a:ext uri="{FF2B5EF4-FFF2-40B4-BE49-F238E27FC236}">
                    <a16:creationId xmlns:a16="http://schemas.microsoft.com/office/drawing/2014/main" id="{C31D3585-5759-DA40-A47F-C49B350B6E79}"/>
                  </a:ext>
                </a:extLst>
              </p:cNvPr>
              <p:cNvSpPr/>
              <p:nvPr/>
            </p:nvSpPr>
            <p:spPr>
              <a:xfrm>
                <a:off x="17319868" y="5302431"/>
                <a:ext cx="3705503" cy="5419674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defTabSz="1828800">
                  <a:defRPr sz="3600">
                    <a:solidFill>
                      <a:srgbClr val="333F48"/>
                    </a:solidFill>
                    <a:latin typeface="Atlas Grotesk Regular"/>
                    <a:ea typeface="Atlas Grotesk Regular"/>
                    <a:cs typeface="Atlas Grotesk Regular"/>
                    <a:sym typeface="Atlas Grotesk Regular"/>
                  </a:defRPr>
                </a:pPr>
                <a:endParaRPr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45669923-E380-2344-B9F5-0ED103543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82318" y="5931926"/>
                <a:ext cx="2302144" cy="4081346"/>
              </a:xfrm>
              <a:prstGeom prst="rect">
                <a:avLst/>
              </a:prstGeom>
            </p:spPr>
          </p:pic>
          <p:pic>
            <p:nvPicPr>
              <p:cNvPr id="69" name="Group" descr="Group">
                <a:extLst>
                  <a:ext uri="{FF2B5EF4-FFF2-40B4-BE49-F238E27FC236}">
                    <a16:creationId xmlns:a16="http://schemas.microsoft.com/office/drawing/2014/main" id="{4D53E22E-3901-9A48-BACA-586C1EE1F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26324" y="5512951"/>
                <a:ext cx="3109356" cy="38861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0" name="John: Your flight ASA 22 is on-time leaving at 10:35am at gate D21.">
                <a:extLst>
                  <a:ext uri="{FF2B5EF4-FFF2-40B4-BE49-F238E27FC236}">
                    <a16:creationId xmlns:a16="http://schemas.microsoft.com/office/drawing/2014/main" id="{3B79458E-F627-9941-809C-A1948A11C51A}"/>
                  </a:ext>
                </a:extLst>
              </p:cNvPr>
              <p:cNvSpPr txBox="1"/>
              <p:nvPr/>
            </p:nvSpPr>
            <p:spPr>
              <a:xfrm>
                <a:off x="17585206" y="5553088"/>
                <a:ext cx="3412388" cy="2872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 defTabSz="825500"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1200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Cascade: Product delivery ticket</a:t>
                </a:r>
                <a:endParaRPr sz="1200" b="0" u="sng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endParaRPr>
              </a:p>
            </p:txBody>
          </p:sp>
          <p:pic>
            <p:nvPicPr>
              <p:cNvPr id="71" name="Group" descr="Group">
                <a:extLst>
                  <a:ext uri="{FF2B5EF4-FFF2-40B4-BE49-F238E27FC236}">
                    <a16:creationId xmlns:a16="http://schemas.microsoft.com/office/drawing/2014/main" id="{B9C672D0-5ECA-6445-95A9-C89DE273B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57045" y="10075350"/>
                <a:ext cx="3109356" cy="73683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2" name="John: Your flight ASA 22 is on-time leaving at 10:35am at gate D21.">
                <a:extLst>
                  <a:ext uri="{FF2B5EF4-FFF2-40B4-BE49-F238E27FC236}">
                    <a16:creationId xmlns:a16="http://schemas.microsoft.com/office/drawing/2014/main" id="{C4EBC007-0921-E24D-A895-7E8592C6B65F}"/>
                  </a:ext>
                </a:extLst>
              </p:cNvPr>
              <p:cNvSpPr txBox="1"/>
              <p:nvPr/>
            </p:nvSpPr>
            <p:spPr>
              <a:xfrm>
                <a:off x="17604471" y="10115278"/>
                <a:ext cx="2842917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 defTabSz="825500"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1200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Cascade: We’re sorry there was an issue with the delivery of your equipment. Call </a:t>
                </a:r>
                <a:r>
                  <a:rPr lang="en-US" sz="1200" b="0" u="sng">
                    <a:solidFill>
                      <a:srgbClr val="0070C0"/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(800) 344-2938</a:t>
                </a:r>
                <a:r>
                  <a:rPr lang="en-US" sz="1200" b="0">
                    <a:solidFill>
                      <a:srgbClr val="0070C0"/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200" b="0">
                    <a:solidFill>
                      <a:schemeClr val="tx1"/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for help.</a:t>
                </a:r>
                <a:endParaRPr sz="1200" b="0" u="sng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DDEF8E-1C27-5647-A7DB-E03CF73A2CFF}"/>
              </a:ext>
            </a:extLst>
          </p:cNvPr>
          <p:cNvGrpSpPr/>
          <p:nvPr/>
        </p:nvGrpSpPr>
        <p:grpSpPr>
          <a:xfrm>
            <a:off x="10008288" y="3321738"/>
            <a:ext cx="4372969" cy="8819075"/>
            <a:chOff x="10008288" y="3321738"/>
            <a:chExt cx="4372969" cy="8819075"/>
          </a:xfrm>
        </p:grpSpPr>
        <p:pic>
          <p:nvPicPr>
            <p:cNvPr id="77" name="Picture 76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9C4E9D83-CE7D-464B-92D3-A285A422B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7313" r="28953" b="8664"/>
            <a:stretch/>
          </p:blipFill>
          <p:spPr>
            <a:xfrm>
              <a:off x="10008288" y="3321738"/>
              <a:ext cx="4372969" cy="88190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66DE44-73C5-A041-8500-71F815F3A22B}"/>
                </a:ext>
              </a:extLst>
            </p:cNvPr>
            <p:cNvGrpSpPr/>
            <p:nvPr/>
          </p:nvGrpSpPr>
          <p:grpSpPr>
            <a:xfrm>
              <a:off x="10338289" y="4477492"/>
              <a:ext cx="3744955" cy="6652563"/>
              <a:chOff x="62371" y="6251618"/>
              <a:chExt cx="3744955" cy="665256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2D038BD-B6B3-DA4C-8ECB-31315E6D7811}"/>
                  </a:ext>
                </a:extLst>
              </p:cNvPr>
              <p:cNvGrpSpPr/>
              <p:nvPr/>
            </p:nvGrpSpPr>
            <p:grpSpPr>
              <a:xfrm>
                <a:off x="62371" y="6251618"/>
                <a:ext cx="3744955" cy="6652563"/>
                <a:chOff x="9596877" y="4660553"/>
                <a:chExt cx="3744955" cy="6652563"/>
              </a:xfrm>
            </p:grpSpPr>
            <p:pic>
              <p:nvPicPr>
                <p:cNvPr id="46" name="IMG_6746 2.PNG" descr="IMG_6746 2.PNG">
                  <a:extLst>
                    <a:ext uri="{FF2B5EF4-FFF2-40B4-BE49-F238E27FC236}">
                      <a16:creationId xmlns:a16="http://schemas.microsoft.com/office/drawing/2014/main" id="{AD9D4770-E811-1F41-8FC6-160D95AE94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601633" y="4660553"/>
                  <a:ext cx="3740199" cy="665256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BF444DF6-1717-A940-9DB3-8257BC18DFDD}"/>
                    </a:ext>
                  </a:extLst>
                </p:cNvPr>
                <p:cNvSpPr/>
                <p:nvPr/>
              </p:nvSpPr>
              <p:spPr>
                <a:xfrm>
                  <a:off x="10708770" y="4968066"/>
                  <a:ext cx="1959265" cy="285762"/>
                </a:xfrm>
                <a:prstGeom prst="rect">
                  <a:avLst/>
                </a:prstGeom>
                <a:solidFill>
                  <a:srgbClr val="FAF9FB"/>
                </a:solidFill>
                <a:ln w="12700">
                  <a:miter lim="400000"/>
                </a:ln>
              </p:spPr>
              <p:txBody>
                <a:bodyPr lIns="45718" tIns="45718" rIns="45718" bIns="45718" anchor="ctr"/>
                <a:lstStyle/>
                <a:p>
                  <a:pPr defTabSz="1828800">
                    <a:defRPr sz="3600">
                      <a:solidFill>
                        <a:srgbClr val="333F48"/>
                      </a:solidFill>
                      <a:latin typeface="Atlas Grotesk Regular"/>
                      <a:ea typeface="Atlas Grotesk Regular"/>
                      <a:cs typeface="Atlas Grotesk Regular"/>
                      <a:sym typeface="Atlas Grotesk Regular"/>
                    </a:defRPr>
                  </a:pPr>
                  <a:endParaRPr/>
                </a:p>
              </p:txBody>
            </p:sp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B65A839B-D027-264E-ABC3-B1E333DFB79B}"/>
                    </a:ext>
                  </a:extLst>
                </p:cNvPr>
                <p:cNvSpPr/>
                <p:nvPr/>
              </p:nvSpPr>
              <p:spPr>
                <a:xfrm>
                  <a:off x="9596877" y="5355455"/>
                  <a:ext cx="3705503" cy="541967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lIns="45718" tIns="45718" rIns="45718" bIns="45718" anchor="ctr"/>
                <a:lstStyle/>
                <a:p>
                  <a:pPr defTabSz="1828800">
                    <a:defRPr sz="3600">
                      <a:solidFill>
                        <a:srgbClr val="333F48"/>
                      </a:solidFill>
                      <a:latin typeface="Atlas Grotesk Regular"/>
                      <a:ea typeface="Atlas Grotesk Regular"/>
                      <a:cs typeface="Atlas Grotesk Regular"/>
                      <a:sym typeface="Atlas Grotesk Regular"/>
                    </a:defRPr>
                  </a:pPr>
                  <a:endParaRPr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A26B787-B54C-B14E-AED1-374150DE37FB}"/>
                  </a:ext>
                </a:extLst>
              </p:cNvPr>
              <p:cNvGrpSpPr/>
              <p:nvPr/>
            </p:nvGrpSpPr>
            <p:grpSpPr>
              <a:xfrm>
                <a:off x="260024" y="7483061"/>
                <a:ext cx="2388143" cy="4138131"/>
                <a:chOff x="18775468" y="4300540"/>
                <a:chExt cx="3718675" cy="6443655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C94FE4AB-78BA-2A43-BB3D-E96792508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858" b="43253"/>
                <a:stretch/>
              </p:blipFill>
              <p:spPr>
                <a:xfrm>
                  <a:off x="18775470" y="5060259"/>
                  <a:ext cx="3718673" cy="2951482"/>
                </a:xfrm>
                <a:prstGeom prst="rect">
                  <a:avLst/>
                </a:prstGeom>
              </p:spPr>
            </p:pic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0F2DE9C-3C98-8E45-B93F-2D54C0C831A8}"/>
                    </a:ext>
                  </a:extLst>
                </p:cNvPr>
                <p:cNvSpPr/>
                <p:nvPr/>
              </p:nvSpPr>
              <p:spPr>
                <a:xfrm>
                  <a:off x="18775470" y="9642552"/>
                  <a:ext cx="3718673" cy="1101643"/>
                </a:xfrm>
                <a:prstGeom prst="rect">
                  <a:avLst/>
                </a:prstGeom>
                <a:solidFill>
                  <a:srgbClr val="EC1D23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78E3D644-364D-7B43-8311-2E62DFF3FB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585961" y="9828295"/>
                  <a:ext cx="527992" cy="527992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0AA873B1-6C76-824E-8834-C392DA4EF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547603" y="9820392"/>
                  <a:ext cx="462065" cy="462065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49DE11D-6D71-4645-BFDA-983629496D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426079" y="9828295"/>
                  <a:ext cx="527993" cy="527993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E3D69FD-2EB2-7B49-909B-05BD7E12FD07}"/>
                    </a:ext>
                  </a:extLst>
                </p:cNvPr>
                <p:cNvSpPr/>
                <p:nvPr/>
              </p:nvSpPr>
              <p:spPr>
                <a:xfrm>
                  <a:off x="18775468" y="8008407"/>
                  <a:ext cx="3718673" cy="1735848"/>
                </a:xfrm>
                <a:prstGeom prst="rect">
                  <a:avLst/>
                </a:prstGeom>
                <a:solidFill>
                  <a:srgbClr val="66666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9647149-A4CC-B643-856B-78053507AA05}"/>
                    </a:ext>
                  </a:extLst>
                </p:cNvPr>
                <p:cNvSpPr txBox="1"/>
                <p:nvPr/>
              </p:nvSpPr>
              <p:spPr>
                <a:xfrm>
                  <a:off x="19107025" y="7882375"/>
                  <a:ext cx="3282806" cy="166939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spc="0" normalizeH="0" baseline="0">
                      <a:ln>
                        <a:noFill/>
                      </a:ln>
                      <a:solidFill>
                        <a:schemeClr val="bg1">
                          <a:lumMod val="95000"/>
                        </a:schemeClr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Hello,</a:t>
                  </a:r>
                </a:p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spc="0" normalizeH="0" baseline="0">
                      <a:ln>
                        <a:noFill/>
                      </a:ln>
                      <a:solidFill>
                        <a:schemeClr val="bg1">
                          <a:lumMod val="95000"/>
                        </a:schemeClr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My name is Matt M. I’m your service technician for your 11am appointment. I’m running a bit late I’ll be there in 30 min to install your Cascade services. </a:t>
                  </a:r>
                </a:p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900" b="0">
                    <a:solidFill>
                      <a:schemeClr val="bg1">
                        <a:lumMod val="95000"/>
                      </a:schemeClr>
                    </a:solidFill>
                  </a:endParaRPr>
                </a:p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0" i="0" u="none" strike="noStrike" cap="none" spc="0" normalizeH="0" baseline="0">
                      <a:ln>
                        <a:noFill/>
                      </a:ln>
                      <a:solidFill>
                        <a:schemeClr val="bg1">
                          <a:lumMod val="95000"/>
                        </a:schemeClr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See you soon!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566EB97-09F4-BA4A-AB69-EF41ACD827D1}"/>
                    </a:ext>
                  </a:extLst>
                </p:cNvPr>
                <p:cNvSpPr/>
                <p:nvPr/>
              </p:nvSpPr>
              <p:spPr>
                <a:xfrm>
                  <a:off x="18775470" y="4300540"/>
                  <a:ext cx="3718673" cy="77898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9EA63BDE-C8C5-554F-B05B-FBB79F31F2B2}"/>
                    </a:ext>
                  </a:extLst>
                </p:cNvPr>
                <p:cNvSpPr txBox="1"/>
                <p:nvPr/>
              </p:nvSpPr>
              <p:spPr>
                <a:xfrm>
                  <a:off x="19585961" y="10276730"/>
                  <a:ext cx="527992" cy="3993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TV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879E88F-A6F7-EE44-9E36-D9BA7590A21C}"/>
                    </a:ext>
                  </a:extLst>
                </p:cNvPr>
                <p:cNvSpPr txBox="1"/>
                <p:nvPr/>
              </p:nvSpPr>
              <p:spPr>
                <a:xfrm>
                  <a:off x="20333197" y="10270740"/>
                  <a:ext cx="873635" cy="4113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Internet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FC22BEF-D279-D346-A3FE-B3F3AE07BACB}"/>
                    </a:ext>
                  </a:extLst>
                </p:cNvPr>
                <p:cNvSpPr txBox="1"/>
                <p:nvPr/>
              </p:nvSpPr>
              <p:spPr>
                <a:xfrm>
                  <a:off x="21253880" y="10294746"/>
                  <a:ext cx="873635" cy="3993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Mobile</a:t>
                  </a:r>
                </a:p>
              </p:txBody>
            </p:sp>
          </p:grpSp>
          <p:pic>
            <p:nvPicPr>
              <p:cNvPr id="65" name="Group" descr="Group">
                <a:extLst>
                  <a:ext uri="{FF2B5EF4-FFF2-40B4-BE49-F238E27FC236}">
                    <a16:creationId xmlns:a16="http://schemas.microsoft.com/office/drawing/2014/main" id="{0A8D65AE-6722-B642-9B5B-BF452B545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90" y="7063346"/>
                <a:ext cx="3109356" cy="38861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6" name="John: Your flight ASA 22 is on-time leaving at 10:35am at gate D21.">
                <a:extLst>
                  <a:ext uri="{FF2B5EF4-FFF2-40B4-BE49-F238E27FC236}">
                    <a16:creationId xmlns:a16="http://schemas.microsoft.com/office/drawing/2014/main" id="{369F7525-468A-1241-9A6E-44722C8AF660}"/>
                  </a:ext>
                </a:extLst>
              </p:cNvPr>
              <p:cNvSpPr txBox="1"/>
              <p:nvPr/>
            </p:nvSpPr>
            <p:spPr>
              <a:xfrm>
                <a:off x="333572" y="7103483"/>
                <a:ext cx="3412388" cy="2872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 defTabSz="825500"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1200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Cascade installation appointment 10/19</a:t>
                </a:r>
                <a:endParaRPr sz="1200" b="0" u="sng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endParaRPr>
              </a:p>
            </p:txBody>
          </p:sp>
          <p:pic>
            <p:nvPicPr>
              <p:cNvPr id="67" name="Group" descr="Group">
                <a:extLst>
                  <a:ext uri="{FF2B5EF4-FFF2-40B4-BE49-F238E27FC236}">
                    <a16:creationId xmlns:a16="http://schemas.microsoft.com/office/drawing/2014/main" id="{01DD126F-6D06-5E4D-8369-6813AA1E6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72" y="11685755"/>
                <a:ext cx="2873697" cy="73683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8" name="John: Your flight ASA 22 is on-time leaving at 10:35am at gate D21.">
                <a:extLst>
                  <a:ext uri="{FF2B5EF4-FFF2-40B4-BE49-F238E27FC236}">
                    <a16:creationId xmlns:a16="http://schemas.microsoft.com/office/drawing/2014/main" id="{F7EF9292-1655-A949-8A11-CBBA479A966C}"/>
                  </a:ext>
                </a:extLst>
              </p:cNvPr>
              <p:cNvSpPr txBox="1"/>
              <p:nvPr/>
            </p:nvSpPr>
            <p:spPr>
              <a:xfrm>
                <a:off x="326498" y="11725683"/>
                <a:ext cx="26262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 defTabSz="825500"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1200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Cascade: There is a 30 min delay in your installation appointment. For help call </a:t>
                </a:r>
                <a:r>
                  <a:rPr lang="en-US" sz="1200" b="0" u="sng">
                    <a:solidFill>
                      <a:srgbClr val="0070C0"/>
                    </a:solidFill>
                    <a:latin typeface="Helvetica" pitchFamily="2" charset="0"/>
                    <a:ea typeface="Helvetica Neue Condensed" panose="02000503000000020004" pitchFamily="2" charset="0"/>
                    <a:cs typeface="Microsoft Sans Serif" panose="020B0604020202020204" pitchFamily="34" charset="0"/>
                  </a:rPr>
                  <a:t>(800) 344-2938</a:t>
                </a:r>
                <a:endParaRPr sz="1200" b="0" u="sng">
                  <a:solidFill>
                    <a:srgbClr val="0070C0"/>
                  </a:solidFill>
                  <a:latin typeface="Helvetica" pitchFamily="2" charset="0"/>
                  <a:ea typeface="Helvetica Neue Condensed" panose="02000503000000020004" pitchFamily="2" charset="0"/>
                  <a:cs typeface="Microsoft Sans Serif" panose="020B0604020202020204" pitchFamily="34" charset="0"/>
                </a:endParaRPr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1C6AB63B-7632-2641-B98C-309A2C347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7138"/>
              <a:stretch/>
            </p:blipFill>
            <p:spPr>
              <a:xfrm>
                <a:off x="287203" y="7466422"/>
                <a:ext cx="2328246" cy="532387"/>
              </a:xfrm>
              <a:prstGeom prst="rect">
                <a:avLst/>
              </a:prstGeom>
            </p:spPr>
          </p:pic>
        </p:grpSp>
      </p:grpSp>
      <p:sp>
        <p:nvSpPr>
          <p:cNvPr id="58" name="Graphic 5">
            <a:extLst>
              <a:ext uri="{FF2B5EF4-FFF2-40B4-BE49-F238E27FC236}">
                <a16:creationId xmlns:a16="http://schemas.microsoft.com/office/drawing/2014/main" id="{7EC28F5B-9D6F-E841-8F4C-00446C5FD406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5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7FCA2-6530-784C-B9E2-592DC7E9D9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traight Arrow Connector 22">
            <a:extLst>
              <a:ext uri="{FF2B5EF4-FFF2-40B4-BE49-F238E27FC236}">
                <a16:creationId xmlns:a16="http://schemas.microsoft.com/office/drawing/2014/main" id="{B2E78882-EC89-F146-BBE4-80DE9D5E4519}"/>
              </a:ext>
            </a:extLst>
          </p:cNvPr>
          <p:cNvSpPr/>
          <p:nvPr/>
        </p:nvSpPr>
        <p:spPr>
          <a:xfrm>
            <a:off x="15119534" y="3109978"/>
            <a:ext cx="1790892" cy="2"/>
          </a:xfrm>
          <a:prstGeom prst="line">
            <a:avLst/>
          </a:prstGeom>
          <a:ln w="12700">
            <a:solidFill>
              <a:srgbClr val="333F48"/>
            </a:solidFill>
            <a:prstDash val="sysDash"/>
            <a:miter/>
            <a:tailEnd type="oval"/>
          </a:ln>
        </p:spPr>
        <p:txBody>
          <a:bodyPr tIns="91440" bIns="91440"/>
          <a:lstStyle/>
          <a:p>
            <a:pPr algn="l">
              <a:defRPr sz="3600" cap="none" spc="0">
                <a:solidFill>
                  <a:srgbClr val="333F48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endParaRPr sz="7200" b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87900F7C-029A-2341-8C06-B3A7B5F12FCA}"/>
              </a:ext>
            </a:extLst>
          </p:cNvPr>
          <p:cNvGrpSpPr/>
          <p:nvPr/>
        </p:nvGrpSpPr>
        <p:grpSpPr>
          <a:xfrm>
            <a:off x="15101182" y="4144249"/>
            <a:ext cx="5688652" cy="1107996"/>
            <a:chOff x="0" y="0"/>
            <a:chExt cx="5688651" cy="1107993"/>
          </a:xfrm>
        </p:grpSpPr>
        <p:sp>
          <p:nvSpPr>
            <p:cNvPr id="8" name="Straight Arrow Connector 21">
              <a:extLst>
                <a:ext uri="{FF2B5EF4-FFF2-40B4-BE49-F238E27FC236}">
                  <a16:creationId xmlns:a16="http://schemas.microsoft.com/office/drawing/2014/main" id="{EC9E9AA1-EFF4-254F-A3AC-EC41241BC475}"/>
                </a:ext>
              </a:extLst>
            </p:cNvPr>
            <p:cNvSpPr/>
            <p:nvPr/>
          </p:nvSpPr>
          <p:spPr>
            <a:xfrm>
              <a:off x="0" y="556538"/>
              <a:ext cx="1790891" cy="1"/>
            </a:xfrm>
            <a:prstGeom prst="line">
              <a:avLst/>
            </a:prstGeom>
            <a:noFill/>
            <a:ln w="12700" cap="flat">
              <a:solidFill>
                <a:srgbClr val="333F48"/>
              </a:solidFill>
              <a:prstDash val="sysDash"/>
              <a:miter lim="800000"/>
              <a:tailEnd type="oval" w="med" len="med"/>
            </a:ln>
            <a:effectLst/>
          </p:spPr>
          <p:txBody>
            <a:bodyPr wrap="square" lIns="91440" tIns="91440" rIns="91440" bIns="91440" numCol="1" anchor="t">
              <a:noAutofit/>
            </a:bodyPr>
            <a:lstStyle/>
            <a:p>
              <a:pPr algn="l">
                <a:defRPr sz="3600" cap="none" spc="0">
                  <a:solidFill>
                    <a:srgbClr val="333F48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endParaRPr sz="7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6B4E6089-CEED-8342-852A-4A701287696E}"/>
                </a:ext>
              </a:extLst>
            </p:cNvPr>
            <p:cNvSpPr txBox="1"/>
            <p:nvPr/>
          </p:nvSpPr>
          <p:spPr>
            <a:xfrm>
              <a:off x="2061026" y="0"/>
              <a:ext cx="3627625" cy="1107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algn="l">
                <a:defRPr sz="3200" b="1" cap="none" spc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2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Branding</a:t>
              </a:r>
            </a:p>
            <a:p>
              <a:pPr algn="l">
                <a:defRPr sz="2800" cap="none" spc="0">
                  <a:solidFill>
                    <a:srgbClr val="000000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Name, </a:t>
              </a: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ea typeface="+mj-ea"/>
                  <a:cs typeface="Arial" panose="020B0604020202020204" pitchFamily="34" charset="0"/>
                  <a:sym typeface="Helvetica"/>
                </a:rPr>
                <a:t>logo</a:t>
              </a: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, colors </a:t>
              </a:r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315025A3-FD9E-E440-86BF-4B21AFD3612A}"/>
              </a:ext>
            </a:extLst>
          </p:cNvPr>
          <p:cNvGrpSpPr/>
          <p:nvPr/>
        </p:nvGrpSpPr>
        <p:grpSpPr>
          <a:xfrm>
            <a:off x="15116709" y="5502741"/>
            <a:ext cx="8350710" cy="1107996"/>
            <a:chOff x="0" y="0"/>
            <a:chExt cx="8350708" cy="1107993"/>
          </a:xfrm>
        </p:grpSpPr>
        <p:sp>
          <p:nvSpPr>
            <p:cNvPr id="11" name="Straight Arrow Connector 20">
              <a:extLst>
                <a:ext uri="{FF2B5EF4-FFF2-40B4-BE49-F238E27FC236}">
                  <a16:creationId xmlns:a16="http://schemas.microsoft.com/office/drawing/2014/main" id="{703CAAC3-23F4-C74D-9550-24FC1832E981}"/>
                </a:ext>
              </a:extLst>
            </p:cNvPr>
            <p:cNvSpPr/>
            <p:nvPr/>
          </p:nvSpPr>
          <p:spPr>
            <a:xfrm>
              <a:off x="0" y="556538"/>
              <a:ext cx="1790891" cy="1"/>
            </a:xfrm>
            <a:prstGeom prst="line">
              <a:avLst/>
            </a:prstGeom>
            <a:noFill/>
            <a:ln w="12700" cap="flat">
              <a:solidFill>
                <a:srgbClr val="333F48"/>
              </a:solidFill>
              <a:prstDash val="sysDash"/>
              <a:miter lim="800000"/>
              <a:tailEnd type="oval" w="med" len="med"/>
            </a:ln>
            <a:effectLst/>
          </p:spPr>
          <p:txBody>
            <a:bodyPr wrap="square" lIns="91440" tIns="91440" rIns="91440" bIns="91440" numCol="1" anchor="t">
              <a:noAutofit/>
            </a:bodyPr>
            <a:lstStyle/>
            <a:p>
              <a:pPr algn="l">
                <a:defRPr sz="3600" cap="none" spc="0">
                  <a:solidFill>
                    <a:srgbClr val="333F48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endParaRPr sz="7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3636861C-41D7-DF49-A0E4-F4488D0E7473}"/>
                </a:ext>
              </a:extLst>
            </p:cNvPr>
            <p:cNvSpPr txBox="1"/>
            <p:nvPr/>
          </p:nvSpPr>
          <p:spPr>
            <a:xfrm>
              <a:off x="2061028" y="0"/>
              <a:ext cx="6289680" cy="1107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algn="l">
                <a:defRPr sz="3200" b="1" cap="none" spc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2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Interactive conversations</a:t>
              </a:r>
            </a:p>
            <a:p>
              <a:pPr algn="l">
                <a:defRPr sz="2800" cap="none" spc="0">
                  <a:solidFill>
                    <a:srgbClr val="000000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Automate dialogs with customers</a:t>
              </a:r>
            </a:p>
          </p:txBody>
        </p:sp>
      </p:grpSp>
      <p:sp>
        <p:nvSpPr>
          <p:cNvPr id="13" name="Straight Arrow Connector 19">
            <a:extLst>
              <a:ext uri="{FF2B5EF4-FFF2-40B4-BE49-F238E27FC236}">
                <a16:creationId xmlns:a16="http://schemas.microsoft.com/office/drawing/2014/main" id="{52475912-2DA3-5740-905C-253D480D4072}"/>
              </a:ext>
            </a:extLst>
          </p:cNvPr>
          <p:cNvSpPr/>
          <p:nvPr/>
        </p:nvSpPr>
        <p:spPr>
          <a:xfrm>
            <a:off x="15190082" y="8500490"/>
            <a:ext cx="1790892" cy="2"/>
          </a:xfrm>
          <a:prstGeom prst="line">
            <a:avLst/>
          </a:prstGeom>
          <a:ln w="12700">
            <a:solidFill>
              <a:srgbClr val="333F48"/>
            </a:solidFill>
            <a:prstDash val="sysDash"/>
            <a:miter/>
            <a:tailEnd type="oval"/>
          </a:ln>
        </p:spPr>
        <p:txBody>
          <a:bodyPr tIns="91440" bIns="91440"/>
          <a:lstStyle/>
          <a:p>
            <a:pPr algn="l">
              <a:defRPr sz="3600" cap="none" spc="0">
                <a:solidFill>
                  <a:srgbClr val="333F48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endParaRPr sz="7200" b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46850C0-D845-F54A-A60E-974A96AF9C6D}"/>
              </a:ext>
            </a:extLst>
          </p:cNvPr>
          <p:cNvSpPr txBox="1"/>
          <p:nvPr/>
        </p:nvSpPr>
        <p:spPr>
          <a:xfrm>
            <a:off x="17162209" y="7987409"/>
            <a:ext cx="742070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40" bIns="91440">
            <a:spAutoFit/>
          </a:bodyPr>
          <a:lstStyle/>
          <a:p>
            <a:pPr algn="l">
              <a:defRPr sz="3200" b="1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Carousels</a:t>
            </a:r>
          </a:p>
          <a:p>
            <a:pPr algn="l">
              <a:defRPr sz="2800" cap="none" spc="0">
                <a:solidFill>
                  <a:srgbClr val="000000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sz="28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Swipe to view multiple Rich Cards</a:t>
            </a: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4DB9D357-4EBB-2E41-880C-DE89E0B8C6D1}"/>
              </a:ext>
            </a:extLst>
          </p:cNvPr>
          <p:cNvGrpSpPr/>
          <p:nvPr/>
        </p:nvGrpSpPr>
        <p:grpSpPr>
          <a:xfrm>
            <a:off x="15063491" y="9212810"/>
            <a:ext cx="8575678" cy="1538883"/>
            <a:chOff x="0" y="-16934"/>
            <a:chExt cx="8575676" cy="1538881"/>
          </a:xfrm>
        </p:grpSpPr>
        <p:sp>
          <p:nvSpPr>
            <p:cNvPr id="16" name="Straight Arrow Connector 18">
              <a:extLst>
                <a:ext uri="{FF2B5EF4-FFF2-40B4-BE49-F238E27FC236}">
                  <a16:creationId xmlns:a16="http://schemas.microsoft.com/office/drawing/2014/main" id="{546532A8-DDE8-2447-8911-2A80CC8D1D10}"/>
                </a:ext>
              </a:extLst>
            </p:cNvPr>
            <p:cNvSpPr/>
            <p:nvPr/>
          </p:nvSpPr>
          <p:spPr>
            <a:xfrm>
              <a:off x="0" y="556538"/>
              <a:ext cx="1790891" cy="1"/>
            </a:xfrm>
            <a:prstGeom prst="line">
              <a:avLst/>
            </a:prstGeom>
            <a:noFill/>
            <a:ln w="12700" cap="flat">
              <a:solidFill>
                <a:srgbClr val="333F48"/>
              </a:solidFill>
              <a:prstDash val="sysDash"/>
              <a:miter lim="800000"/>
              <a:tailEnd type="oval" w="med" len="med"/>
            </a:ln>
            <a:effectLst/>
          </p:spPr>
          <p:txBody>
            <a:bodyPr wrap="square" lIns="91440" tIns="91440" rIns="91440" bIns="91440" numCol="1" anchor="t">
              <a:noAutofit/>
            </a:bodyPr>
            <a:lstStyle/>
            <a:p>
              <a:pPr algn="l">
                <a:defRPr sz="3600" cap="none" spc="0">
                  <a:solidFill>
                    <a:srgbClr val="333F48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endParaRPr sz="7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3163AE02-40D9-A64D-8988-54FBCC64E5BA}"/>
                </a:ext>
              </a:extLst>
            </p:cNvPr>
            <p:cNvSpPr txBox="1"/>
            <p:nvPr/>
          </p:nvSpPr>
          <p:spPr>
            <a:xfrm>
              <a:off x="2073128" y="-16934"/>
              <a:ext cx="6502548" cy="1538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algn="l">
                <a:defRPr sz="3200" b="1" cap="none" spc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2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Suggested actions and replies</a:t>
              </a:r>
            </a:p>
            <a:p>
              <a:pPr algn="l">
                <a:defRPr sz="2800" cap="none" spc="0">
                  <a:solidFill>
                    <a:srgbClr val="000000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Call to actions &amp; quick replies with “chip” scrollable buttons</a:t>
              </a:r>
            </a:p>
          </p:txBody>
        </p:sp>
      </p:grpSp>
      <p:sp>
        <p:nvSpPr>
          <p:cNvPr id="18" name="Rectangle 13">
            <a:extLst>
              <a:ext uri="{FF2B5EF4-FFF2-40B4-BE49-F238E27FC236}">
                <a16:creationId xmlns:a16="http://schemas.microsoft.com/office/drawing/2014/main" id="{CD212B46-46FA-5946-B2A5-15AEDDC46B0C}"/>
              </a:ext>
            </a:extLst>
          </p:cNvPr>
          <p:cNvSpPr txBox="1"/>
          <p:nvPr/>
        </p:nvSpPr>
        <p:spPr>
          <a:xfrm>
            <a:off x="17174906" y="2553439"/>
            <a:ext cx="628968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40" bIns="91440">
            <a:spAutoFit/>
          </a:bodyPr>
          <a:lstStyle/>
          <a:p>
            <a:pPr algn="l">
              <a:defRPr sz="3200" b="1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Verified sender</a:t>
            </a:r>
          </a:p>
          <a:p>
            <a:pPr algn="l">
              <a:defRPr sz="2800" cap="none" spc="0">
                <a:solidFill>
                  <a:srgbClr val="000000"/>
                </a:solidFill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rPr sz="28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Providing trust and assurance</a:t>
            </a: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E3D94327-6BF0-874B-8E98-F3E7AA6C380E}"/>
              </a:ext>
            </a:extLst>
          </p:cNvPr>
          <p:cNvGrpSpPr/>
          <p:nvPr/>
        </p:nvGrpSpPr>
        <p:grpSpPr>
          <a:xfrm>
            <a:off x="15119534" y="6745075"/>
            <a:ext cx="8345060" cy="1107996"/>
            <a:chOff x="0" y="0"/>
            <a:chExt cx="8345057" cy="1107993"/>
          </a:xfrm>
        </p:grpSpPr>
        <p:sp>
          <p:nvSpPr>
            <p:cNvPr id="20" name="Straight Arrow Connector 17">
              <a:extLst>
                <a:ext uri="{FF2B5EF4-FFF2-40B4-BE49-F238E27FC236}">
                  <a16:creationId xmlns:a16="http://schemas.microsoft.com/office/drawing/2014/main" id="{791EAA41-D087-E64F-9738-C535D380124B}"/>
                </a:ext>
              </a:extLst>
            </p:cNvPr>
            <p:cNvSpPr/>
            <p:nvPr/>
          </p:nvSpPr>
          <p:spPr>
            <a:xfrm>
              <a:off x="0" y="513080"/>
              <a:ext cx="1790891" cy="1"/>
            </a:xfrm>
            <a:prstGeom prst="line">
              <a:avLst/>
            </a:prstGeom>
            <a:noFill/>
            <a:ln w="12700" cap="flat">
              <a:solidFill>
                <a:srgbClr val="333F48"/>
              </a:solidFill>
              <a:prstDash val="sysDash"/>
              <a:miter lim="800000"/>
              <a:tailEnd type="oval" w="med" len="med"/>
            </a:ln>
            <a:effectLst/>
          </p:spPr>
          <p:txBody>
            <a:bodyPr wrap="square" lIns="91440" tIns="91440" rIns="91440" bIns="91440" numCol="1" anchor="t">
              <a:noAutofit/>
            </a:bodyPr>
            <a:lstStyle/>
            <a:p>
              <a:pPr algn="l">
                <a:defRPr sz="3600" cap="none" spc="0">
                  <a:solidFill>
                    <a:srgbClr val="333F48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endParaRPr sz="7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92BB1941-B959-C748-8D9C-532879C56ECD}"/>
                </a:ext>
              </a:extLst>
            </p:cNvPr>
            <p:cNvSpPr txBox="1"/>
            <p:nvPr/>
          </p:nvSpPr>
          <p:spPr>
            <a:xfrm>
              <a:off x="2055375" y="0"/>
              <a:ext cx="6289682" cy="1107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algn="l">
                <a:defRPr sz="3200" b="1" cap="none" spc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2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Richer media with Rich Cards</a:t>
              </a:r>
            </a:p>
            <a:p>
              <a:pPr algn="l">
                <a:defRPr sz="2800" cap="none" spc="0">
                  <a:solidFill>
                    <a:srgbClr val="000000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Text, audio, images, videos, links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A4E91C77-2057-8146-9323-57B81099765C}"/>
              </a:ext>
            </a:extLst>
          </p:cNvPr>
          <p:cNvGrpSpPr/>
          <p:nvPr/>
        </p:nvGrpSpPr>
        <p:grpSpPr>
          <a:xfrm>
            <a:off x="15063491" y="11041042"/>
            <a:ext cx="8575678" cy="1107996"/>
            <a:chOff x="0" y="7898"/>
            <a:chExt cx="8575676" cy="1107993"/>
          </a:xfrm>
        </p:grpSpPr>
        <p:sp>
          <p:nvSpPr>
            <p:cNvPr id="23" name="Straight Arrow Connector 18">
              <a:extLst>
                <a:ext uri="{FF2B5EF4-FFF2-40B4-BE49-F238E27FC236}">
                  <a16:creationId xmlns:a16="http://schemas.microsoft.com/office/drawing/2014/main" id="{F59BEF36-AE7A-8B4E-AEB3-EECF66F23CF3}"/>
                </a:ext>
              </a:extLst>
            </p:cNvPr>
            <p:cNvSpPr/>
            <p:nvPr/>
          </p:nvSpPr>
          <p:spPr>
            <a:xfrm>
              <a:off x="0" y="556538"/>
              <a:ext cx="1790891" cy="1"/>
            </a:xfrm>
            <a:prstGeom prst="line">
              <a:avLst/>
            </a:prstGeom>
            <a:noFill/>
            <a:ln w="12700" cap="flat">
              <a:solidFill>
                <a:srgbClr val="333F48"/>
              </a:solidFill>
              <a:prstDash val="sysDash"/>
              <a:miter lim="800000"/>
              <a:tailEnd type="oval" w="med" len="med"/>
            </a:ln>
            <a:effectLst/>
          </p:spPr>
          <p:txBody>
            <a:bodyPr wrap="square" lIns="91440" tIns="91440" rIns="91440" bIns="91440" numCol="1" anchor="t">
              <a:noAutofit/>
            </a:bodyPr>
            <a:lstStyle/>
            <a:p>
              <a:pPr algn="l">
                <a:defRPr sz="3600" cap="none" spc="0">
                  <a:solidFill>
                    <a:srgbClr val="333F48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endParaRPr sz="7200" b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A8FE2154-6F7C-F844-9C54-44C2009042B9}"/>
                </a:ext>
              </a:extLst>
            </p:cNvPr>
            <p:cNvSpPr txBox="1"/>
            <p:nvPr/>
          </p:nvSpPr>
          <p:spPr>
            <a:xfrm>
              <a:off x="2073128" y="7898"/>
              <a:ext cx="6502548" cy="1107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algn="l">
                <a:defRPr sz="3200" b="1" cap="none" spc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2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Other media</a:t>
              </a:r>
            </a:p>
            <a:p>
              <a:pPr algn="l">
                <a:defRPr sz="2800" cap="none" spc="0">
                  <a:solidFill>
                    <a:srgbClr val="000000"/>
                  </a:solidFill>
                  <a:latin typeface="Atlas Grotesk Regular"/>
                  <a:ea typeface="Atlas Grotesk Regular"/>
                  <a:cs typeface="Atlas Grotesk Regular"/>
                  <a:sym typeface="Atlas Grotesk Regular"/>
                </a:defRPr>
              </a:pPr>
              <a:r>
                <a:rPr sz="2800" b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Maps, Click to Call, Web, Calendar</a:t>
              </a:r>
            </a:p>
          </p:txBody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16CFB553-7D42-1F48-BCA7-A44C498A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Conversation &amp; AI Chat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768D24-6A05-B14E-B558-5EC3DF171B18}"/>
              </a:ext>
            </a:extLst>
          </p:cNvPr>
          <p:cNvSpPr/>
          <p:nvPr/>
        </p:nvSpPr>
        <p:spPr>
          <a:xfrm>
            <a:off x="2387600" y="3994636"/>
            <a:ext cx="59111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12750"/>
            <a:r>
              <a:rPr lang="en-US" sz="3200" b="0">
                <a:latin typeface="Helvetica" pitchFamily="2" charset="0"/>
                <a:cs typeface="Arial" panose="020B0604020202020204" pitchFamily="34" charset="0"/>
              </a:rPr>
              <a:t>Web and app-like interactive conversational messaging experience in the phone’s native SMS app.</a:t>
            </a:r>
          </a:p>
          <a:p>
            <a:pPr algn="l" defTabSz="412750"/>
            <a:endParaRPr lang="en-US" sz="3200" b="0">
              <a:latin typeface="Helvetica" pitchFamily="2" charset="0"/>
              <a:cs typeface="Arial" panose="020B0604020202020204" pitchFamily="34" charset="0"/>
            </a:endParaRPr>
          </a:p>
          <a:p>
            <a:pPr algn="l" defTabSz="412750"/>
            <a:r>
              <a:rPr lang="en-US" sz="3200" b="0">
                <a:latin typeface="Helvetica" pitchFamily="2" charset="0"/>
                <a:cs typeface="Arial" panose="020B0604020202020204" pitchFamily="34" charset="0"/>
              </a:rPr>
              <a:t>SaaS solutions for AI/NLP interactive chat.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7073DE-BC61-914F-96BB-AF9045807592}"/>
              </a:ext>
            </a:extLst>
          </p:cNvPr>
          <p:cNvGrpSpPr/>
          <p:nvPr/>
        </p:nvGrpSpPr>
        <p:grpSpPr>
          <a:xfrm>
            <a:off x="3298707" y="9890829"/>
            <a:ext cx="2024876" cy="973205"/>
            <a:chOff x="3447030" y="2583581"/>
            <a:chExt cx="618972" cy="2974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B485AAA-405C-BB45-920E-CF08C7CAB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3845" y="2583581"/>
              <a:ext cx="205342" cy="205342"/>
            </a:xfrm>
            <a:prstGeom prst="rect">
              <a:avLst/>
            </a:prstGeom>
          </p:spPr>
        </p:pic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56A6947F-8A17-8F45-A709-C434AC3725D8}"/>
                </a:ext>
              </a:extLst>
            </p:cNvPr>
            <p:cNvSpPr txBox="1">
              <a:spLocks/>
            </p:cNvSpPr>
            <p:nvPr/>
          </p:nvSpPr>
          <p:spPr>
            <a:xfrm>
              <a:off x="3447030" y="2810513"/>
              <a:ext cx="61897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WhatsApp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4F1BD8-8098-614B-A213-60705581863F}"/>
              </a:ext>
            </a:extLst>
          </p:cNvPr>
          <p:cNvGrpSpPr/>
          <p:nvPr/>
        </p:nvGrpSpPr>
        <p:grpSpPr>
          <a:xfrm>
            <a:off x="3267370" y="8426357"/>
            <a:ext cx="792370" cy="973205"/>
            <a:chOff x="2053295" y="2583581"/>
            <a:chExt cx="242215" cy="297494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B5464838-6F0A-544B-B14C-1D96976D0D29}"/>
                </a:ext>
              </a:extLst>
            </p:cNvPr>
            <p:cNvSpPr txBox="1">
              <a:spLocks/>
            </p:cNvSpPr>
            <p:nvPr/>
          </p:nvSpPr>
          <p:spPr>
            <a:xfrm>
              <a:off x="2053295" y="2810513"/>
              <a:ext cx="242215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SMS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2DD6E3-87B1-5D49-84AC-072A1EE2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732" y="2583581"/>
              <a:ext cx="205342" cy="20534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EBAD6C-FED6-CB4F-B74F-151DC7573D79}"/>
              </a:ext>
            </a:extLst>
          </p:cNvPr>
          <p:cNvGrpSpPr/>
          <p:nvPr/>
        </p:nvGrpSpPr>
        <p:grpSpPr>
          <a:xfrm>
            <a:off x="2510907" y="9854605"/>
            <a:ext cx="793833" cy="973205"/>
            <a:chOff x="3107021" y="2583581"/>
            <a:chExt cx="242662" cy="297494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99C7D0C9-99D9-5C42-8527-523C653BCEAE}"/>
                </a:ext>
              </a:extLst>
            </p:cNvPr>
            <p:cNvSpPr txBox="1">
              <a:spLocks/>
            </p:cNvSpPr>
            <p:nvPr/>
          </p:nvSpPr>
          <p:spPr>
            <a:xfrm>
              <a:off x="3107021" y="2810513"/>
              <a:ext cx="24266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RCS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1EED978-33B0-7F4B-BDF8-B02D2490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5681" y="2583581"/>
              <a:ext cx="205342" cy="2053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23E038-4896-094B-9728-ED177B36AF54}"/>
              </a:ext>
            </a:extLst>
          </p:cNvPr>
          <p:cNvGrpSpPr/>
          <p:nvPr/>
        </p:nvGrpSpPr>
        <p:grpSpPr>
          <a:xfrm>
            <a:off x="4675213" y="9862878"/>
            <a:ext cx="2024876" cy="973205"/>
            <a:chOff x="3975654" y="2583581"/>
            <a:chExt cx="618972" cy="297494"/>
          </a:xfrm>
        </p:grpSpPr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4A908BC9-8602-5C46-9C6A-9BD1D4939962}"/>
                </a:ext>
              </a:extLst>
            </p:cNvPr>
            <p:cNvSpPr txBox="1">
              <a:spLocks/>
            </p:cNvSpPr>
            <p:nvPr/>
          </p:nvSpPr>
          <p:spPr>
            <a:xfrm>
              <a:off x="3975654" y="2810513"/>
              <a:ext cx="61897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Facebook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9E265D-E4C5-1842-A2AF-8DA7444AF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227" y="2583581"/>
              <a:ext cx="205342" cy="20534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C82843-BFEA-324B-9548-5285BE0820C8}"/>
              </a:ext>
            </a:extLst>
          </p:cNvPr>
          <p:cNvGrpSpPr/>
          <p:nvPr/>
        </p:nvGrpSpPr>
        <p:grpSpPr>
          <a:xfrm>
            <a:off x="1300308" y="11280022"/>
            <a:ext cx="1895818" cy="973205"/>
            <a:chOff x="4517340" y="2583581"/>
            <a:chExt cx="579521" cy="297494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4BAC209D-4ABF-BE47-86C3-CA3251DC00FB}"/>
                </a:ext>
              </a:extLst>
            </p:cNvPr>
            <p:cNvSpPr txBox="1">
              <a:spLocks/>
            </p:cNvSpPr>
            <p:nvPr/>
          </p:nvSpPr>
          <p:spPr>
            <a:xfrm>
              <a:off x="4517340" y="2810513"/>
              <a:ext cx="579521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Viber 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C8EE00-53E0-4C48-82BE-2AB0EDA0C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0008" y="2583581"/>
              <a:ext cx="205342" cy="20534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BEF422-9543-D941-A09D-1C2A25368B8D}"/>
              </a:ext>
            </a:extLst>
          </p:cNvPr>
          <p:cNvGrpSpPr/>
          <p:nvPr/>
        </p:nvGrpSpPr>
        <p:grpSpPr>
          <a:xfrm>
            <a:off x="4121256" y="11334352"/>
            <a:ext cx="1520606" cy="957738"/>
            <a:chOff x="3889903" y="3389007"/>
            <a:chExt cx="464825" cy="292766"/>
          </a:xfrm>
        </p:grpSpPr>
        <p:pic>
          <p:nvPicPr>
            <p:cNvPr id="44" name="Picture 2" descr="Chat, circle, logo, media, network, social, wechat icon">
              <a:extLst>
                <a:ext uri="{FF2B5EF4-FFF2-40B4-BE49-F238E27FC236}">
                  <a16:creationId xmlns:a16="http://schemas.microsoft.com/office/drawing/2014/main" id="{B44DECF4-44EB-A246-BDFA-B3A3AF234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697" y="3389007"/>
              <a:ext cx="195236" cy="19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9412E081-FF03-D44F-86DD-B05FA2B819B6}"/>
                </a:ext>
              </a:extLst>
            </p:cNvPr>
            <p:cNvSpPr txBox="1">
              <a:spLocks/>
            </p:cNvSpPr>
            <p:nvPr/>
          </p:nvSpPr>
          <p:spPr>
            <a:xfrm>
              <a:off x="3889903" y="3611211"/>
              <a:ext cx="464825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WeChat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2A31610-6D4E-E14D-8F97-BC3BCCB76EF8}"/>
              </a:ext>
            </a:extLst>
          </p:cNvPr>
          <p:cNvGrpSpPr/>
          <p:nvPr/>
        </p:nvGrpSpPr>
        <p:grpSpPr>
          <a:xfrm>
            <a:off x="2999275" y="11334352"/>
            <a:ext cx="988225" cy="957738"/>
            <a:chOff x="3445176" y="3389007"/>
            <a:chExt cx="302085" cy="292766"/>
          </a:xfrm>
        </p:grpSpPr>
        <p:pic>
          <p:nvPicPr>
            <p:cNvPr id="47" name="Picture 4" descr="Line Share Button: How to Add to Your Website - ShareThis">
              <a:extLst>
                <a:ext uri="{FF2B5EF4-FFF2-40B4-BE49-F238E27FC236}">
                  <a16:creationId xmlns:a16="http://schemas.microsoft.com/office/drawing/2014/main" id="{5D896BCC-3436-D042-A313-BBD732AB6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601" y="3389007"/>
              <a:ext cx="195236" cy="19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Placeholder 3">
              <a:extLst>
                <a:ext uri="{FF2B5EF4-FFF2-40B4-BE49-F238E27FC236}">
                  <a16:creationId xmlns:a16="http://schemas.microsoft.com/office/drawing/2014/main" id="{8AEA4737-024A-9E41-A622-D44D06B15D20}"/>
                </a:ext>
              </a:extLst>
            </p:cNvPr>
            <p:cNvSpPr txBox="1">
              <a:spLocks/>
            </p:cNvSpPr>
            <p:nvPr/>
          </p:nvSpPr>
          <p:spPr>
            <a:xfrm>
              <a:off x="3445176" y="3611211"/>
              <a:ext cx="302085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Line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6A9F9B-840B-DD45-8B14-4FA839BEF2C3}"/>
              </a:ext>
            </a:extLst>
          </p:cNvPr>
          <p:cNvGrpSpPr/>
          <p:nvPr/>
        </p:nvGrpSpPr>
        <p:grpSpPr>
          <a:xfrm>
            <a:off x="5304641" y="11334353"/>
            <a:ext cx="2024876" cy="957739"/>
            <a:chOff x="4343979" y="3389007"/>
            <a:chExt cx="618972" cy="292766"/>
          </a:xfrm>
        </p:grpSpPr>
        <p:pic>
          <p:nvPicPr>
            <p:cNvPr id="50" name="Picture 49" descr="Suchu Spa Hoi An – Best spa in Hoi An">
              <a:extLst>
                <a:ext uri="{FF2B5EF4-FFF2-40B4-BE49-F238E27FC236}">
                  <a16:creationId xmlns:a16="http://schemas.microsoft.com/office/drawing/2014/main" id="{E8DFC80E-E81F-AE4F-AF81-1635D86E3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794" y="3389007"/>
              <a:ext cx="205343" cy="20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Placeholder 3">
              <a:extLst>
                <a:ext uri="{FF2B5EF4-FFF2-40B4-BE49-F238E27FC236}">
                  <a16:creationId xmlns:a16="http://schemas.microsoft.com/office/drawing/2014/main" id="{EE39B687-F8F8-2341-AC49-677219985F91}"/>
                </a:ext>
              </a:extLst>
            </p:cNvPr>
            <p:cNvSpPr txBox="1">
              <a:spLocks/>
            </p:cNvSpPr>
            <p:nvPr/>
          </p:nvSpPr>
          <p:spPr>
            <a:xfrm>
              <a:off x="4343979" y="3611211"/>
              <a:ext cx="61897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KakaoTalk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8229B1-38D6-6C4B-83D9-C6A391300084}"/>
              </a:ext>
            </a:extLst>
          </p:cNvPr>
          <p:cNvGrpSpPr/>
          <p:nvPr/>
        </p:nvGrpSpPr>
        <p:grpSpPr>
          <a:xfrm>
            <a:off x="5931876" y="9890826"/>
            <a:ext cx="2024876" cy="957738"/>
            <a:chOff x="2746622" y="3389007"/>
            <a:chExt cx="618972" cy="292766"/>
          </a:xfrm>
        </p:grpSpPr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424F17EB-688F-A84E-A638-E27BFF8A0E00}"/>
                </a:ext>
              </a:extLst>
            </p:cNvPr>
            <p:cNvSpPr txBox="1">
              <a:spLocks/>
            </p:cNvSpPr>
            <p:nvPr/>
          </p:nvSpPr>
          <p:spPr>
            <a:xfrm>
              <a:off x="2746622" y="3611211"/>
              <a:ext cx="61897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Apple </a:t>
              </a:r>
            </a:p>
          </p:txBody>
        </p:sp>
        <p:pic>
          <p:nvPicPr>
            <p:cNvPr id="54" name="Picture 12" descr="E-besök | MEDSUPPORT">
              <a:extLst>
                <a:ext uri="{FF2B5EF4-FFF2-40B4-BE49-F238E27FC236}">
                  <a16:creationId xmlns:a16="http://schemas.microsoft.com/office/drawing/2014/main" id="{E74E564A-4C0A-0C4C-9AD5-A77D98112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51057" y="3389007"/>
              <a:ext cx="195236" cy="19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028BC64-757C-0F48-9EDD-8BDA8ACAE1BD}"/>
              </a:ext>
            </a:extLst>
          </p:cNvPr>
          <p:cNvGrpSpPr/>
          <p:nvPr/>
        </p:nvGrpSpPr>
        <p:grpSpPr>
          <a:xfrm>
            <a:off x="6541352" y="11334352"/>
            <a:ext cx="2024876" cy="957738"/>
            <a:chOff x="4859378" y="3389007"/>
            <a:chExt cx="618972" cy="292766"/>
          </a:xfrm>
        </p:grpSpPr>
        <p:sp>
          <p:nvSpPr>
            <p:cNvPr id="56" name="Text Placeholder 3">
              <a:extLst>
                <a:ext uri="{FF2B5EF4-FFF2-40B4-BE49-F238E27FC236}">
                  <a16:creationId xmlns:a16="http://schemas.microsoft.com/office/drawing/2014/main" id="{8F5E3F85-6949-C04A-942D-1618EDD51E86}"/>
                </a:ext>
              </a:extLst>
            </p:cNvPr>
            <p:cNvSpPr txBox="1">
              <a:spLocks/>
            </p:cNvSpPr>
            <p:nvPr/>
          </p:nvSpPr>
          <p:spPr>
            <a:xfrm>
              <a:off x="4859378" y="3611211"/>
              <a:ext cx="618972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BYO Channel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F86F06A-00B0-D24B-A835-60C36802E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7110" y="3389007"/>
              <a:ext cx="195236" cy="19523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73C08A-7A0A-F547-B561-55A1322C4207}"/>
              </a:ext>
            </a:extLst>
          </p:cNvPr>
          <p:cNvGrpSpPr/>
          <p:nvPr/>
        </p:nvGrpSpPr>
        <p:grpSpPr>
          <a:xfrm>
            <a:off x="4279374" y="8440200"/>
            <a:ext cx="1408277" cy="959547"/>
            <a:chOff x="1769904" y="3388454"/>
            <a:chExt cx="430488" cy="293319"/>
          </a:xfrm>
        </p:grpSpPr>
        <p:sp>
          <p:nvSpPr>
            <p:cNvPr id="59" name="Text Placeholder 3">
              <a:extLst>
                <a:ext uri="{FF2B5EF4-FFF2-40B4-BE49-F238E27FC236}">
                  <a16:creationId xmlns:a16="http://schemas.microsoft.com/office/drawing/2014/main" id="{F6E44A69-F84F-8A43-85E6-002185CC50DD}"/>
                </a:ext>
              </a:extLst>
            </p:cNvPr>
            <p:cNvSpPr txBox="1">
              <a:spLocks/>
            </p:cNvSpPr>
            <p:nvPr/>
          </p:nvSpPr>
          <p:spPr>
            <a:xfrm>
              <a:off x="1769904" y="3611211"/>
              <a:ext cx="430488" cy="70562"/>
            </a:xfrm>
            <a:prstGeom prst="rect">
              <a:avLst/>
            </a:prstGeom>
          </p:spPr>
          <p:txBody>
            <a:bodyPr wrap="square" lIns="45720" tIns="22860" rIns="45720" bIns="22860" anchor="t">
              <a:spAutoFit/>
            </a:bodyPr>
            <a:lstStyle>
              <a:lvl1pPr marL="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36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72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108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1440000" marR="0" indent="0" algn="l" defTabSz="4572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 sz="28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55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 Rich SMS</a:t>
              </a:r>
              <a:endPara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135601E-A453-594C-BE8C-BB5B54DA8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2434" y="3388454"/>
              <a:ext cx="195236" cy="19523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2D6BAA2-9609-8245-88E3-4D738092B741}"/>
              </a:ext>
            </a:extLst>
          </p:cNvPr>
          <p:cNvGrpSpPr/>
          <p:nvPr/>
        </p:nvGrpSpPr>
        <p:grpSpPr>
          <a:xfrm>
            <a:off x="5693198" y="8426374"/>
            <a:ext cx="1135561" cy="931170"/>
            <a:chOff x="2345570" y="3388454"/>
            <a:chExt cx="347123" cy="284644"/>
          </a:xfrm>
        </p:grpSpPr>
        <p:sp>
          <p:nvSpPr>
            <p:cNvPr id="62" name="Text Placeholder 3">
              <a:extLst>
                <a:ext uri="{FF2B5EF4-FFF2-40B4-BE49-F238E27FC236}">
                  <a16:creationId xmlns:a16="http://schemas.microsoft.com/office/drawing/2014/main" id="{ECDD3476-B88E-5945-888A-2351CF9A4DEE}"/>
                </a:ext>
              </a:extLst>
            </p:cNvPr>
            <p:cNvSpPr txBox="1">
              <a:spLocks/>
            </p:cNvSpPr>
            <p:nvPr/>
          </p:nvSpPr>
          <p:spPr>
            <a:xfrm>
              <a:off x="2345570" y="3611211"/>
              <a:ext cx="347123" cy="61887"/>
            </a:xfrm>
            <a:prstGeom prst="rect">
              <a:avLst/>
            </a:prstGeom>
          </p:spPr>
          <p:txBody>
            <a:bodyPr/>
            <a:lstStyle>
              <a:lvl1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2pPr>
              <a:lvl3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3pPr>
              <a:lvl4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4pPr>
              <a:lvl5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5pPr>
              <a:lvl6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0" algn="l" defTabSz="457200" rtl="0" latinLnBrk="0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solidFill>
                    <a:srgbClr val="333E47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rPr>
                <a:t>MMS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AA9B477-B60B-5E48-B225-401CBA234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18530" y="3388454"/>
              <a:ext cx="195236" cy="195237"/>
            </a:xfrm>
            <a:prstGeom prst="rect">
              <a:avLst/>
            </a:prstGeom>
          </p:spPr>
        </p:pic>
      </p:grpSp>
      <p:pic>
        <p:nvPicPr>
          <p:cNvPr id="25" name="Picture 2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C3A994C-7EDE-4F4E-A6F6-F020534E2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59" y="2487171"/>
            <a:ext cx="4513911" cy="9217149"/>
          </a:xfrm>
          <a:prstGeom prst="roundRect">
            <a:avLst>
              <a:gd name="adj" fmla="val 12326"/>
            </a:avLst>
          </a:prstGeom>
        </p:spPr>
      </p:pic>
      <p:sp>
        <p:nvSpPr>
          <p:cNvPr id="65" name="Graphic 5">
            <a:extLst>
              <a:ext uri="{FF2B5EF4-FFF2-40B4-BE49-F238E27FC236}">
                <a16:creationId xmlns:a16="http://schemas.microsoft.com/office/drawing/2014/main" id="{CBDBB24B-803D-094A-8644-C09C49C44C09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2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2593E-0E90-4C6C-B3DB-F5314DE7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1431495"/>
            <a:ext cx="20015200" cy="1383056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Conversational AI Message + Live Human Transfer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5D458BF-E3CE-5340-8432-49C9F919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8" y="2866857"/>
            <a:ext cx="16838023" cy="9477543"/>
          </a:xfrm>
          <a:prstGeom prst="rect">
            <a:avLst/>
          </a:prstGeom>
        </p:spPr>
      </p:pic>
      <p:sp>
        <p:nvSpPr>
          <p:cNvPr id="7" name="Graphic 5">
            <a:extLst>
              <a:ext uri="{FF2B5EF4-FFF2-40B4-BE49-F238E27FC236}">
                <a16:creationId xmlns:a16="http://schemas.microsoft.com/office/drawing/2014/main" id="{17BF09FB-AFDB-8140-BFE3-E059294241CE}"/>
              </a:ext>
            </a:extLst>
          </p:cNvPr>
          <p:cNvSpPr/>
          <p:nvPr/>
        </p:nvSpPr>
        <p:spPr>
          <a:xfrm>
            <a:off x="21501894" y="12429045"/>
            <a:ext cx="2243306" cy="712639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32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6A262AD-7330-42DC-A599-DAAEEE7B5F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87797" y="1359928"/>
            <a:ext cx="21291599" cy="1382713"/>
          </a:xfrm>
        </p:spPr>
        <p:txBody>
          <a:bodyPr/>
          <a:lstStyle/>
          <a:p>
            <a:pPr hangingPunct="1"/>
            <a:r>
              <a:rPr lang="en-US"/>
              <a:t>Customer Touchpoint &amp; Lifecycle Strategy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5668979A-379A-C94F-95C1-D8FC68F203FE}"/>
              </a:ext>
            </a:extLst>
          </p:cNvPr>
          <p:cNvSpPr/>
          <p:nvPr/>
        </p:nvSpPr>
        <p:spPr>
          <a:xfrm>
            <a:off x="0" y="2889504"/>
            <a:ext cx="24384000" cy="1073104"/>
          </a:xfrm>
          <a:prstGeom prst="rect">
            <a:avLst/>
          </a:prstGeom>
          <a:solidFill>
            <a:srgbClr val="CACACA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algn="l"/>
            <a:endParaRPr sz="6000"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232252CD-0A56-C04F-80CD-EAA965D4C498}"/>
              </a:ext>
            </a:extLst>
          </p:cNvPr>
          <p:cNvSpPr/>
          <p:nvPr/>
        </p:nvSpPr>
        <p:spPr>
          <a:xfrm>
            <a:off x="-41362" y="8461671"/>
            <a:ext cx="24466724" cy="3539829"/>
          </a:xfrm>
          <a:prstGeom prst="rect">
            <a:avLst/>
          </a:prstGeom>
          <a:solidFill>
            <a:srgbClr val="E03D3D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 sz="6000"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A8214F99-075C-B04D-899B-F276A14CF707}"/>
              </a:ext>
            </a:extLst>
          </p:cNvPr>
          <p:cNvSpPr/>
          <p:nvPr/>
        </p:nvSpPr>
        <p:spPr>
          <a:xfrm>
            <a:off x="16378919" y="3978885"/>
            <a:ext cx="8005082" cy="4388746"/>
          </a:xfrm>
          <a:prstGeom prst="rect">
            <a:avLst/>
          </a:prstGeom>
          <a:solidFill>
            <a:srgbClr val="333F48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 sz="6000"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7C13F125-DA2D-4F42-88C2-49B72EFF4501}"/>
              </a:ext>
            </a:extLst>
          </p:cNvPr>
          <p:cNvSpPr/>
          <p:nvPr/>
        </p:nvSpPr>
        <p:spPr>
          <a:xfrm>
            <a:off x="9116945" y="3978885"/>
            <a:ext cx="7317586" cy="4388746"/>
          </a:xfrm>
          <a:prstGeom prst="rect">
            <a:avLst/>
          </a:prstGeom>
          <a:solidFill>
            <a:srgbClr val="FFC658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 sz="6000"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2F0B12A-A6E0-164E-A2DE-E206EE30DF24}"/>
              </a:ext>
            </a:extLst>
          </p:cNvPr>
          <p:cNvSpPr/>
          <p:nvPr/>
        </p:nvSpPr>
        <p:spPr>
          <a:xfrm>
            <a:off x="-39275" y="3978885"/>
            <a:ext cx="9151358" cy="438874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 sz="6000"/>
          </a:p>
        </p:txBody>
      </p:sp>
      <p:sp>
        <p:nvSpPr>
          <p:cNvPr id="29" name="Acquisition &amp; On-Boarding">
            <a:extLst>
              <a:ext uri="{FF2B5EF4-FFF2-40B4-BE49-F238E27FC236}">
                <a16:creationId xmlns:a16="http://schemas.microsoft.com/office/drawing/2014/main" id="{DF9DE56E-7ADA-E349-8CD6-C5CFD9E9BFE7}"/>
              </a:ext>
            </a:extLst>
          </p:cNvPr>
          <p:cNvSpPr txBox="1"/>
          <p:nvPr/>
        </p:nvSpPr>
        <p:spPr>
          <a:xfrm>
            <a:off x="1147518" y="3227758"/>
            <a:ext cx="7531672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lnSpc>
                <a:spcPct val="80000"/>
              </a:lnSpc>
              <a:defRPr sz="1700" b="1"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pPr algn="l"/>
            <a:r>
              <a:rPr sz="3400"/>
              <a:t>Acquisition &amp; On-Boarding</a:t>
            </a:r>
          </a:p>
        </p:txBody>
      </p:sp>
      <p:sp>
        <p:nvSpPr>
          <p:cNvPr id="30" name="Account Overview Video">
            <a:extLst>
              <a:ext uri="{FF2B5EF4-FFF2-40B4-BE49-F238E27FC236}">
                <a16:creationId xmlns:a16="http://schemas.microsoft.com/office/drawing/2014/main" id="{A40B4289-AF29-424F-B59D-1879E2C52067}"/>
              </a:ext>
            </a:extLst>
          </p:cNvPr>
          <p:cNvSpPr txBox="1"/>
          <p:nvPr/>
        </p:nvSpPr>
        <p:spPr>
          <a:xfrm>
            <a:off x="2629231" y="4322557"/>
            <a:ext cx="1329458" cy="8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sz="1600"/>
              <a:t>Account Overview Video</a:t>
            </a:r>
          </a:p>
        </p:txBody>
      </p:sp>
      <p:sp>
        <p:nvSpPr>
          <p:cNvPr id="31" name="Welcome Video">
            <a:extLst>
              <a:ext uri="{FF2B5EF4-FFF2-40B4-BE49-F238E27FC236}">
                <a16:creationId xmlns:a16="http://schemas.microsoft.com/office/drawing/2014/main" id="{08E37446-EC2F-A049-8840-D6D453A5958D}"/>
              </a:ext>
            </a:extLst>
          </p:cNvPr>
          <p:cNvSpPr txBox="1"/>
          <p:nvPr/>
        </p:nvSpPr>
        <p:spPr>
          <a:xfrm>
            <a:off x="1122380" y="4423500"/>
            <a:ext cx="1221020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sz="1600"/>
              <a:t>Welcome Video</a:t>
            </a:r>
          </a:p>
        </p:txBody>
      </p:sp>
      <p:sp>
        <p:nvSpPr>
          <p:cNvPr id="32" name="2-Factor…">
            <a:extLst>
              <a:ext uri="{FF2B5EF4-FFF2-40B4-BE49-F238E27FC236}">
                <a16:creationId xmlns:a16="http://schemas.microsoft.com/office/drawing/2014/main" id="{EC6E257F-32EE-6D4F-BF1B-7F1E537A837A}"/>
              </a:ext>
            </a:extLst>
          </p:cNvPr>
          <p:cNvSpPr txBox="1"/>
          <p:nvPr/>
        </p:nvSpPr>
        <p:spPr>
          <a:xfrm>
            <a:off x="4244516" y="4322556"/>
            <a:ext cx="1311260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pPr>
            <a:r>
              <a:rPr sz="1600"/>
              <a:t>2-Factor</a:t>
            </a:r>
          </a:p>
          <a:p>
            <a: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pPr>
            <a:r>
              <a:rPr sz="1600"/>
              <a:t>Auth.</a:t>
            </a:r>
          </a:p>
        </p:txBody>
      </p:sp>
      <p:sp>
        <p:nvSpPr>
          <p:cNvPr id="33" name="Online Account…">
            <a:extLst>
              <a:ext uri="{FF2B5EF4-FFF2-40B4-BE49-F238E27FC236}">
                <a16:creationId xmlns:a16="http://schemas.microsoft.com/office/drawing/2014/main" id="{09D57FC5-664A-1748-A280-09BDFE0B0286}"/>
              </a:ext>
            </a:extLst>
          </p:cNvPr>
          <p:cNvSpPr txBox="1"/>
          <p:nvPr/>
        </p:nvSpPr>
        <p:spPr>
          <a:xfrm>
            <a:off x="5716239" y="4322557"/>
            <a:ext cx="1325370" cy="10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pPr>
            <a:r>
              <a:rPr sz="1600"/>
              <a:t>Online Account</a:t>
            </a:r>
          </a:p>
          <a:p>
            <a: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pPr>
            <a:r>
              <a:rPr sz="1600"/>
              <a:t>Center</a:t>
            </a:r>
          </a:p>
          <a:p>
            <a: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pPr>
            <a:r>
              <a:rPr sz="1600"/>
              <a:t>Overview</a:t>
            </a:r>
          </a:p>
        </p:txBody>
      </p:sp>
      <p:sp>
        <p:nvSpPr>
          <p:cNvPr id="34" name="Mid Tenure">
            <a:extLst>
              <a:ext uri="{FF2B5EF4-FFF2-40B4-BE49-F238E27FC236}">
                <a16:creationId xmlns:a16="http://schemas.microsoft.com/office/drawing/2014/main" id="{9DCADA14-6DB1-2C4C-8282-EEC72D41EAE7}"/>
              </a:ext>
            </a:extLst>
          </p:cNvPr>
          <p:cNvSpPr txBox="1"/>
          <p:nvPr/>
        </p:nvSpPr>
        <p:spPr>
          <a:xfrm>
            <a:off x="9646970" y="3227758"/>
            <a:ext cx="5251568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lnSpc>
                <a:spcPct val="80000"/>
              </a:lnSpc>
              <a:defRPr sz="1700" b="1"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pPr algn="l"/>
            <a:r>
              <a:rPr sz="3400"/>
              <a:t>Mid Tenure</a:t>
            </a:r>
          </a:p>
        </p:txBody>
      </p:sp>
      <p:sp>
        <p:nvSpPr>
          <p:cNvPr id="35" name="Paperless Statements Flyer">
            <a:extLst>
              <a:ext uri="{FF2B5EF4-FFF2-40B4-BE49-F238E27FC236}">
                <a16:creationId xmlns:a16="http://schemas.microsoft.com/office/drawing/2014/main" id="{FD624F00-885E-1445-B0C1-C8AE0B0FE769}"/>
              </a:ext>
            </a:extLst>
          </p:cNvPr>
          <p:cNvSpPr txBox="1"/>
          <p:nvPr/>
        </p:nvSpPr>
        <p:spPr>
          <a:xfrm>
            <a:off x="9464632" y="4322557"/>
            <a:ext cx="1607468" cy="8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/>
            </a:lvl1pPr>
          </a:lstStyle>
          <a:p>
            <a:r>
              <a:rPr sz="1600"/>
              <a:t>Paperless Statements Flyer</a:t>
            </a:r>
          </a:p>
        </p:txBody>
      </p:sp>
      <p:sp>
        <p:nvSpPr>
          <p:cNvPr id="36" name="Customer Appreciation">
            <a:extLst>
              <a:ext uri="{FF2B5EF4-FFF2-40B4-BE49-F238E27FC236}">
                <a16:creationId xmlns:a16="http://schemas.microsoft.com/office/drawing/2014/main" id="{19D50110-3936-5649-AE38-CB4DF46F6005}"/>
              </a:ext>
            </a:extLst>
          </p:cNvPr>
          <p:cNvSpPr txBox="1"/>
          <p:nvPr/>
        </p:nvSpPr>
        <p:spPr>
          <a:xfrm>
            <a:off x="11090581" y="4322556"/>
            <a:ext cx="1757630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/>
            </a:lvl1pPr>
          </a:lstStyle>
          <a:p>
            <a:r>
              <a:rPr sz="1600"/>
              <a:t>Customer Appreciation</a:t>
            </a:r>
          </a:p>
        </p:txBody>
      </p:sp>
      <p:sp>
        <p:nvSpPr>
          <p:cNvPr id="37" name="1 Yr Anniv. Video/Offer Featuring CB Offer">
            <a:extLst>
              <a:ext uri="{FF2B5EF4-FFF2-40B4-BE49-F238E27FC236}">
                <a16:creationId xmlns:a16="http://schemas.microsoft.com/office/drawing/2014/main" id="{D6828D10-6817-8C4A-A441-1658F9B806D6}"/>
              </a:ext>
            </a:extLst>
          </p:cNvPr>
          <p:cNvSpPr txBox="1"/>
          <p:nvPr/>
        </p:nvSpPr>
        <p:spPr>
          <a:xfrm>
            <a:off x="16625457" y="4322557"/>
            <a:ext cx="1590890" cy="10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FFFFFF"/>
                </a:solidFill>
              </a:defRPr>
            </a:lvl1pPr>
          </a:lstStyle>
          <a:p>
            <a:r>
              <a:rPr sz="1600"/>
              <a:t>1 Yr Anniv. Video/Offer Featuring CB Offer</a:t>
            </a:r>
          </a:p>
        </p:txBody>
      </p:sp>
      <p:sp>
        <p:nvSpPr>
          <p:cNvPr id="38" name="Add Authorized User">
            <a:extLst>
              <a:ext uri="{FF2B5EF4-FFF2-40B4-BE49-F238E27FC236}">
                <a16:creationId xmlns:a16="http://schemas.microsoft.com/office/drawing/2014/main" id="{7103AF3A-E80D-3D4F-9E6B-DFC5ECCE1E47}"/>
              </a:ext>
            </a:extLst>
          </p:cNvPr>
          <p:cNvSpPr txBox="1"/>
          <p:nvPr/>
        </p:nvSpPr>
        <p:spPr>
          <a:xfrm>
            <a:off x="18093280" y="4322556"/>
            <a:ext cx="1853068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FFFFFF"/>
                </a:solidFill>
              </a:defRPr>
            </a:lvl1pPr>
          </a:lstStyle>
          <a:p>
            <a:r>
              <a:rPr sz="1600"/>
              <a:t>Add Authorized User</a:t>
            </a:r>
          </a:p>
        </p:txBody>
      </p:sp>
      <p:sp>
        <p:nvSpPr>
          <p:cNvPr id="39" name="Refer a Friend">
            <a:extLst>
              <a:ext uri="{FF2B5EF4-FFF2-40B4-BE49-F238E27FC236}">
                <a16:creationId xmlns:a16="http://schemas.microsoft.com/office/drawing/2014/main" id="{ED3C62FC-0658-1F4A-B875-13895CA39737}"/>
              </a:ext>
            </a:extLst>
          </p:cNvPr>
          <p:cNvSpPr txBox="1"/>
          <p:nvPr/>
        </p:nvSpPr>
        <p:spPr>
          <a:xfrm>
            <a:off x="20020844" y="4322556"/>
            <a:ext cx="1221020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FFFFFF"/>
                </a:solidFill>
              </a:defRPr>
            </a:lvl1pPr>
          </a:lstStyle>
          <a:p>
            <a:r>
              <a:rPr sz="1600"/>
              <a:t>Refer a Friend</a:t>
            </a:r>
          </a:p>
        </p:txBody>
      </p:sp>
      <p:sp>
        <p:nvSpPr>
          <p:cNvPr id="40" name="Strategically identifying key touchpoints and creating the correct message type (SMS/MMS etc.) and personalized content to achieve an established, measurable objective.">
            <a:extLst>
              <a:ext uri="{FF2B5EF4-FFF2-40B4-BE49-F238E27FC236}">
                <a16:creationId xmlns:a16="http://schemas.microsoft.com/office/drawing/2014/main" id="{D8FD12DA-DFF3-3049-B759-60024F3FDDFC}"/>
              </a:ext>
            </a:extLst>
          </p:cNvPr>
          <p:cNvSpPr txBox="1"/>
          <p:nvPr/>
        </p:nvSpPr>
        <p:spPr>
          <a:xfrm>
            <a:off x="1323020" y="9236091"/>
            <a:ext cx="21395908" cy="208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algn="ctr">
              <a:lnSpc>
                <a:spcPct val="90000"/>
              </a:lnSpc>
              <a:defRPr sz="1700" b="1">
                <a:solidFill>
                  <a:srgbClr val="FFFFFF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pPr>
            <a:r>
              <a:rPr lang="en-US" sz="3400"/>
              <a:t>S</a:t>
            </a:r>
            <a:r>
              <a:rPr sz="3400"/>
              <a:t>trategically identify </a:t>
            </a:r>
            <a:r>
              <a:rPr lang="en-US" sz="3400"/>
              <a:t>each enterprise’s </a:t>
            </a:r>
            <a:r>
              <a:rPr sz="3400"/>
              <a:t>key </a:t>
            </a:r>
            <a:r>
              <a:rPr lang="en-US" sz="3400"/>
              <a:t>customer </a:t>
            </a:r>
            <a:r>
              <a:rPr sz="3400"/>
              <a:t>touchpoints and creat</a:t>
            </a:r>
            <a:r>
              <a:rPr lang="en-US" sz="3400"/>
              <a:t>e</a:t>
            </a:r>
            <a:r>
              <a:rPr sz="3400"/>
              <a:t> the best message type and personalized content to achieve each </a:t>
            </a:r>
            <a:r>
              <a:rPr lang="en-US" sz="3400"/>
              <a:t>touchpoint’s </a:t>
            </a:r>
            <a:r>
              <a:rPr sz="3400"/>
              <a:t>established, measurable objective.</a:t>
            </a:r>
            <a:endParaRPr lang="en-US" sz="3400"/>
          </a:p>
          <a:p>
            <a:pPr algn="ctr">
              <a:lnSpc>
                <a:spcPct val="90000"/>
              </a:lnSpc>
              <a:defRPr sz="1700" b="1">
                <a:solidFill>
                  <a:srgbClr val="FFFFFF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pPr>
            <a:endParaRPr lang="en-US" sz="3400"/>
          </a:p>
          <a:p>
            <a:pPr algn="ctr">
              <a:lnSpc>
                <a:spcPct val="90000"/>
              </a:lnSpc>
              <a:defRPr sz="1700" b="1">
                <a:solidFill>
                  <a:srgbClr val="FFFFFF"/>
                </a:solidFill>
                <a:latin typeface="Atlas Grotesk Bold"/>
                <a:ea typeface="Atlas Grotesk Bold"/>
                <a:cs typeface="Atlas Grotesk Bold"/>
                <a:sym typeface="Atlas Grotesk"/>
              </a:defRPr>
            </a:pPr>
            <a:endParaRPr sz="3400"/>
          </a:p>
        </p:txBody>
      </p:sp>
      <p:sp>
        <p:nvSpPr>
          <p:cNvPr id="41" name="New Services (Credit Monitoring)">
            <a:extLst>
              <a:ext uri="{FF2B5EF4-FFF2-40B4-BE49-F238E27FC236}">
                <a16:creationId xmlns:a16="http://schemas.microsoft.com/office/drawing/2014/main" id="{95929651-0A6E-9F42-94F7-7822F6F1A2A9}"/>
              </a:ext>
            </a:extLst>
          </p:cNvPr>
          <p:cNvSpPr txBox="1"/>
          <p:nvPr/>
        </p:nvSpPr>
        <p:spPr>
          <a:xfrm>
            <a:off x="12766088" y="4322557"/>
            <a:ext cx="1853068" cy="8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/>
            </a:lvl1pPr>
          </a:lstStyle>
          <a:p>
            <a:r>
              <a:rPr sz="1600"/>
              <a:t>New Services (Credit Monitoring)</a:t>
            </a:r>
          </a:p>
        </p:txBody>
      </p:sp>
      <p:sp>
        <p:nvSpPr>
          <p:cNvPr id="42" name="Triangle">
            <a:extLst>
              <a:ext uri="{FF2B5EF4-FFF2-40B4-BE49-F238E27FC236}">
                <a16:creationId xmlns:a16="http://schemas.microsoft.com/office/drawing/2014/main" id="{CBCB8FAA-B85D-1E48-94D1-D56D50EF2186}"/>
              </a:ext>
            </a:extLst>
          </p:cNvPr>
          <p:cNvSpPr/>
          <p:nvPr/>
        </p:nvSpPr>
        <p:spPr>
          <a:xfrm rot="10800000" flipH="1">
            <a:off x="1681314" y="3964412"/>
            <a:ext cx="103156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3" name="Triangle">
            <a:extLst>
              <a:ext uri="{FF2B5EF4-FFF2-40B4-BE49-F238E27FC236}">
                <a16:creationId xmlns:a16="http://schemas.microsoft.com/office/drawing/2014/main" id="{EA67EF24-1CF5-BC4A-B3D3-AB10F873D566}"/>
              </a:ext>
            </a:extLst>
          </p:cNvPr>
          <p:cNvSpPr/>
          <p:nvPr/>
        </p:nvSpPr>
        <p:spPr>
          <a:xfrm rot="10800000" flipH="1">
            <a:off x="3242381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4" name="Triangle">
            <a:extLst>
              <a:ext uri="{FF2B5EF4-FFF2-40B4-BE49-F238E27FC236}">
                <a16:creationId xmlns:a16="http://schemas.microsoft.com/office/drawing/2014/main" id="{8176581E-8893-1D4F-B80E-699289099150}"/>
              </a:ext>
            </a:extLst>
          </p:cNvPr>
          <p:cNvSpPr/>
          <p:nvPr/>
        </p:nvSpPr>
        <p:spPr>
          <a:xfrm rot="10800000" flipH="1">
            <a:off x="4835529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5" name="Triangle">
            <a:extLst>
              <a:ext uri="{FF2B5EF4-FFF2-40B4-BE49-F238E27FC236}">
                <a16:creationId xmlns:a16="http://schemas.microsoft.com/office/drawing/2014/main" id="{DCDA2666-45F2-EB4D-8D43-59FA698B8448}"/>
              </a:ext>
            </a:extLst>
          </p:cNvPr>
          <p:cNvSpPr/>
          <p:nvPr/>
        </p:nvSpPr>
        <p:spPr>
          <a:xfrm rot="10800000" flipH="1">
            <a:off x="10254361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6" name="Triangle">
            <a:extLst>
              <a:ext uri="{FF2B5EF4-FFF2-40B4-BE49-F238E27FC236}">
                <a16:creationId xmlns:a16="http://schemas.microsoft.com/office/drawing/2014/main" id="{6F88E44B-9A9B-214D-B046-D0D07D4583D7}"/>
              </a:ext>
            </a:extLst>
          </p:cNvPr>
          <p:cNvSpPr/>
          <p:nvPr/>
        </p:nvSpPr>
        <p:spPr>
          <a:xfrm rot="10800000" flipH="1">
            <a:off x="11917818" y="3964412"/>
            <a:ext cx="103156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7" name="Triangle">
            <a:extLst>
              <a:ext uri="{FF2B5EF4-FFF2-40B4-BE49-F238E27FC236}">
                <a16:creationId xmlns:a16="http://schemas.microsoft.com/office/drawing/2014/main" id="{0052A831-C84E-1246-ABC1-8C1B2C55DC17}"/>
              </a:ext>
            </a:extLst>
          </p:cNvPr>
          <p:cNvSpPr/>
          <p:nvPr/>
        </p:nvSpPr>
        <p:spPr>
          <a:xfrm rot="10800000" flipH="1">
            <a:off x="13641043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8" name="Triangle">
            <a:extLst>
              <a:ext uri="{FF2B5EF4-FFF2-40B4-BE49-F238E27FC236}">
                <a16:creationId xmlns:a16="http://schemas.microsoft.com/office/drawing/2014/main" id="{E7A4F7E6-F13B-A34F-A930-A1E9C6DF3DBF}"/>
              </a:ext>
            </a:extLst>
          </p:cNvPr>
          <p:cNvSpPr/>
          <p:nvPr/>
        </p:nvSpPr>
        <p:spPr>
          <a:xfrm rot="10800000" flipH="1">
            <a:off x="20579777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49" name="Triangle">
            <a:extLst>
              <a:ext uri="{FF2B5EF4-FFF2-40B4-BE49-F238E27FC236}">
                <a16:creationId xmlns:a16="http://schemas.microsoft.com/office/drawing/2014/main" id="{345615E1-1A43-194F-8B35-796A669AF9FB}"/>
              </a:ext>
            </a:extLst>
          </p:cNvPr>
          <p:cNvSpPr/>
          <p:nvPr/>
        </p:nvSpPr>
        <p:spPr>
          <a:xfrm rot="10800000" flipH="1">
            <a:off x="18968241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50" name="Triangle">
            <a:extLst>
              <a:ext uri="{FF2B5EF4-FFF2-40B4-BE49-F238E27FC236}">
                <a16:creationId xmlns:a16="http://schemas.microsoft.com/office/drawing/2014/main" id="{DE59E865-AD3B-294D-A60B-D6BD39FC1CB0}"/>
              </a:ext>
            </a:extLst>
          </p:cNvPr>
          <p:cNvSpPr/>
          <p:nvPr/>
        </p:nvSpPr>
        <p:spPr>
          <a:xfrm rot="10800000" flipH="1">
            <a:off x="17369325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51" name="Triangle">
            <a:extLst>
              <a:ext uri="{FF2B5EF4-FFF2-40B4-BE49-F238E27FC236}">
                <a16:creationId xmlns:a16="http://schemas.microsoft.com/office/drawing/2014/main" id="{9C2E8880-2953-714D-8B53-D64723251E32}"/>
              </a:ext>
            </a:extLst>
          </p:cNvPr>
          <p:cNvSpPr/>
          <p:nvPr/>
        </p:nvSpPr>
        <p:spPr>
          <a:xfrm rot="10800000" flipH="1">
            <a:off x="7846368" y="3964412"/>
            <a:ext cx="103156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pic>
        <p:nvPicPr>
          <p:cNvPr id="52" name="Screen Shot 2019-02-07 at 10.49.15 AM.png" descr="Screen Shot 2019-02-07 at 10.49.15 AM.png">
            <a:extLst>
              <a:ext uri="{FF2B5EF4-FFF2-40B4-BE49-F238E27FC236}">
                <a16:creationId xmlns:a16="http://schemas.microsoft.com/office/drawing/2014/main" id="{1CAD7225-876D-AD4A-A32B-F2354436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805" y="5635182"/>
            <a:ext cx="1187182" cy="2104372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  <p:pic>
        <p:nvPicPr>
          <p:cNvPr id="53" name="Screen Shot 2019-02-07 at 10.49.15 AM.png" descr="Screen Shot 2019-02-07 at 10.49.15 AM.png">
            <a:extLst>
              <a:ext uri="{FF2B5EF4-FFF2-40B4-BE49-F238E27FC236}">
                <a16:creationId xmlns:a16="http://schemas.microsoft.com/office/drawing/2014/main" id="{2998A89E-D9A6-9647-84CF-C68CCEA81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0418" y="5635182"/>
            <a:ext cx="1187180" cy="2104372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  <p:pic>
        <p:nvPicPr>
          <p:cNvPr id="54" name="2-factor.png" descr="2-factor.png">
            <a:extLst>
              <a:ext uri="{FF2B5EF4-FFF2-40B4-BE49-F238E27FC236}">
                <a16:creationId xmlns:a16="http://schemas.microsoft.com/office/drawing/2014/main" id="{D9C1E836-53A7-D348-8F12-8DAA40153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248" y="5635182"/>
            <a:ext cx="1183712" cy="2104372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  <p:sp>
        <p:nvSpPr>
          <p:cNvPr id="55" name="Triangle">
            <a:extLst>
              <a:ext uri="{FF2B5EF4-FFF2-40B4-BE49-F238E27FC236}">
                <a16:creationId xmlns:a16="http://schemas.microsoft.com/office/drawing/2014/main" id="{C5624A85-B2F8-CB4D-A21C-850BAD552574}"/>
              </a:ext>
            </a:extLst>
          </p:cNvPr>
          <p:cNvSpPr/>
          <p:nvPr/>
        </p:nvSpPr>
        <p:spPr>
          <a:xfrm rot="10800000" flipH="1">
            <a:off x="6327347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56" name="Triangle">
            <a:extLst>
              <a:ext uri="{FF2B5EF4-FFF2-40B4-BE49-F238E27FC236}">
                <a16:creationId xmlns:a16="http://schemas.microsoft.com/office/drawing/2014/main" id="{9A150B82-1B4C-FB4C-B217-6FD97F200848}"/>
              </a:ext>
            </a:extLst>
          </p:cNvPr>
          <p:cNvSpPr/>
          <p:nvPr/>
        </p:nvSpPr>
        <p:spPr>
          <a:xfrm rot="10800000" flipH="1">
            <a:off x="15285361" y="3964412"/>
            <a:ext cx="103154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57" name="Triangle">
            <a:extLst>
              <a:ext uri="{FF2B5EF4-FFF2-40B4-BE49-F238E27FC236}">
                <a16:creationId xmlns:a16="http://schemas.microsoft.com/office/drawing/2014/main" id="{4FDF6F87-532D-9D4B-AD06-F95482EEAFBD}"/>
              </a:ext>
            </a:extLst>
          </p:cNvPr>
          <p:cNvSpPr/>
          <p:nvPr/>
        </p:nvSpPr>
        <p:spPr>
          <a:xfrm rot="10800000" flipH="1">
            <a:off x="22162430" y="3964412"/>
            <a:ext cx="103156" cy="3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651000">
              <a:defRPr sz="3300">
                <a:solidFill>
                  <a:srgbClr val="FFFFFF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endParaRPr sz="6600"/>
          </a:p>
        </p:txBody>
      </p:sp>
      <p:sp>
        <p:nvSpPr>
          <p:cNvPr id="58" name="Payment">
            <a:extLst>
              <a:ext uri="{FF2B5EF4-FFF2-40B4-BE49-F238E27FC236}">
                <a16:creationId xmlns:a16="http://schemas.microsoft.com/office/drawing/2014/main" id="{DEA57418-57ED-B942-8733-4FD89AB80923}"/>
              </a:ext>
            </a:extLst>
          </p:cNvPr>
          <p:cNvSpPr txBox="1"/>
          <p:nvPr/>
        </p:nvSpPr>
        <p:spPr>
          <a:xfrm>
            <a:off x="7332494" y="4322556"/>
            <a:ext cx="1083672" cy="41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sz="1600"/>
              <a:t>Payment</a:t>
            </a:r>
          </a:p>
        </p:txBody>
      </p:sp>
      <p:sp>
        <p:nvSpPr>
          <p:cNvPr id="59" name="Delinquent">
            <a:extLst>
              <a:ext uri="{FF2B5EF4-FFF2-40B4-BE49-F238E27FC236}">
                <a16:creationId xmlns:a16="http://schemas.microsoft.com/office/drawing/2014/main" id="{89D4F8C5-BBBD-D745-8BA9-2FD882AF564A}"/>
              </a:ext>
            </a:extLst>
          </p:cNvPr>
          <p:cNvSpPr txBox="1"/>
          <p:nvPr/>
        </p:nvSpPr>
        <p:spPr>
          <a:xfrm>
            <a:off x="21549280" y="4322556"/>
            <a:ext cx="1329456" cy="41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>
                <a:solidFill>
                  <a:srgbClr val="FFFFFF"/>
                </a:solidFill>
              </a:defRPr>
            </a:lvl1pPr>
          </a:lstStyle>
          <a:p>
            <a:r>
              <a:rPr sz="1600"/>
              <a:t>Delinquent</a:t>
            </a:r>
          </a:p>
        </p:txBody>
      </p:sp>
      <p:sp>
        <p:nvSpPr>
          <p:cNvPr id="60" name="Loan or Banking Product Offer">
            <a:extLst>
              <a:ext uri="{FF2B5EF4-FFF2-40B4-BE49-F238E27FC236}">
                <a16:creationId xmlns:a16="http://schemas.microsoft.com/office/drawing/2014/main" id="{011FDD24-895D-F842-8A28-6607A8636416}"/>
              </a:ext>
            </a:extLst>
          </p:cNvPr>
          <p:cNvSpPr txBox="1"/>
          <p:nvPr/>
        </p:nvSpPr>
        <p:spPr>
          <a:xfrm>
            <a:off x="14533204" y="4322557"/>
            <a:ext cx="1607468" cy="8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>
              <a:lnSpc>
                <a:spcPct val="85000"/>
              </a:lnSpc>
              <a:defRPr sz="800"/>
            </a:lvl1pPr>
          </a:lstStyle>
          <a:p>
            <a:r>
              <a:rPr sz="1600"/>
              <a:t>Loan or Banking Product Offer</a:t>
            </a:r>
          </a:p>
        </p:txBody>
      </p:sp>
      <p:sp>
        <p:nvSpPr>
          <p:cNvPr id="61" name="Mature, Dormant or Threatened">
            <a:extLst>
              <a:ext uri="{FF2B5EF4-FFF2-40B4-BE49-F238E27FC236}">
                <a16:creationId xmlns:a16="http://schemas.microsoft.com/office/drawing/2014/main" id="{BF7A8A27-7C81-2E48-BD8F-31FCCEE202CE}"/>
              </a:ext>
            </a:extLst>
          </p:cNvPr>
          <p:cNvSpPr txBox="1"/>
          <p:nvPr/>
        </p:nvSpPr>
        <p:spPr>
          <a:xfrm>
            <a:off x="16625783" y="3227758"/>
            <a:ext cx="8114294" cy="62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lnSpc>
                <a:spcPct val="80000"/>
              </a:lnSpc>
              <a:defRPr sz="1700" b="1"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pPr algn="l"/>
            <a:r>
              <a:rPr sz="3400"/>
              <a:t>Mature, Dormant or Threatened</a:t>
            </a:r>
          </a:p>
        </p:txBody>
      </p:sp>
      <p:pic>
        <p:nvPicPr>
          <p:cNvPr id="62" name="add user.png" descr="add user.png">
            <a:extLst>
              <a:ext uri="{FF2B5EF4-FFF2-40B4-BE49-F238E27FC236}">
                <a16:creationId xmlns:a16="http://schemas.microsoft.com/office/drawing/2014/main" id="{372075B4-57DE-F944-8622-5E7EA0C6A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8777" y="5622482"/>
            <a:ext cx="1198726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BrickBank-Welcome-Storyboards-01.png" descr="BrickBank-Welcome-Storyboards-01.png">
            <a:extLst>
              <a:ext uri="{FF2B5EF4-FFF2-40B4-BE49-F238E27FC236}">
                <a16:creationId xmlns:a16="http://schemas.microsoft.com/office/drawing/2014/main" id="{4379151A-82B8-C540-AA1C-F0017C382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404" y="5622482"/>
            <a:ext cx="1197996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credit monitoring.png" descr="credit monitoring.png">
            <a:extLst>
              <a:ext uri="{FF2B5EF4-FFF2-40B4-BE49-F238E27FC236}">
                <a16:creationId xmlns:a16="http://schemas.microsoft.com/office/drawing/2014/main" id="{8380FFEB-79ED-074E-B547-1531F5544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4634" y="5622482"/>
            <a:ext cx="1197064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n phone.png" descr="in phone.png">
            <a:extLst>
              <a:ext uri="{FF2B5EF4-FFF2-40B4-BE49-F238E27FC236}">
                <a16:creationId xmlns:a16="http://schemas.microsoft.com/office/drawing/2014/main" id="{297BBCE2-29A8-0845-B59C-2E7597C52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998" y="5622482"/>
            <a:ext cx="1198000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no annual fee.png" descr="no annual fee.png">
            <a:extLst>
              <a:ext uri="{FF2B5EF4-FFF2-40B4-BE49-F238E27FC236}">
                <a16:creationId xmlns:a16="http://schemas.microsoft.com/office/drawing/2014/main" id="{90650BA4-3FEE-8E42-A843-86C0FE118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7107" y="5622482"/>
            <a:ext cx="1199662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perless.png" descr="paperless.png">
            <a:extLst>
              <a:ext uri="{FF2B5EF4-FFF2-40B4-BE49-F238E27FC236}">
                <a16:creationId xmlns:a16="http://schemas.microsoft.com/office/drawing/2014/main" id="{6F106BCB-D881-B54D-BA34-675712B56C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9367" y="5622482"/>
            <a:ext cx="1197998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refer.png" descr="refer.png">
            <a:extLst>
              <a:ext uri="{FF2B5EF4-FFF2-40B4-BE49-F238E27FC236}">
                <a16:creationId xmlns:a16="http://schemas.microsoft.com/office/drawing/2014/main" id="{DBEBBB3C-97F7-5C4C-936F-99CE161C6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32352" y="5622482"/>
            <a:ext cx="1198000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welcome.png" descr="welcome.png">
            <a:extLst>
              <a:ext uri="{FF2B5EF4-FFF2-40B4-BE49-F238E27FC236}">
                <a16:creationId xmlns:a16="http://schemas.microsoft.com/office/drawing/2014/main" id="{7843826B-0C92-E34D-8A75-B49708C95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14609" y="5622482"/>
            <a:ext cx="1197998" cy="212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yment-due.png" descr="payment-due.png">
            <a:extLst>
              <a:ext uri="{FF2B5EF4-FFF2-40B4-BE49-F238E27FC236}">
                <a16:creationId xmlns:a16="http://schemas.microsoft.com/office/drawing/2014/main" id="{9BFF39FC-A055-1E46-8604-AED5657595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1019" y="5621837"/>
            <a:ext cx="1198726" cy="213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icture 53" descr="Picture 53">
            <a:extLst>
              <a:ext uri="{FF2B5EF4-FFF2-40B4-BE49-F238E27FC236}">
                <a16:creationId xmlns:a16="http://schemas.microsoft.com/office/drawing/2014/main" id="{66B6306B-1888-F14D-8D80-3DAD2554F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1807" y="5621837"/>
            <a:ext cx="1198726" cy="21310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57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551E-B8D4-3D4B-A878-B7ECAE51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0" y="5518707"/>
            <a:ext cx="15017750" cy="2317750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1813C4-56B6-D447-B4EF-F569E804C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731" y="11476805"/>
            <a:ext cx="3906564" cy="162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013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iggest ship in a river">
            <a:extLst>
              <a:ext uri="{FF2B5EF4-FFF2-40B4-BE49-F238E27FC236}">
                <a16:creationId xmlns:a16="http://schemas.microsoft.com/office/drawing/2014/main" id="{A13032C2-3FC2-4E5D-A852-D6F9EBA7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96" y="698581"/>
            <a:ext cx="19991807" cy="116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3A5E60-DFB9-4E4D-90F6-6B292A26AF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399" y="3765058"/>
            <a:ext cx="21031200" cy="26511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I turn big ships in small spaces </a:t>
            </a: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toward a digital future.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56A16-CB14-401B-9EFA-864BE63650D3}"/>
              </a:ext>
            </a:extLst>
          </p:cNvPr>
          <p:cNvSpPr txBox="1"/>
          <p:nvPr/>
        </p:nvSpPr>
        <p:spPr>
          <a:xfrm>
            <a:off x="7072649" y="6759005"/>
            <a:ext cx="10238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0" kern="1200">
                <a:solidFill>
                  <a:prstClr val="white"/>
                </a:solidFill>
                <a:latin typeface="Helvetica" pitchFamily="2" charset="0"/>
                <a:ea typeface="+mn-ea"/>
                <a:cs typeface="+mn-cs"/>
              </a:rPr>
              <a:t>Comfortable on the bridge and in the boiler room.</a:t>
            </a:r>
          </a:p>
        </p:txBody>
      </p:sp>
    </p:spTree>
    <p:extLst>
      <p:ext uri="{BB962C8B-B14F-4D97-AF65-F5344CB8AC3E}">
        <p14:creationId xmlns:p14="http://schemas.microsoft.com/office/powerpoint/2010/main" val="34738752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iggest ship in a small harbour">
            <a:extLst>
              <a:ext uri="{FF2B5EF4-FFF2-40B4-BE49-F238E27FC236}">
                <a16:creationId xmlns:a16="http://schemas.microsoft.com/office/drawing/2014/main" id="{C4C59386-EA40-4F59-B173-ADC8B902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196096" y="698581"/>
            <a:ext cx="19991807" cy="116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285BE-047F-4468-A386-FD68B78E67AB}"/>
              </a:ext>
            </a:extLst>
          </p:cNvPr>
          <p:cNvSpPr txBox="1"/>
          <p:nvPr/>
        </p:nvSpPr>
        <p:spPr>
          <a:xfrm>
            <a:off x="5895502" y="1977812"/>
            <a:ext cx="87602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10000" kern="120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rPr>
              <a:t>It’s somebody</a:t>
            </a:r>
          </a:p>
          <a:p>
            <a:pPr algn="l" defTabSz="1828800" hangingPunct="1">
              <a:defRPr/>
            </a:pPr>
            <a:r>
              <a:rPr lang="en-US" sz="10000" kern="120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rPr>
              <a:t>else’s ship.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46813-1256-4402-8FC2-C48436802456}"/>
              </a:ext>
            </a:extLst>
          </p:cNvPr>
          <p:cNvSpPr txBox="1"/>
          <p:nvPr/>
        </p:nvSpPr>
        <p:spPr>
          <a:xfrm>
            <a:off x="2651761" y="8663737"/>
            <a:ext cx="6487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US" sz="6600">
                <a:solidFill>
                  <a:prstClr val="black"/>
                </a:solidFill>
                <a:latin typeface="Helvetica" pitchFamily="2" charset="0"/>
              </a:rPr>
              <a:t>I’m</a:t>
            </a:r>
            <a:r>
              <a:rPr lang="en-US" sz="6600" kern="1200">
                <a:solidFill>
                  <a:prstClr val="black"/>
                </a:solidFill>
                <a:latin typeface="Helvetica" pitchFamily="2" charset="0"/>
                <a:ea typeface="+mn-ea"/>
                <a:cs typeface="+mn-cs"/>
              </a:rPr>
              <a:t> the tiny tug.</a:t>
            </a:r>
          </a:p>
        </p:txBody>
      </p:sp>
    </p:spTree>
    <p:extLst>
      <p:ext uri="{BB962C8B-B14F-4D97-AF65-F5344CB8AC3E}">
        <p14:creationId xmlns:p14="http://schemas.microsoft.com/office/powerpoint/2010/main" val="17071259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4120492D-F56B-474F-AA45-CE0AD65C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65"/>
          <a:stretch/>
        </p:blipFill>
        <p:spPr>
          <a:xfrm>
            <a:off x="2196096" y="698581"/>
            <a:ext cx="19971452" cy="116529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138ACD4-37A5-4DD3-82CA-0955C70304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2800" y="1363663"/>
            <a:ext cx="21031200" cy="2652712"/>
          </a:xfr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Helvetica" pitchFamily="2" charset="0"/>
              </a:rPr>
              <a:t>After +25 years of developing </a:t>
            </a:r>
            <a:br>
              <a:rPr lang="en-US">
                <a:solidFill>
                  <a:srgbClr val="FFFFFF"/>
                </a:solidFill>
                <a:latin typeface="Helvetica" pitchFamily="2" charset="0"/>
              </a:rPr>
            </a:br>
            <a:r>
              <a:rPr lang="en-US">
                <a:solidFill>
                  <a:srgbClr val="FFFFFF"/>
                </a:solidFill>
                <a:latin typeface="Helvetica" pitchFamily="2" charset="0"/>
              </a:rPr>
              <a:t>“digital” plans, a moment of clarity: </a:t>
            </a:r>
          </a:p>
        </p:txBody>
      </p:sp>
    </p:spTree>
    <p:extLst>
      <p:ext uri="{BB962C8B-B14F-4D97-AF65-F5344CB8AC3E}">
        <p14:creationId xmlns:p14="http://schemas.microsoft.com/office/powerpoint/2010/main" val="12090036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A34DC0E5-4D8C-AF4B-8812-D78F21FAC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65"/>
          <a:stretch/>
        </p:blipFill>
        <p:spPr>
          <a:xfrm>
            <a:off x="2196096" y="698581"/>
            <a:ext cx="19971452" cy="1165296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2ADE79-C565-49FF-8AAA-ECDAE3DBD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640255"/>
              </p:ext>
            </p:extLst>
          </p:nvPr>
        </p:nvGraphicFramePr>
        <p:xfrm>
          <a:off x="3543300" y="4016375"/>
          <a:ext cx="17894300" cy="740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D092EA48-6B9E-2241-A017-B76B01242A97}"/>
              </a:ext>
            </a:extLst>
          </p:cNvPr>
          <p:cNvSpPr txBox="1">
            <a:spLocks/>
          </p:cNvSpPr>
          <p:nvPr/>
        </p:nvSpPr>
        <p:spPr>
          <a:xfrm>
            <a:off x="3352800" y="1363663"/>
            <a:ext cx="21031200" cy="265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82880" tIns="91440" rIns="182880" bIns="91440" rtlCol="0" anchor="ctr">
            <a:normAutofit/>
          </a:bodyPr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>
                <a:solidFill>
                  <a:srgbClr val="FFFFFF"/>
                </a:solidFill>
                <a:latin typeface="Helvetica" pitchFamily="2" charset="0"/>
              </a:rPr>
              <a:t>After +25 years of developing </a:t>
            </a:r>
            <a:br>
              <a:rPr lang="en-US">
                <a:solidFill>
                  <a:srgbClr val="FFFFFF"/>
                </a:solidFill>
                <a:latin typeface="Helvetica" pitchFamily="2" charset="0"/>
              </a:rPr>
            </a:br>
            <a:r>
              <a:rPr lang="en-US">
                <a:solidFill>
                  <a:srgbClr val="FFFFFF"/>
                </a:solidFill>
                <a:latin typeface="Helvetica" pitchFamily="2" charset="0"/>
              </a:rPr>
              <a:t>“digital” plans, a moment of clarity: </a:t>
            </a:r>
          </a:p>
        </p:txBody>
      </p:sp>
    </p:spTree>
    <p:extLst>
      <p:ext uri="{BB962C8B-B14F-4D97-AF65-F5344CB8AC3E}">
        <p14:creationId xmlns:p14="http://schemas.microsoft.com/office/powerpoint/2010/main" val="23057197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A34DC0E5-4D8C-AF4B-8812-D78F21FAC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65"/>
          <a:stretch/>
        </p:blipFill>
        <p:spPr>
          <a:xfrm>
            <a:off x="2196096" y="698581"/>
            <a:ext cx="19971452" cy="1165296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2ADE79-C565-49FF-8AAA-ECDAE3DBD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300673"/>
              </p:ext>
            </p:extLst>
          </p:nvPr>
        </p:nvGraphicFramePr>
        <p:xfrm>
          <a:off x="3543300" y="4016375"/>
          <a:ext cx="17894300" cy="740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D092EA48-6B9E-2241-A017-B76B01242A97}"/>
              </a:ext>
            </a:extLst>
          </p:cNvPr>
          <p:cNvSpPr txBox="1">
            <a:spLocks/>
          </p:cNvSpPr>
          <p:nvPr/>
        </p:nvSpPr>
        <p:spPr>
          <a:xfrm>
            <a:off x="3352800" y="1363663"/>
            <a:ext cx="21031200" cy="265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82880" tIns="91440" rIns="182880" bIns="91440" rtlCol="0" anchor="ctr">
            <a:normAutofit/>
          </a:bodyPr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>
                <a:solidFill>
                  <a:srgbClr val="FFFFFF"/>
                </a:solidFill>
                <a:latin typeface="Helvetica" pitchFamily="2" charset="0"/>
              </a:rPr>
              <a:t>After +25 years of developing </a:t>
            </a:r>
            <a:br>
              <a:rPr lang="en-US">
                <a:solidFill>
                  <a:srgbClr val="FFFFFF"/>
                </a:solidFill>
                <a:latin typeface="Helvetica" pitchFamily="2" charset="0"/>
              </a:rPr>
            </a:br>
            <a:r>
              <a:rPr lang="en-US">
                <a:solidFill>
                  <a:srgbClr val="FFFFFF"/>
                </a:solidFill>
                <a:latin typeface="Helvetica" pitchFamily="2" charset="0"/>
              </a:rPr>
              <a:t>“digital” plans, a moment of clarity: </a:t>
            </a:r>
          </a:p>
        </p:txBody>
      </p:sp>
    </p:spTree>
    <p:extLst>
      <p:ext uri="{BB962C8B-B14F-4D97-AF65-F5344CB8AC3E}">
        <p14:creationId xmlns:p14="http://schemas.microsoft.com/office/powerpoint/2010/main" val="26592264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A34DC0E5-4D8C-AF4B-8812-D78F21FAC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65"/>
          <a:stretch/>
        </p:blipFill>
        <p:spPr>
          <a:xfrm>
            <a:off x="2196096" y="698581"/>
            <a:ext cx="19971452" cy="1165296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2ADE79-C565-49FF-8AAA-ECDAE3DBD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210349"/>
              </p:ext>
            </p:extLst>
          </p:nvPr>
        </p:nvGraphicFramePr>
        <p:xfrm>
          <a:off x="3543300" y="4016375"/>
          <a:ext cx="17894300" cy="740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D092EA48-6B9E-2241-A017-B76B01242A97}"/>
              </a:ext>
            </a:extLst>
          </p:cNvPr>
          <p:cNvSpPr txBox="1">
            <a:spLocks/>
          </p:cNvSpPr>
          <p:nvPr/>
        </p:nvSpPr>
        <p:spPr>
          <a:xfrm>
            <a:off x="3352800" y="1363663"/>
            <a:ext cx="21031200" cy="265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82880" tIns="91440" rIns="182880" bIns="91440" rtlCol="0" anchor="ctr">
            <a:normAutofit/>
          </a:bodyPr>
          <a:lstStyle>
            <a:lvl1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414B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latinLnBrk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5C078B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>
                <a:solidFill>
                  <a:srgbClr val="FFFFFF"/>
                </a:solidFill>
                <a:latin typeface="Helvetica" pitchFamily="2" charset="0"/>
              </a:rPr>
              <a:t>After +25 years of developing </a:t>
            </a:r>
            <a:br>
              <a:rPr lang="en-US">
                <a:solidFill>
                  <a:srgbClr val="FFFFFF"/>
                </a:solidFill>
                <a:latin typeface="Helvetica" pitchFamily="2" charset="0"/>
              </a:rPr>
            </a:br>
            <a:r>
              <a:rPr lang="en-US">
                <a:solidFill>
                  <a:srgbClr val="FFFFFF"/>
                </a:solidFill>
                <a:latin typeface="Helvetica" pitchFamily="2" charset="0"/>
              </a:rPr>
              <a:t>“digital” plans, a moment of clarity: </a:t>
            </a:r>
          </a:p>
        </p:txBody>
      </p:sp>
    </p:spTree>
    <p:extLst>
      <p:ext uri="{BB962C8B-B14F-4D97-AF65-F5344CB8AC3E}">
        <p14:creationId xmlns:p14="http://schemas.microsoft.com/office/powerpoint/2010/main" val="261887154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FC636E27B3948A09B635672F0F1BC" ma:contentTypeVersion="14" ma:contentTypeDescription="Create a new document." ma:contentTypeScope="" ma:versionID="40087e9f782f773db6462a2bf406344e">
  <xsd:schema xmlns:xsd="http://www.w3.org/2001/XMLSchema" xmlns:xs="http://www.w3.org/2001/XMLSchema" xmlns:p="http://schemas.microsoft.com/office/2006/metadata/properties" xmlns:ns1="http://schemas.microsoft.com/sharepoint/v3" xmlns:ns2="97b9db70-8411-4e40-9224-38c6edf88cd5" xmlns:ns3="d1d852da-2965-4c73-b8e2-b339165be786" targetNamespace="http://schemas.microsoft.com/office/2006/metadata/properties" ma:root="true" ma:fieldsID="12b0c4c26d49afed8c8635ce28a79d8f" ns1:_="" ns2:_="" ns3:_="">
    <xsd:import namespace="http://schemas.microsoft.com/sharepoint/v3"/>
    <xsd:import namespace="97b9db70-8411-4e40-9224-38c6edf88cd5"/>
    <xsd:import namespace="d1d852da-2965-4c73-b8e2-b339165be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1:_ip_UnifiedCompliancePolicyProperties" minOccurs="0"/>
                <xsd:element ref="ns1:_ip_UnifiedCompliancePolicyUIAction" minOccurs="0"/>
                <xsd:element ref="ns2:Notes0" minOccurs="0"/>
                <xsd:element ref="ns2:Note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b70-8411-4e40-9224-38c6edf88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Notes0" ma:index="14" nillable="true" ma:displayName="Notes" ma:internalName="Notes0">
      <xsd:simpleType>
        <xsd:restriction base="dms:Text">
          <xsd:maxLength value="255"/>
        </xsd:restriction>
      </xsd:simpleType>
    </xsd:element>
    <xsd:element name="Note" ma:index="15" nillable="true" ma:displayName="Note" ma:internalName="Note">
      <xsd:simpleType>
        <xsd:restriction base="dms:Note">
          <xsd:maxLength value="255"/>
        </xsd:restriction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852da-2965-4c73-b8e2-b339165be786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Note xmlns="97b9db70-8411-4e40-9224-38c6edf88cd5" xsi:nil="true"/>
    <_ip_UnifiedCompliancePolicyProperties xmlns="http://schemas.microsoft.com/sharepoint/v3" xsi:nil="true"/>
    <Notes0 xmlns="97b9db70-8411-4e40-9224-38c6edf88cd5" xsi:nil="true"/>
  </documentManagement>
</p:properties>
</file>

<file path=customXml/itemProps1.xml><?xml version="1.0" encoding="utf-8"?>
<ds:datastoreItem xmlns:ds="http://schemas.openxmlformats.org/officeDocument/2006/customXml" ds:itemID="{592D6775-5CFA-4F94-8B0F-7777A41095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A7E523-E645-462A-9406-105380BCB6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7b9db70-8411-4e40-9224-38c6edf88cd5"/>
    <ds:schemaRef ds:uri="d1d852da-2965-4c73-b8e2-b339165be7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57A96E-2176-4B82-99DF-8A528840A00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97b9db70-8411-4e40-9224-38c6edf88c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14851</TotalTime>
  <Words>1798</Words>
  <Application>Microsoft Office PowerPoint</Application>
  <PresentationFormat>Custom</PresentationFormat>
  <Paragraphs>319</Paragraphs>
  <Slides>39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White</vt:lpstr>
      <vt:lpstr>1_White</vt:lpstr>
      <vt:lpstr>PowerPoint Presentation</vt:lpstr>
      <vt:lpstr>PowerPoint Presentation</vt:lpstr>
      <vt:lpstr>PowerPoint Presentation</vt:lpstr>
      <vt:lpstr> I turn big ships in small spaces  toward a digital future. </vt:lpstr>
      <vt:lpstr>PowerPoint Presentation</vt:lpstr>
      <vt:lpstr>After +25 years of developing  “digital” plans, a moment of clarity: </vt:lpstr>
      <vt:lpstr>PowerPoint Presentation</vt:lpstr>
      <vt:lpstr>PowerPoint Presentation</vt:lpstr>
      <vt:lpstr>PowerPoint Presentation</vt:lpstr>
      <vt:lpstr>Mutually Exclusive; Collectively Exhaustive. How many “strongly agree”?</vt:lpstr>
      <vt:lpstr>Mutually Exclusive; Collectively Exhaustive. How many “strongly agree”?</vt:lpstr>
      <vt:lpstr>Mutually Exclusive; Collectively Exhaustive. How many “strongly agree”?</vt:lpstr>
      <vt:lpstr>Mutually Exclusive; Collectively Exhaustive. How many “strongly agree”?</vt:lpstr>
      <vt:lpstr>These four themes are interrelated.</vt:lpstr>
      <vt:lpstr>PowerPoint Presentation</vt:lpstr>
      <vt:lpstr>Sinch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overcome the challenges &amp;  create truly customer centric experiences</vt:lpstr>
      <vt:lpstr>PowerPoint Presentation</vt:lpstr>
      <vt:lpstr>2021: (R)Evolutionary Mobile Messaging for Marketing &amp;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Compelling Personalized Rich Media Customer Experiences</vt:lpstr>
      <vt:lpstr>The ROI of Personalization</vt:lpstr>
      <vt:lpstr>Evolved Customer Messaging Experiences</vt:lpstr>
      <vt:lpstr>PowerPoint Presentation</vt:lpstr>
      <vt:lpstr>Loyalty Notifications &amp; Rewards</vt:lpstr>
      <vt:lpstr>Give Logistics a Human Voice.</vt:lpstr>
      <vt:lpstr>Conversation &amp; AI Chat</vt:lpstr>
      <vt:lpstr>Conversational AI Message + Live Human Transfer</vt:lpstr>
      <vt:lpstr>Customer Touchpoint &amp; Lifecycle Strategy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Michael Ahearn</cp:lastModifiedBy>
  <cp:revision>338</cp:revision>
  <dcterms:modified xsi:type="dcterms:W3CDTF">2021-03-26T08:38:46Z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0x0101001AFFC636E27B3948A09B635672F0F1BC</vt:lpwstr>
  </property>
</Properties>
</file>