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16" r:id="rId2"/>
    <p:sldId id="317" r:id="rId3"/>
    <p:sldId id="318" r:id="rId4"/>
    <p:sldId id="319" r:id="rId5"/>
    <p:sldId id="320" r:id="rId6"/>
    <p:sldId id="322" r:id="rId7"/>
    <p:sldId id="323" r:id="rId8"/>
    <p:sldId id="274" r:id="rId9"/>
    <p:sldId id="324" r:id="rId10"/>
    <p:sldId id="329" r:id="rId11"/>
    <p:sldId id="294" r:id="rId12"/>
    <p:sldId id="326" r:id="rId13"/>
    <p:sldId id="279" r:id="rId14"/>
    <p:sldId id="327" r:id="rId15"/>
    <p:sldId id="311" r:id="rId16"/>
    <p:sldId id="291" r:id="rId17"/>
    <p:sldId id="296" r:id="rId18"/>
    <p:sldId id="3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B84A"/>
    <a:srgbClr val="002060"/>
    <a:srgbClr val="918F8F"/>
    <a:srgbClr val="1B75BC"/>
    <a:srgbClr val="F37020"/>
    <a:srgbClr val="0172BA"/>
    <a:srgbClr val="F1F9FE"/>
    <a:srgbClr val="ED7D30"/>
    <a:srgbClr val="B25F26"/>
    <a:srgbClr val="E6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6"/>
    <p:restoredTop sz="95934"/>
  </p:normalViewPr>
  <p:slideViewPr>
    <p:cSldViewPr snapToGrid="0" snapToObjects="1">
      <p:cViewPr varScale="1">
        <p:scale>
          <a:sx n="110" d="100"/>
          <a:sy n="110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asbakopoulos/Dropbox/research%20with%20others/Appsflyer/Wave%202-%20Consumer%20study%20on%20privacy/data/Final%20data%20appsflyer%20consumer%20with%20key%20cu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asbakopoulos/Dropbox/research%20with%20others/Appsflyer/Wave%202%20-%20Privacy%20IDFA%20study/Data%20Privacy%20vs%20Value%20Exchange%20Stud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Users/vasbakopoulos/Dropbox/research%20with%20others/Appsflyer/Wave%202%20-%20Privacy%20IDFA%20study/Data%20Privacy%20vs%20Value%20Exchange%20Study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Users/vasbakopoulos/Dropbox/research%20with%20others/Appsflyer/Wave%202%20-%20Privacy%20IDFA%20study/Data%20Privacy%20vs%20Value%20Exchange%20Stud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Users/vasbakopoulos/Dropbox/research%20with%20others/Appsflyer/Wave%202%20-%20Privacy%20IDFA%20study/Data%20Privacy%20vs%20Value%20Exchange%20Stud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Users\wernerpuchert\MMA%20Global%20Dropbox\werner@mmaglobal.com\Programs\Research\Research%20AC\4_Appsflyer%202021\2021-02-19-Appsflyer%20Consumer%20Data%20-%20WernerFil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Users/vasbakopoulos/Dropbox/research%20with%20others/Appsflyer/Wave%202%20-%20Privacy%20IDFA%20study/Data%20Privacy%20vs%20Value%20Exchange%20Stud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Users/vasbakopoulos/Dropbox/research%20with%20others/Appsflyer/Wave%202%20-%20Privacy%20IDFA%20study/Data%20Privacy%20vs%20Value%20Exchange%20Study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wernerpuchert/MMA%20Global%20Dropbox/werner@mmaglobal.com/Programs/Research/Research%20AC/4_Appsflyer%202021/2021-02-22-Appsflyer%20Consumer%20Data%20-%20WernerFile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\wernerpuchert\MMA%20Global%20Dropbox\werner@mmaglobal.com\Programs\Research\Research%20AC\4_Appsflyer%202021\2021-02-19-Appsflyer%20Consumer%20Data%20-%20WernerFile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wernerpuchert/MMA%20Global%20Dropbox/werner@mmaglobal.com/Programs/Research/Research%20AC/4_Appsflyer%202021/2021-02-22-Appsflyer%20Consumer%20Data%20-%20WernerFile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4B84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83-1241-9E9D-956C798B33C3}"/>
              </c:ext>
            </c:extLst>
          </c:dPt>
          <c:dPt>
            <c:idx val="1"/>
            <c:invertIfNegative val="0"/>
            <c:bubble3D val="0"/>
            <c:spPr>
              <a:solidFill>
                <a:srgbClr val="75B17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83-1241-9E9D-956C798B33C3}"/>
              </c:ext>
            </c:extLst>
          </c:dPt>
          <c:dPt>
            <c:idx val="2"/>
            <c:invertIfNegative val="0"/>
            <c:bubble3D val="0"/>
            <c:spPr>
              <a:solidFill>
                <a:srgbClr val="63A89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83-1241-9E9D-956C798B33C3}"/>
              </c:ext>
            </c:extLst>
          </c:dPt>
          <c:dPt>
            <c:idx val="3"/>
            <c:invertIfNegative val="0"/>
            <c:bubble3D val="0"/>
            <c:spPr>
              <a:solidFill>
                <a:srgbClr val="4094A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D83-1241-9E9D-956C798B33C3}"/>
              </c:ext>
            </c:extLst>
          </c:dPt>
          <c:dPt>
            <c:idx val="4"/>
            <c:invertIfNegative val="0"/>
            <c:bubble3D val="0"/>
            <c:spPr>
              <a:solidFill>
                <a:srgbClr val="0374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A11-1048-8268-26307933944A}"/>
              </c:ext>
            </c:extLst>
          </c:dPt>
          <c:dLbls>
            <c:dLbl>
              <c:idx val="0"/>
              <c:layout>
                <c:manualLayout>
                  <c:x val="-2.524189881844537E-17"/>
                  <c:y val="-2.08261308981300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81B84A"/>
                      </a:solidFill>
                      <a:latin typeface="Gotham" panose="0200050405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83-1241-9E9D-956C798B33C3}"/>
                </c:ext>
              </c:extLst>
            </c:dLbl>
            <c:dLbl>
              <c:idx val="1"/>
              <c:layout>
                <c:manualLayout>
                  <c:x val="0"/>
                  <c:y val="3.525740843242715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81B84A"/>
                        </a:solidFill>
                        <a:latin typeface="Gotham" panose="02000504050000020004" pitchFamily="2" charset="0"/>
                        <a:ea typeface="+mn-ea"/>
                        <a:cs typeface="+mn-cs"/>
                      </a:defRPr>
                    </a:pPr>
                    <a:fld id="{951D4738-F1BF-5644-85F0-4CEEE30625DD}" type="VALUE">
                      <a:rPr lang="en-US" b="1" i="0">
                        <a:solidFill>
                          <a:srgbClr val="75B17E"/>
                        </a:solidFill>
                        <a:latin typeface="Gotham" panose="02000504050000020004" pitchFamily="2" charset="0"/>
                      </a:rPr>
                      <a:pPr>
                        <a:defRPr sz="1800" b="1">
                          <a:solidFill>
                            <a:srgbClr val="81B84A"/>
                          </a:solidFill>
                          <a:latin typeface="Gotham" panose="02000504050000020004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81B84A"/>
                      </a:solidFill>
                      <a:latin typeface="Gotham" panose="0200050405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D83-1241-9E9D-956C798B33C3}"/>
                </c:ext>
              </c:extLst>
            </c:dLbl>
            <c:dLbl>
              <c:idx val="2"/>
              <c:layout>
                <c:manualLayout>
                  <c:x val="0"/>
                  <c:y val="-9.983971307835886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GOTHAM-BOOK" panose="02000504050000020004" pitchFamily="2" charset="0"/>
                        <a:ea typeface="+mn-ea"/>
                        <a:cs typeface="+mn-cs"/>
                      </a:defRPr>
                    </a:pPr>
                    <a:fld id="{4F96C5CB-970B-BD44-857C-36F0603108C2}" type="VALUE">
                      <a:rPr lang="en-US" b="1" i="0">
                        <a:solidFill>
                          <a:srgbClr val="63A897"/>
                        </a:solidFill>
                        <a:latin typeface="Gotham" panose="02000504050000020004" pitchFamily="2" charset="0"/>
                      </a:rPr>
                      <a:pPr>
                        <a:defRPr sz="1800" b="1">
                          <a:solidFill>
                            <a:schemeClr val="tx1"/>
                          </a:solidFill>
                          <a:latin typeface="GOTHAM-BOOK" panose="02000504050000020004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GOTHAM-BOOK" panose="0200050405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83-1241-9E9D-956C798B33C3}"/>
                </c:ext>
              </c:extLst>
            </c:dLbl>
            <c:dLbl>
              <c:idx val="3"/>
              <c:layout>
                <c:manualLayout>
                  <c:x val="-1.0096759527378148E-16"/>
                  <c:y val="5.7766668891791649E-3"/>
                </c:manualLayout>
              </c:layout>
              <c:tx>
                <c:rich>
                  <a:bodyPr/>
                  <a:lstStyle/>
                  <a:p>
                    <a:fld id="{AE187E87-63D8-2245-A95D-D72C19240EBF}" type="VALUE">
                      <a:rPr lang="en-US" b="1" i="0">
                        <a:solidFill>
                          <a:srgbClr val="4094AF"/>
                        </a:solidFill>
                        <a:latin typeface="Gotham" panose="02000504050000020004" pitchFamily="2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D83-1241-9E9D-956C798B33C3}"/>
                </c:ext>
              </c:extLst>
            </c:dLbl>
            <c:dLbl>
              <c:idx val="4"/>
              <c:layout>
                <c:manualLayout>
                  <c:x val="0"/>
                  <c:y val="-1.14637227137555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C00000"/>
                        </a:solidFill>
                        <a:latin typeface="Gotham" panose="02000504050000020004" pitchFamily="2" charset="0"/>
                        <a:ea typeface="+mn-ea"/>
                        <a:cs typeface="+mn-cs"/>
                      </a:defRPr>
                    </a:pPr>
                    <a:fld id="{71437F0D-20C0-EE49-9F75-F01F5341824C}" type="VALUE">
                      <a:rPr lang="en-US" b="1" i="0">
                        <a:solidFill>
                          <a:srgbClr val="0374BA"/>
                        </a:solidFill>
                        <a:latin typeface="Gotham" panose="02000504050000020004" pitchFamily="2" charset="0"/>
                      </a:rPr>
                      <a:pPr>
                        <a:defRPr sz="1800" b="1">
                          <a:solidFill>
                            <a:srgbClr val="C00000"/>
                          </a:solidFill>
                          <a:latin typeface="Gotham" panose="02000504050000020004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Gotham" panose="0200050405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A11-1048-8268-263079339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GOTHAM-BOOK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'vas charts'!$B$22:$B$26</c:f>
              <c:strCache>
                <c:ptCount val="5"/>
                <c:pt idx="0">
                  <c:v>Not at all concerned</c:v>
                </c:pt>
                <c:pt idx="1">
                  <c:v>Slightly concerned</c:v>
                </c:pt>
                <c:pt idx="2">
                  <c:v>Moderately concerned</c:v>
                </c:pt>
                <c:pt idx="3">
                  <c:v>Very concerned</c:v>
                </c:pt>
                <c:pt idx="4">
                  <c:v>Extremely concerned</c:v>
                </c:pt>
              </c:strCache>
            </c:strRef>
          </c:cat>
          <c:val>
            <c:numRef>
              <c:f>'vas charts'!$C$22:$C$26</c:f>
              <c:numCache>
                <c:formatCode>0%</c:formatCode>
                <c:ptCount val="5"/>
                <c:pt idx="0">
                  <c:v>3.0646240000000002E-2</c:v>
                </c:pt>
                <c:pt idx="1">
                  <c:v>0.14523651000000001</c:v>
                </c:pt>
                <c:pt idx="2">
                  <c:v>0.30646235999999999</c:v>
                </c:pt>
                <c:pt idx="3">
                  <c:v>0.23517655000000001</c:v>
                </c:pt>
                <c:pt idx="4">
                  <c:v>0.28247834999999999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3-1241-9E9D-956C798B3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972423135"/>
        <c:axId val="967559407"/>
      </c:barChart>
      <c:catAx>
        <c:axId val="972423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" panose="02000504050000020004" pitchFamily="2" charset="0"/>
                <a:ea typeface="+mn-ea"/>
                <a:cs typeface="+mn-cs"/>
              </a:defRPr>
            </a:pPr>
            <a:endParaRPr lang="en-US"/>
          </a:p>
        </c:txPr>
        <c:crossAx val="967559407"/>
        <c:crosses val="autoZero"/>
        <c:auto val="1"/>
        <c:lblAlgn val="ctr"/>
        <c:lblOffset val="100"/>
        <c:noMultiLvlLbl val="0"/>
      </c:catAx>
      <c:valAx>
        <c:axId val="967559407"/>
        <c:scaling>
          <c:orientation val="minMax"/>
          <c:max val="0.70000000000000007"/>
        </c:scaling>
        <c:delete val="1"/>
        <c:axPos val="l"/>
        <c:numFmt formatCode="0%" sourceLinked="1"/>
        <c:majorTickMark val="none"/>
        <c:minorTickMark val="none"/>
        <c:tickLblPos val="nextTo"/>
        <c:crossAx val="972423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2'!$J$3</c:f>
              <c:strCache>
                <c:ptCount val="1"/>
                <c:pt idx="0">
                  <c:v>Sep-20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2'!$I$4:$I$8</c:f>
              <c:strCache>
                <c:ptCount val="5"/>
                <c:pt idx="0">
                  <c:v>Extremely familiar</c:v>
                </c:pt>
                <c:pt idx="1">
                  <c:v>Very familiar</c:v>
                </c:pt>
                <c:pt idx="2">
                  <c:v>Somewhat familiar</c:v>
                </c:pt>
                <c:pt idx="3">
                  <c:v>Not very familiar</c:v>
                </c:pt>
                <c:pt idx="4">
                  <c:v>Not familiar at all</c:v>
                </c:pt>
              </c:strCache>
            </c:strRef>
          </c:cat>
          <c:val>
            <c:numRef>
              <c:f>'Question 2'!$J$4:$J$8</c:f>
              <c:numCache>
                <c:formatCode>0%</c:formatCode>
                <c:ptCount val="5"/>
                <c:pt idx="0">
                  <c:v>0.06</c:v>
                </c:pt>
                <c:pt idx="1">
                  <c:v>0.22</c:v>
                </c:pt>
                <c:pt idx="2">
                  <c:v>0.35</c:v>
                </c:pt>
                <c:pt idx="3">
                  <c:v>0.21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2-114C-BCC9-6A9852B74032}"/>
            </c:ext>
          </c:extLst>
        </c:ser>
        <c:ser>
          <c:idx val="1"/>
          <c:order val="1"/>
          <c:tx>
            <c:strRef>
              <c:f>'Question 2'!$K$3</c:f>
              <c:strCache>
                <c:ptCount val="1"/>
                <c:pt idx="0">
                  <c:v>Mar-21</c:v>
                </c:pt>
              </c:strCache>
            </c:strRef>
          </c:tx>
          <c:spPr>
            <a:solidFill>
              <a:srgbClr val="81B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81B84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2'!$I$4:$I$8</c:f>
              <c:strCache>
                <c:ptCount val="5"/>
                <c:pt idx="0">
                  <c:v>Extremely familiar</c:v>
                </c:pt>
                <c:pt idx="1">
                  <c:v>Very familiar</c:v>
                </c:pt>
                <c:pt idx="2">
                  <c:v>Somewhat familiar</c:v>
                </c:pt>
                <c:pt idx="3">
                  <c:v>Not very familiar</c:v>
                </c:pt>
                <c:pt idx="4">
                  <c:v>Not familiar at all</c:v>
                </c:pt>
              </c:strCache>
            </c:strRef>
          </c:cat>
          <c:val>
            <c:numRef>
              <c:f>'Question 2'!$K$4:$K$8</c:f>
              <c:numCache>
                <c:formatCode>0%</c:formatCode>
                <c:ptCount val="5"/>
                <c:pt idx="0">
                  <c:v>0.11</c:v>
                </c:pt>
                <c:pt idx="1">
                  <c:v>0.37</c:v>
                </c:pt>
                <c:pt idx="2">
                  <c:v>0.3</c:v>
                </c:pt>
                <c:pt idx="3">
                  <c:v>0.16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D2-114C-BCC9-6A9852B74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9"/>
        <c:overlap val="-27"/>
        <c:axId val="1866804687"/>
        <c:axId val="1866806335"/>
      </c:barChart>
      <c:catAx>
        <c:axId val="186680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" panose="02000504050000020004" pitchFamily="2" charset="0"/>
                <a:ea typeface="+mn-ea"/>
                <a:cs typeface="+mn-cs"/>
              </a:defRPr>
            </a:pPr>
            <a:endParaRPr lang="en-US"/>
          </a:p>
        </c:txPr>
        <c:crossAx val="1866806335"/>
        <c:crosses val="autoZero"/>
        <c:auto val="1"/>
        <c:lblAlgn val="ctr"/>
        <c:lblOffset val="100"/>
        <c:noMultiLvlLbl val="0"/>
      </c:catAx>
      <c:valAx>
        <c:axId val="1866806335"/>
        <c:scaling>
          <c:orientation val="minMax"/>
          <c:max val="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1866804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9'!$N$3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81B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81B84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9'!$M$4:$M$7</c:f>
              <c:strCache>
                <c:ptCount val="4"/>
                <c:pt idx="0">
                  <c:v>Positive</c:v>
                </c:pt>
                <c:pt idx="1">
                  <c:v>Negative</c:v>
                </c:pt>
                <c:pt idx="2">
                  <c:v>No impact</c:v>
                </c:pt>
                <c:pt idx="3">
                  <c:v>Not sure</c:v>
                </c:pt>
              </c:strCache>
            </c:strRef>
          </c:cat>
          <c:val>
            <c:numRef>
              <c:f>'Question 9'!$N$4:$N$7</c:f>
              <c:numCache>
                <c:formatCode>0%</c:formatCode>
                <c:ptCount val="4"/>
                <c:pt idx="0">
                  <c:v>0.26</c:v>
                </c:pt>
                <c:pt idx="1">
                  <c:v>0.42</c:v>
                </c:pt>
                <c:pt idx="2">
                  <c:v>0.08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B-414B-9D4A-AC738F0D2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9"/>
        <c:axId val="1898909311"/>
        <c:axId val="1898202895"/>
      </c:barChart>
      <c:catAx>
        <c:axId val="189890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endParaRPr lang="en-US"/>
          </a:p>
        </c:txPr>
        <c:crossAx val="1898202895"/>
        <c:crosses val="autoZero"/>
        <c:auto val="1"/>
        <c:lblAlgn val="ctr"/>
        <c:lblOffset val="100"/>
        <c:noMultiLvlLbl val="0"/>
      </c:catAx>
      <c:valAx>
        <c:axId val="1898202895"/>
        <c:scaling>
          <c:orientation val="minMax"/>
          <c:max val="0.60000000000000009"/>
        </c:scaling>
        <c:delete val="1"/>
        <c:axPos val="l"/>
        <c:numFmt formatCode="0%" sourceLinked="1"/>
        <c:majorTickMark val="none"/>
        <c:minorTickMark val="none"/>
        <c:tickLblPos val="nextTo"/>
        <c:crossAx val="189890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GOTHAM-BOOK" panose="02000504050000020004" pitchFamily="2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27421240486532E-2"/>
          <c:y val="4.0367326476121811E-2"/>
          <c:w val="0.92830428644796981"/>
          <c:h val="0.8240938416532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15'!$M$3</c:f>
              <c:strCache>
                <c:ptCount val="1"/>
                <c:pt idx="0">
                  <c:v>ROAS</c:v>
                </c:pt>
              </c:strCache>
            </c:strRef>
          </c:tx>
          <c:spPr>
            <a:solidFill>
              <a:srgbClr val="1B75B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B75BC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15'!$L$4:$L$8</c:f>
              <c:strCache>
                <c:ptCount val="5"/>
                <c:pt idx="0">
                  <c:v>A significant negative impact</c:v>
                </c:pt>
                <c:pt idx="1">
                  <c:v>A somewhat negative impact</c:v>
                </c:pt>
                <c:pt idx="2">
                  <c:v>No Impact</c:v>
                </c:pt>
                <c:pt idx="3">
                  <c:v>A somewhat positive impact</c:v>
                </c:pt>
                <c:pt idx="4">
                  <c:v>A significant positive impact</c:v>
                </c:pt>
              </c:strCache>
            </c:strRef>
          </c:cat>
          <c:val>
            <c:numRef>
              <c:f>'Question 15'!$M$4:$M$8</c:f>
              <c:numCache>
                <c:formatCode>0%</c:formatCode>
                <c:ptCount val="5"/>
                <c:pt idx="0">
                  <c:v>0.14000000000000001</c:v>
                </c:pt>
                <c:pt idx="1">
                  <c:v>0.68</c:v>
                </c:pt>
                <c:pt idx="2">
                  <c:v>0.11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D-7C48-A6BC-6D0F1D7B57C7}"/>
            </c:ext>
          </c:extLst>
        </c:ser>
        <c:ser>
          <c:idx val="1"/>
          <c:order val="1"/>
          <c:tx>
            <c:strRef>
              <c:f>'Question 15'!$N$3</c:f>
              <c:strCache>
                <c:ptCount val="1"/>
                <c:pt idx="0">
                  <c:v>Publisher revenue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81B84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15'!$L$4:$L$8</c:f>
              <c:strCache>
                <c:ptCount val="5"/>
                <c:pt idx="0">
                  <c:v>A significant negative impact</c:v>
                </c:pt>
                <c:pt idx="1">
                  <c:v>A somewhat negative impact</c:v>
                </c:pt>
                <c:pt idx="2">
                  <c:v>No Impact</c:v>
                </c:pt>
                <c:pt idx="3">
                  <c:v>A somewhat positive impact</c:v>
                </c:pt>
                <c:pt idx="4">
                  <c:v>A significant positive impact</c:v>
                </c:pt>
              </c:strCache>
            </c:strRef>
          </c:cat>
          <c:val>
            <c:numRef>
              <c:f>'Question 15'!$N$4:$N$8</c:f>
              <c:numCache>
                <c:formatCode>0%</c:formatCode>
                <c:ptCount val="5"/>
                <c:pt idx="0">
                  <c:v>0.2</c:v>
                </c:pt>
                <c:pt idx="1">
                  <c:v>0.56999999999999995</c:v>
                </c:pt>
                <c:pt idx="2">
                  <c:v>0.14000000000000001</c:v>
                </c:pt>
                <c:pt idx="3">
                  <c:v>9.2799999999999994E-2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D-7C48-A6BC-6D0F1D7B5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9"/>
        <c:axId val="1906454639"/>
        <c:axId val="1907278719"/>
      </c:barChart>
      <c:catAx>
        <c:axId val="190645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endParaRPr lang="en-US"/>
          </a:p>
        </c:txPr>
        <c:crossAx val="1907278719"/>
        <c:crosses val="autoZero"/>
        <c:auto val="1"/>
        <c:lblAlgn val="ctr"/>
        <c:lblOffset val="100"/>
        <c:noMultiLvlLbl val="0"/>
      </c:catAx>
      <c:valAx>
        <c:axId val="19072787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06454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147859098733599"/>
          <c:y val="0.41006059206350987"/>
          <c:w val="0.25986801797267967"/>
          <c:h val="6.8302201743218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GOTHAM-BOOK" panose="0200050405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6'!$K$3</c:f>
              <c:strCache>
                <c:ptCount val="1"/>
                <c:pt idx="0">
                  <c:v>Marketers </c:v>
                </c:pt>
              </c:strCache>
            </c:strRef>
          </c:tx>
          <c:spPr>
            <a:solidFill>
              <a:srgbClr val="0172B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897966452278919E-18"/>
                  <c:y val="-5.1669983559747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D4-BC49-8EEE-17B6C80B7B81}"/>
                </c:ext>
              </c:extLst>
            </c:dLbl>
            <c:dLbl>
              <c:idx val="1"/>
              <c:layout>
                <c:manualLayout>
                  <c:x val="0"/>
                  <c:y val="2.51059963658398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D4-BC49-8EEE-17B6C80B7B81}"/>
                </c:ext>
              </c:extLst>
            </c:dLbl>
            <c:dLbl>
              <c:idx val="2"/>
              <c:layout>
                <c:manualLayout>
                  <c:x val="0"/>
                  <c:y val="-9.617547806524184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D4-BC49-8EEE-17B6C80B7B81}"/>
                </c:ext>
              </c:extLst>
            </c:dLbl>
            <c:dLbl>
              <c:idx val="3"/>
              <c:layout>
                <c:manualLayout>
                  <c:x val="0"/>
                  <c:y val="-1.503417842000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D4-BC49-8EEE-17B6C80B7B81}"/>
                </c:ext>
              </c:extLst>
            </c:dLbl>
            <c:dLbl>
              <c:idx val="4"/>
              <c:layout>
                <c:manualLayout>
                  <c:x val="0"/>
                  <c:y val="-4.52150211992731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D4-BC49-8EEE-17B6C80B7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172B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6'!$J$4:$J$8</c:f>
              <c:strCache>
                <c:ptCount val="5"/>
                <c:pt idx="0">
                  <c:v>Extremely</c:v>
                </c:pt>
                <c:pt idx="1">
                  <c:v>Greatly</c:v>
                </c:pt>
                <c:pt idx="2">
                  <c:v>Moderately</c:v>
                </c:pt>
                <c:pt idx="3">
                  <c:v>Slightly</c:v>
                </c:pt>
                <c:pt idx="4">
                  <c:v>Not at all</c:v>
                </c:pt>
              </c:strCache>
            </c:strRef>
          </c:cat>
          <c:val>
            <c:numRef>
              <c:f>'Question 6'!$K$4:$K$8</c:f>
              <c:numCache>
                <c:formatCode>0%</c:formatCode>
                <c:ptCount val="5"/>
                <c:pt idx="0">
                  <c:v>0.04</c:v>
                </c:pt>
                <c:pt idx="1">
                  <c:v>0.12</c:v>
                </c:pt>
                <c:pt idx="2">
                  <c:v>0.53</c:v>
                </c:pt>
                <c:pt idx="3">
                  <c:v>0.23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6-7346-905B-C1679813323D}"/>
            </c:ext>
          </c:extLst>
        </c:ser>
        <c:ser>
          <c:idx val="1"/>
          <c:order val="1"/>
          <c:tx>
            <c:strRef>
              <c:f>'Question 6'!$L$3</c:f>
              <c:strCache>
                <c:ptCount val="1"/>
                <c:pt idx="0">
                  <c:v>Consumers</c:v>
                </c:pt>
              </c:strCache>
            </c:strRef>
          </c:tx>
          <c:spPr>
            <a:solidFill>
              <a:srgbClr val="81B84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752530933633295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D4-BC49-8EEE-17B6C80B7B81}"/>
                </c:ext>
              </c:extLst>
            </c:dLbl>
            <c:dLbl>
              <c:idx val="1"/>
              <c:layout>
                <c:manualLayout>
                  <c:x val="-4.5518373161823135E-17"/>
                  <c:y val="-1.503417842000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D4-BC49-8EEE-17B6C80B7B81}"/>
                </c:ext>
              </c:extLst>
            </c:dLbl>
            <c:dLbl>
              <c:idx val="2"/>
              <c:layout>
                <c:manualLayout>
                  <c:x val="-9.103674632364627E-17"/>
                  <c:y val="4.26191918317902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D4-BC49-8EEE-17B6C80B7B81}"/>
                </c:ext>
              </c:extLst>
            </c:dLbl>
            <c:dLbl>
              <c:idx val="3"/>
              <c:layout>
                <c:manualLayout>
                  <c:x val="-9.103674632364627E-17"/>
                  <c:y val="1.475296357186120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D4-BC49-8EEE-17B6C80B7B81}"/>
                </c:ext>
              </c:extLst>
            </c:dLbl>
            <c:dLbl>
              <c:idx val="4"/>
              <c:layout>
                <c:manualLayout>
                  <c:x val="0"/>
                  <c:y val="-1.65094747771923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D4-BC49-8EEE-17B6C80B7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81B84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6'!$J$4:$J$8</c:f>
              <c:strCache>
                <c:ptCount val="5"/>
                <c:pt idx="0">
                  <c:v>Extremely</c:v>
                </c:pt>
                <c:pt idx="1">
                  <c:v>Greatly</c:v>
                </c:pt>
                <c:pt idx="2">
                  <c:v>Moderately</c:v>
                </c:pt>
                <c:pt idx="3">
                  <c:v>Slightly</c:v>
                </c:pt>
                <c:pt idx="4">
                  <c:v>Not at all</c:v>
                </c:pt>
              </c:strCache>
            </c:strRef>
          </c:cat>
          <c:val>
            <c:numRef>
              <c:f>'Question 6'!$L$4:$L$8</c:f>
              <c:numCache>
                <c:formatCode>0%</c:formatCode>
                <c:ptCount val="5"/>
                <c:pt idx="0">
                  <c:v>0.21</c:v>
                </c:pt>
                <c:pt idx="1">
                  <c:v>0.23</c:v>
                </c:pt>
                <c:pt idx="2">
                  <c:v>0.38</c:v>
                </c:pt>
                <c:pt idx="3">
                  <c:v>0.13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6-7346-905B-C16798133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-47"/>
        <c:axId val="1880901279"/>
        <c:axId val="1819814911"/>
      </c:barChart>
      <c:catAx>
        <c:axId val="188090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Gotham" panose="02000504050000020004" pitchFamily="2" charset="0"/>
                <a:ea typeface="+mn-ea"/>
                <a:cs typeface="+mn-cs"/>
              </a:defRPr>
            </a:pPr>
            <a:endParaRPr lang="en-US"/>
          </a:p>
        </c:txPr>
        <c:crossAx val="1819814911"/>
        <c:crosses val="autoZero"/>
        <c:auto val="1"/>
        <c:lblAlgn val="ctr"/>
        <c:lblOffset val="100"/>
        <c:noMultiLvlLbl val="0"/>
      </c:catAx>
      <c:valAx>
        <c:axId val="1819814911"/>
        <c:scaling>
          <c:orientation val="minMax"/>
          <c:max val="0.70000000000000007"/>
        </c:scaling>
        <c:delete val="1"/>
        <c:axPos val="l"/>
        <c:numFmt formatCode="0%" sourceLinked="1"/>
        <c:majorTickMark val="none"/>
        <c:minorTickMark val="none"/>
        <c:tickLblPos val="nextTo"/>
        <c:crossAx val="188090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GOTHAM-BOOK" panose="02000504050000020004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1B84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172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13-5744-BB1C-7824F644CD8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172BA"/>
                      </a:solidFill>
                      <a:latin typeface="Gotham" panose="0200050405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13-5744-BB1C-7824F644CD82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13-5744-BB1C-7824F644CD82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13-5744-BB1C-7824F644CD82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13-5744-BB1C-7824F644CD82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13-5744-BB1C-7824F644CD82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13-5744-BB1C-7824F644CD82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13-5744-BB1C-7824F644CD82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13-5744-BB1C-7824F644CD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81B84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('SLIDE-4'!$B$1,'SLIDE-4'!$D$1,'SLIDE-4'!$F$1,'SLIDE-4'!$H$1,'SLIDE-4'!$J$1,'SLIDE-4'!$L$1,'SLIDE-4'!$N$1,'SLIDE-4'!$P$1)</c:f>
              <c:strCache>
                <c:ptCount val="8"/>
                <c:pt idx="0">
                  <c:v>Total</c:v>
                </c:pt>
                <c:pt idx="1">
                  <c:v>13-17</c:v>
                </c:pt>
                <c:pt idx="2">
                  <c:v>18-24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 or older</c:v>
                </c:pt>
              </c:strCache>
            </c:strRef>
          </c:cat>
          <c:val>
            <c:numRef>
              <c:f>('SLIDE-4'!$B$4,'SLIDE-4'!$D$4,'SLIDE-4'!$F$4,'SLIDE-4'!$H$4,'SLIDE-4'!$J$4,'SLIDE-4'!$L$4,'SLIDE-4'!$N$4,'SLIDE-4'!$P$4)</c:f>
              <c:numCache>
                <c:formatCode>0%</c:formatCode>
                <c:ptCount val="8"/>
                <c:pt idx="0">
                  <c:v>0.29513657999999998</c:v>
                </c:pt>
                <c:pt idx="1">
                  <c:v>0.42405062999999998</c:v>
                </c:pt>
                <c:pt idx="2">
                  <c:v>0.48148148000000002</c:v>
                </c:pt>
                <c:pt idx="3">
                  <c:v>0.38202247</c:v>
                </c:pt>
                <c:pt idx="4">
                  <c:v>0.36679537000000001</c:v>
                </c:pt>
                <c:pt idx="5">
                  <c:v>0.18128654999999999</c:v>
                </c:pt>
                <c:pt idx="6">
                  <c:v>0.1254902</c:v>
                </c:pt>
                <c:pt idx="7">
                  <c:v>0.12376238000000001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A-6044-8B63-9DFDCACC6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7"/>
        <c:overlap val="-56"/>
        <c:axId val="2077070608"/>
        <c:axId val="1487165968"/>
      </c:barChart>
      <c:catAx>
        <c:axId val="207707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Gotham" panose="02000504050000020004" pitchFamily="2" charset="0"/>
                <a:ea typeface="+mn-ea"/>
                <a:cs typeface="+mn-cs"/>
              </a:defRPr>
            </a:pPr>
            <a:endParaRPr lang="en-US"/>
          </a:p>
        </c:txPr>
        <c:crossAx val="1487165968"/>
        <c:crosses val="autoZero"/>
        <c:auto val="1"/>
        <c:lblAlgn val="ctr"/>
        <c:lblOffset val="100"/>
        <c:noMultiLvlLbl val="0"/>
      </c:catAx>
      <c:valAx>
        <c:axId val="148716596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07707060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GOTHAM-BOOK" panose="02000504050000020004" pitchFamily="2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750262266221318E-2"/>
          <c:y val="4.3573100659714835E-2"/>
          <c:w val="0.93021196335909773"/>
          <c:h val="0.7403207114278008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'Question 8'!$L$3</c:f>
              <c:strCache>
                <c:ptCount val="1"/>
                <c:pt idx="0">
                  <c:v>Consumers</c:v>
                </c:pt>
              </c:strCache>
            </c:strRef>
          </c:tx>
          <c:spPr>
            <a:solidFill>
              <a:srgbClr val="81B84A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27-6D43-9A43-E7C562964BE5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Gotham" panose="02000504050000020004" pitchFamily="2" charset="0"/>
                        <a:ea typeface="+mn-ea"/>
                        <a:cs typeface="+mn-cs"/>
                      </a:defRPr>
                    </a:pPr>
                    <a:fld id="{EF623563-874A-CF42-9BEC-5135DC2ABD24}" type="VALUE">
                      <a:rPr lang="en-US" sz="140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Gotham" panose="02000504050000020004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Gotham" panose="02000504050000020004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B27-6D43-9A43-E7C562964B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81B84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8'!$J$4:$J$8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Somewhat disagree</c:v>
                </c:pt>
                <c:pt idx="3">
                  <c:v>Strongly disagree</c:v>
                </c:pt>
                <c:pt idx="4">
                  <c:v>Not familiar with decision/updates/ not sure</c:v>
                </c:pt>
              </c:strCache>
            </c:strRef>
          </c:cat>
          <c:val>
            <c:numRef>
              <c:f>'Question 8'!$L$4:$L$8</c:f>
              <c:numCache>
                <c:formatCode>0%</c:formatCode>
                <c:ptCount val="5"/>
                <c:pt idx="0">
                  <c:v>0.4</c:v>
                </c:pt>
                <c:pt idx="1">
                  <c:v>0.21</c:v>
                </c:pt>
                <c:pt idx="2">
                  <c:v>0.1</c:v>
                </c:pt>
                <c:pt idx="3">
                  <c:v>0.14000000000000001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7-6D43-9A43-E7C562964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overlap val="-53"/>
        <c:axId val="1906619247"/>
        <c:axId val="1906620927"/>
      </c:barChart>
      <c:catAx>
        <c:axId val="190661924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6620927"/>
        <c:crosses val="autoZero"/>
        <c:auto val="1"/>
        <c:lblAlgn val="ctr"/>
        <c:lblOffset val="100"/>
        <c:noMultiLvlLbl val="0"/>
      </c:catAx>
      <c:valAx>
        <c:axId val="1906620927"/>
        <c:scaling>
          <c:orientation val="minMax"/>
          <c:max val="0.70000000000000007"/>
        </c:scaling>
        <c:delete val="1"/>
        <c:axPos val="l"/>
        <c:numFmt formatCode="0%" sourceLinked="1"/>
        <c:majorTickMark val="none"/>
        <c:minorTickMark val="none"/>
        <c:tickLblPos val="nextTo"/>
        <c:crossAx val="1906619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GOTHAM-BOOK" panose="02000504050000020004" pitchFamily="2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1B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81B84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Sheet1!$C$5:$C$8</c:f>
              <c:strCache>
                <c:ptCount val="4"/>
                <c:pt idx="0">
                  <c:v>Concerned when read opt-in message</c:v>
                </c:pt>
                <c:pt idx="1">
                  <c:v>Unlikely to opt-in</c:v>
                </c:pt>
                <c:pt idx="2">
                  <c:v>Would prefer to see more ads than opt-in</c:v>
                </c:pt>
                <c:pt idx="3">
                  <c:v>Would prefer to pay subscription than opt-in</c:v>
                </c:pt>
              </c:strCache>
            </c:strRef>
          </c:cat>
          <c:val>
            <c:numRef>
              <c:f>Sheet1!$D$5:$D$8</c:f>
              <c:numCache>
                <c:formatCode>0%</c:formatCode>
                <c:ptCount val="4"/>
                <c:pt idx="0">
                  <c:v>0.82</c:v>
                </c:pt>
                <c:pt idx="1">
                  <c:v>0.73</c:v>
                </c:pt>
                <c:pt idx="2">
                  <c:v>0.45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D-DA4E-B4FF-34A18D099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981362895"/>
        <c:axId val="981364543"/>
      </c:barChart>
      <c:catAx>
        <c:axId val="9813628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81364543"/>
        <c:crosses val="autoZero"/>
        <c:auto val="1"/>
        <c:lblAlgn val="ctr"/>
        <c:lblOffset val="100"/>
        <c:noMultiLvlLbl val="0"/>
      </c:catAx>
      <c:valAx>
        <c:axId val="981364543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981362895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GOTHAM-BOOK" panose="02000504050000020004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'Question 13'!$L$22</c:f>
              <c:strCache>
                <c:ptCount val="1"/>
                <c:pt idx="0">
                  <c:v>Consumers</c:v>
                </c:pt>
              </c:strCache>
            </c:strRef>
          </c:tx>
          <c:spPr>
            <a:solidFill>
              <a:srgbClr val="0172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172BA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13'!$J$23:$J$27</c:f>
              <c:strCache>
                <c:ptCount val="5"/>
                <c:pt idx="0">
                  <c:v>Certain apps that they think it’s necessary to track them in order for the app to work</c:v>
                </c:pt>
                <c:pt idx="1">
                  <c:v>Apps that they trust more</c:v>
                </c:pt>
                <c:pt idx="2">
                  <c:v>Apps that they use more often</c:v>
                </c:pt>
                <c:pt idx="3">
                  <c:v>Apps that they need, even if they don't use often</c:v>
                </c:pt>
                <c:pt idx="4">
                  <c:v>Paid apps or apps that they have made in-app purchases</c:v>
                </c:pt>
              </c:strCache>
            </c:strRef>
          </c:cat>
          <c:val>
            <c:numRef>
              <c:f>'Question 13'!$L$23:$L$27</c:f>
              <c:numCache>
                <c:formatCode>0</c:formatCode>
                <c:ptCount val="5"/>
                <c:pt idx="0">
                  <c:v>176.22950819672135</c:v>
                </c:pt>
                <c:pt idx="1">
                  <c:v>127.0491803278689</c:v>
                </c:pt>
                <c:pt idx="2">
                  <c:v>94.262295081967238</c:v>
                </c:pt>
                <c:pt idx="3">
                  <c:v>53.27868852459018</c:v>
                </c:pt>
                <c:pt idx="4">
                  <c:v>49.180327868852473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B-5E45-AB67-501B298322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-52"/>
        <c:axId val="1904586575"/>
        <c:axId val="1904942175"/>
      </c:barChart>
      <c:catAx>
        <c:axId val="19045865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04942175"/>
        <c:crosses val="autoZero"/>
        <c:auto val="1"/>
        <c:lblAlgn val="ctr"/>
        <c:lblOffset val="100"/>
        <c:noMultiLvlLbl val="0"/>
      </c:catAx>
      <c:valAx>
        <c:axId val="1904942175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endParaRPr lang="en-US"/>
          </a:p>
        </c:txPr>
        <c:crossAx val="190458657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GOTHAM-BOOK" panose="02000504050000020004" pitchFamily="2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'SLIDE-8'!$B$64</c:f>
              <c:strCache>
                <c:ptCount val="1"/>
                <c:pt idx="0">
                  <c:v>Total (A)</c:v>
                </c:pt>
              </c:strCache>
            </c:strRef>
          </c:tx>
          <c:spPr>
            <a:solidFill>
              <a:srgbClr val="81B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bg1"/>
                    </a:solidFill>
                    <a:latin typeface="Gotham" panose="02000504050000020004" pitchFamily="2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'SLIDE-8'!$A$65:$A$75</c:f>
              <c:strCache>
                <c:ptCount val="11"/>
                <c:pt idx="0">
                  <c:v>Other (specify)</c:v>
                </c:pt>
                <c:pt idx="1">
                  <c:v>Media and Entertainment</c:v>
                </c:pt>
                <c:pt idx="2">
                  <c:v>Branded apps (i.e. apps from consumer products that you use)</c:v>
                </c:pt>
                <c:pt idx="3">
                  <c:v>Games</c:v>
                </c:pt>
                <c:pt idx="4">
                  <c:v>Social media &amp; Messaging</c:v>
                </c:pt>
                <c:pt idx="5">
                  <c:v>Banking &amp; Finance</c:v>
                </c:pt>
                <c:pt idx="6">
                  <c:v>Shopping</c:v>
                </c:pt>
                <c:pt idx="7">
                  <c:v>Health &amp; Fitness</c:v>
                </c:pt>
                <c:pt idx="8">
                  <c:v>Travel</c:v>
                </c:pt>
                <c:pt idx="9">
                  <c:v>Food &amp; Delivery</c:v>
                </c:pt>
                <c:pt idx="10">
                  <c:v>Utility apps (i.e. maps, weather, productivity)</c:v>
                </c:pt>
              </c:strCache>
            </c:strRef>
          </c:cat>
          <c:val>
            <c:numRef>
              <c:f>'SLIDE-8'!$B$65:$B$75</c:f>
              <c:numCache>
                <c:formatCode>0%</c:formatCode>
                <c:ptCount val="11"/>
                <c:pt idx="0">
                  <c:v>9.8600930000000003E-2</c:v>
                </c:pt>
                <c:pt idx="1">
                  <c:v>6.5289810000000004E-2</c:v>
                </c:pt>
                <c:pt idx="2">
                  <c:v>8.860759E-2</c:v>
                </c:pt>
                <c:pt idx="3">
                  <c:v>0.11392405</c:v>
                </c:pt>
                <c:pt idx="4">
                  <c:v>0.13324449999999999</c:v>
                </c:pt>
                <c:pt idx="5">
                  <c:v>0.18520986</c:v>
                </c:pt>
                <c:pt idx="6">
                  <c:v>0.19520319999999999</c:v>
                </c:pt>
                <c:pt idx="7">
                  <c:v>0.19720187</c:v>
                </c:pt>
                <c:pt idx="8">
                  <c:v>0.23650899</c:v>
                </c:pt>
                <c:pt idx="9">
                  <c:v>0.29580279999999998</c:v>
                </c:pt>
                <c:pt idx="10">
                  <c:v>0.37841438999999999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3-5343-8FE8-1FAA94E12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51"/>
        <c:axId val="1049263776"/>
        <c:axId val="1049050784"/>
      </c:barChart>
      <c:catAx>
        <c:axId val="104926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 b="0" i="0">
                <a:solidFill>
                  <a:srgbClr val="002060"/>
                </a:solidFill>
                <a:latin typeface="Gotham" panose="02000504050000020004" pitchFamily="2" charset="0"/>
              </a:defRPr>
            </a:pPr>
            <a:endParaRPr lang="en-US"/>
          </a:p>
        </c:txPr>
        <c:crossAx val="1049050784"/>
        <c:crosses val="autoZero"/>
        <c:auto val="1"/>
        <c:lblAlgn val="ctr"/>
        <c:lblOffset val="100"/>
        <c:noMultiLvlLbl val="0"/>
      </c:catAx>
      <c:valAx>
        <c:axId val="1049050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49263776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400">
          <a:latin typeface="GOTHAM-BOOK" panose="02000504050000020004" pitchFamily="2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'SLIDE-9'!$A$13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7DD-3741-A504-8817CF42DBFD}"/>
              </c:ext>
            </c:extLst>
          </c:dPt>
          <c:dPt>
            <c:idx val="2"/>
            <c:invertIfNegative val="0"/>
            <c:bubble3D val="0"/>
            <c:spPr>
              <a:solidFill>
                <a:srgbClr val="1B75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DD-3741-A504-8817CF42DBFD}"/>
              </c:ext>
            </c:extLst>
          </c:dPt>
          <c:dPt>
            <c:idx val="4"/>
            <c:invertIfNegative val="0"/>
            <c:bubble3D val="0"/>
            <c:spPr>
              <a:solidFill>
                <a:srgbClr val="1B75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DD-3741-A504-8817CF42DBFD}"/>
              </c:ext>
            </c:extLst>
          </c:dPt>
          <c:dPt>
            <c:idx val="6"/>
            <c:invertIfNegative val="0"/>
            <c:bubble3D val="0"/>
            <c:spPr>
              <a:solidFill>
                <a:srgbClr val="1B75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DD-3741-A504-8817CF42DBFD}"/>
              </c:ext>
            </c:extLst>
          </c:dPt>
          <c:dPt>
            <c:idx val="8"/>
            <c:invertIfNegative val="0"/>
            <c:bubble3D val="0"/>
            <c:spPr>
              <a:solidFill>
                <a:srgbClr val="1B75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DD-3741-A504-8817CF42DBFD}"/>
              </c:ext>
            </c:extLst>
          </c:dPt>
          <c:dPt>
            <c:idx val="10"/>
            <c:invertIfNegative val="0"/>
            <c:bubble3D val="0"/>
            <c:spPr>
              <a:solidFill>
                <a:srgbClr val="1B75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DD-3741-A504-8817CF42DBFD}"/>
              </c:ext>
            </c:extLst>
          </c:dPt>
          <c:dPt>
            <c:idx val="12"/>
            <c:invertIfNegative val="0"/>
            <c:bubble3D val="0"/>
            <c:spPr>
              <a:solidFill>
                <a:srgbClr val="1B75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DD-3741-A504-8817CF42DBFD}"/>
              </c:ext>
            </c:extLst>
          </c:dPt>
          <c:dPt>
            <c:idx val="14"/>
            <c:invertIfNegative val="0"/>
            <c:bubble3D val="0"/>
            <c:spPr>
              <a:solidFill>
                <a:srgbClr val="1B75B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7DD-3741-A504-8817CF42DB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i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Gotham" panose="02000504050000020004" pitchFamily="2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DD-3741-A504-8817CF42DB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rgbClr val="0172BA"/>
                    </a:solidFill>
                    <a:latin typeface="Gotham" panose="0200050405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'SLIDE-9'!$B$12:$P$12</c:f>
              <c:strCache>
                <c:ptCount val="15"/>
                <c:pt idx="0">
                  <c:v>Total</c:v>
                </c:pt>
                <c:pt idx="2">
                  <c:v>13-17</c:v>
                </c:pt>
                <c:pt idx="4">
                  <c:v>18-24</c:v>
                </c:pt>
                <c:pt idx="6">
                  <c:v>25-34</c:v>
                </c:pt>
                <c:pt idx="8">
                  <c:v>35-44</c:v>
                </c:pt>
                <c:pt idx="10">
                  <c:v>45-54</c:v>
                </c:pt>
                <c:pt idx="12">
                  <c:v>55-64</c:v>
                </c:pt>
                <c:pt idx="14">
                  <c:v>65 or older</c:v>
                </c:pt>
              </c:strCache>
            </c:strRef>
          </c:cat>
          <c:val>
            <c:numRef>
              <c:f>'SLIDE-9'!$B$13:$P$13</c:f>
              <c:numCache>
                <c:formatCode>General</c:formatCode>
                <c:ptCount val="15"/>
                <c:pt idx="0" formatCode="0%">
                  <c:v>0.54230513000000002</c:v>
                </c:pt>
                <c:pt idx="2" formatCode="0%">
                  <c:v>0.56329114000000002</c:v>
                </c:pt>
                <c:pt idx="4" formatCode="0%">
                  <c:v>0.61375661000000004</c:v>
                </c:pt>
                <c:pt idx="6" formatCode="0%">
                  <c:v>0.65168538999999992</c:v>
                </c:pt>
                <c:pt idx="8" formatCode="0%">
                  <c:v>0.60617761000000003</c:v>
                </c:pt>
                <c:pt idx="10" formatCode="0%">
                  <c:v>0.49707602000000001</c:v>
                </c:pt>
                <c:pt idx="12" formatCode="0%">
                  <c:v>0.46666667000000001</c:v>
                </c:pt>
                <c:pt idx="14" formatCode="0%">
                  <c:v>0.36633663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6-0E48-ACC4-E868D317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49263776"/>
        <c:axId val="1049050784"/>
      </c:barChart>
      <c:catAx>
        <c:axId val="104926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0" i="0">
                <a:solidFill>
                  <a:srgbClr val="002060"/>
                </a:solidFill>
                <a:latin typeface="Gotham" panose="02000504050000020004" pitchFamily="2" charset="0"/>
              </a:defRPr>
            </a:pPr>
            <a:endParaRPr lang="en-US"/>
          </a:p>
        </c:txPr>
        <c:crossAx val="1049050784"/>
        <c:crosses val="autoZero"/>
        <c:auto val="1"/>
        <c:lblAlgn val="ctr"/>
        <c:lblOffset val="100"/>
        <c:noMultiLvlLbl val="0"/>
      </c:catAx>
      <c:valAx>
        <c:axId val="10490507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049263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050">
          <a:latin typeface="GOTHAM-BOOK" panose="02000504050000020004" pitchFamily="2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1B8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rgbClr val="81B84A"/>
                    </a:solidFill>
                    <a:latin typeface="Gotham" panose="02000504050000020004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'SLIDE-9'!$A$73:$A$80</c:f>
              <c:strCache>
                <c:ptCount val="8"/>
                <c:pt idx="0">
                  <c:v>Leading tech companies (e.g. Apple, Google, etc)</c:v>
                </c:pt>
                <c:pt idx="1">
                  <c:v>Content Publishers and app developers</c:v>
                </c:pt>
                <c:pt idx="2">
                  <c:v>Brands/Marketers</c:v>
                </c:pt>
                <c:pt idx="3">
                  <c:v>Government Organizations</c:v>
                </c:pt>
                <c:pt idx="4">
                  <c:v>Not sure</c:v>
                </c:pt>
                <c:pt idx="5">
                  <c:v>Industry Consortiums</c:v>
                </c:pt>
                <c:pt idx="6">
                  <c:v>Trade Associations</c:v>
                </c:pt>
                <c:pt idx="7">
                  <c:v>Other</c:v>
                </c:pt>
              </c:strCache>
            </c:strRef>
          </c:cat>
          <c:val>
            <c:numRef>
              <c:f>'SLIDE-9'!$B$73:$B$80</c:f>
              <c:numCache>
                <c:formatCode>0%</c:formatCode>
                <c:ptCount val="8"/>
                <c:pt idx="0">
                  <c:v>0.52564957000000001</c:v>
                </c:pt>
                <c:pt idx="1">
                  <c:v>0.31845435999999999</c:v>
                </c:pt>
                <c:pt idx="2">
                  <c:v>0.30646235999999999</c:v>
                </c:pt>
                <c:pt idx="3">
                  <c:v>0.27048633999999999</c:v>
                </c:pt>
                <c:pt idx="4">
                  <c:v>0.24450366000000001</c:v>
                </c:pt>
                <c:pt idx="5">
                  <c:v>0.16522318</c:v>
                </c:pt>
                <c:pt idx="6">
                  <c:v>0.13790806</c:v>
                </c:pt>
                <c:pt idx="7">
                  <c:v>3.9973349999999998E-2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6-1543-8079-F2A0F8A08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8"/>
        <c:axId val="1049263776"/>
        <c:axId val="1049050784"/>
      </c:barChart>
      <c:catAx>
        <c:axId val="1049263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 b="0" i="0">
                <a:solidFill>
                  <a:srgbClr val="002060"/>
                </a:solidFill>
                <a:latin typeface="Gotham" panose="02000504050000020004" pitchFamily="2" charset="0"/>
              </a:defRPr>
            </a:pPr>
            <a:endParaRPr lang="en-US"/>
          </a:p>
        </c:txPr>
        <c:crossAx val="1049050784"/>
        <c:crosses val="autoZero"/>
        <c:auto val="1"/>
        <c:lblAlgn val="ctr"/>
        <c:lblOffset val="100"/>
        <c:noMultiLvlLbl val="0"/>
      </c:catAx>
      <c:valAx>
        <c:axId val="10490507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high"/>
        <c:crossAx val="1049263776"/>
        <c:crosses val="autoZero"/>
        <c:crossBetween val="between"/>
      </c:valAx>
    </c:plotArea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100">
          <a:latin typeface="GOTHAM-BOOK" panose="02000504050000020004" pitchFamily="2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9E9CD-D08C-4C44-9A52-2A5186E8AC3A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F6800-00B1-0B46-A57D-004F3B2A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1D4A70-0BF1-2C41-A909-126B736D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38FE6-9A25-6F4A-BB6D-DE6E37F34E3B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39EF6-8997-FA43-8FD1-6F6490D9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6B82E-DA6F-1140-8678-B4E83029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4D1A1-437E-A94E-85FF-101FE372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115337" y="804460"/>
            <a:ext cx="4585915" cy="1279525"/>
          </a:xfrm>
        </p:spPr>
        <p:txBody>
          <a:bodyPr lIns="68564" tIns="34289" rIns="68564" bIns="34289" rtlCol="0" anchor="b">
            <a:noAutofit/>
          </a:bodyPr>
          <a:lstStyle>
            <a:lvl1pPr marL="0" indent="0" algn="ctr">
              <a:buNone/>
              <a:defRPr lang="en-US" sz="4800" baseline="0" smtClean="0">
                <a:solidFill>
                  <a:srgbClr val="0172BA"/>
                </a:solidFill>
                <a:latin typeface="Gotham Black" panose="02000504050000020004" pitchFamily="2" charset="0"/>
                <a:ea typeface="+mj-ea"/>
                <a:cs typeface="+mj-cs"/>
              </a:defRPr>
            </a:lvl1pPr>
            <a:lvl2pPr marL="228542" indent="0">
              <a:buNone/>
              <a:defRPr lang="en-US" sz="1867" smtClean="0"/>
            </a:lvl2pPr>
            <a:lvl3pPr>
              <a:defRPr lang="en-US" sz="1867" smtClean="0"/>
            </a:lvl3pPr>
            <a:lvl4pPr>
              <a:defRPr lang="en-US" smtClean="0"/>
            </a:lvl4pPr>
            <a:lvl5pPr>
              <a:defRPr lang="en-IN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112640" y="2649848"/>
            <a:ext cx="4588613" cy="518885"/>
          </a:xfrm>
        </p:spPr>
        <p:txBody>
          <a:bodyPr lIns="68564" tIns="34289" rIns="68564" bIns="34289" rtlCol="0">
            <a:noAutofit/>
          </a:bodyPr>
          <a:lstStyle>
            <a:lvl1pPr marL="0" indent="0" algn="ctr">
              <a:buNone/>
              <a:defRPr lang="en-US" sz="3600" baseline="0" smtClean="0">
                <a:solidFill>
                  <a:srgbClr val="0172BA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  <a:lvl2pPr marL="228542" indent="0">
              <a:buNone/>
              <a:defRPr lang="en-US" sz="1867" smtClean="0"/>
            </a:lvl2pPr>
            <a:lvl3pPr>
              <a:defRPr lang="en-US" sz="1867" smtClean="0"/>
            </a:lvl3pPr>
            <a:lvl4pPr>
              <a:defRPr lang="en-US" smtClean="0"/>
            </a:lvl4pPr>
            <a:lvl5pPr>
              <a:defRPr lang="en-IN"/>
            </a:lvl5pPr>
          </a:lstStyle>
          <a:p>
            <a:pPr lvl="0"/>
            <a:endParaRPr lang="en-US" dirty="0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CFBA525-B343-1441-952E-78B88FF244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132" y="6092404"/>
            <a:ext cx="1910368" cy="58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2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348164F2-723A-C94B-BFF8-4F9F2389E783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299957" y="462044"/>
            <a:ext cx="428786" cy="333375"/>
            <a:chOff x="1748589" y="1140618"/>
            <a:chExt cx="1233488" cy="959216"/>
          </a:xfrm>
        </p:grpSpPr>
        <p:sp>
          <p:nvSpPr>
            <p:cNvPr id="4" name="Rectangle: Rounded Corners 13">
              <a:extLst>
                <a:ext uri="{FF2B5EF4-FFF2-40B4-BE49-F238E27FC236}">
                  <a16:creationId xmlns:a16="http://schemas.microsoft.com/office/drawing/2014/main" id="{2B80C2B6-69D6-DE40-990F-96265AF9D8FA}"/>
                </a:ext>
              </a:extLst>
            </p:cNvPr>
            <p:cNvSpPr/>
            <p:nvPr userDrawn="1"/>
          </p:nvSpPr>
          <p:spPr>
            <a:xfrm>
              <a:off x="1748590" y="1124470"/>
              <a:ext cx="1233488" cy="206700"/>
            </a:xfrm>
            <a:prstGeom prst="roundRect">
              <a:avLst>
                <a:gd name="adj" fmla="val 50000"/>
              </a:avLst>
            </a:prstGeom>
            <a:solidFill>
              <a:srgbClr val="F370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C8E75D52-9EBF-CB4F-9BAE-290047195314}"/>
                </a:ext>
              </a:extLst>
            </p:cNvPr>
            <p:cNvSpPr/>
            <p:nvPr userDrawn="1"/>
          </p:nvSpPr>
          <p:spPr>
            <a:xfrm>
              <a:off x="1748589" y="1515262"/>
              <a:ext cx="1233488" cy="209929"/>
            </a:xfrm>
            <a:prstGeom prst="roundRect">
              <a:avLst>
                <a:gd name="adj" fmla="val 50000"/>
              </a:avLst>
            </a:prstGeom>
            <a:solidFill>
              <a:srgbClr val="007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: Rounded Corners 15">
              <a:extLst>
                <a:ext uri="{FF2B5EF4-FFF2-40B4-BE49-F238E27FC236}">
                  <a16:creationId xmlns:a16="http://schemas.microsoft.com/office/drawing/2014/main" id="{C0EE4BB5-5D6C-9D4D-A93F-DF3982482457}"/>
                </a:ext>
              </a:extLst>
            </p:cNvPr>
            <p:cNvSpPr/>
            <p:nvPr userDrawn="1"/>
          </p:nvSpPr>
          <p:spPr>
            <a:xfrm>
              <a:off x="1748590" y="1876988"/>
              <a:ext cx="1233488" cy="206700"/>
            </a:xfrm>
            <a:prstGeom prst="roundRect">
              <a:avLst>
                <a:gd name="adj" fmla="val 50000"/>
              </a:avLst>
            </a:prstGeom>
            <a:solidFill>
              <a:srgbClr val="007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B3845171-EA91-E649-8ECE-527F975940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18" y="6348458"/>
            <a:ext cx="1071382" cy="3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80743" y="273828"/>
            <a:ext cx="10893251" cy="887949"/>
          </a:xfrm>
        </p:spPr>
        <p:txBody>
          <a:bodyPr>
            <a:normAutofit/>
          </a:bodyPr>
          <a:lstStyle>
            <a:lvl1pPr algn="l">
              <a:defRPr sz="4000" b="1" baseline="0">
                <a:solidFill>
                  <a:srgbClr val="1B75BC"/>
                </a:solidFill>
                <a:latin typeface="Gotham" panose="0200050405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3741BD-5BD0-9A47-B101-A7231FAEC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2088" y="6288088"/>
            <a:ext cx="488950" cy="365125"/>
          </a:xfrm>
        </p:spPr>
        <p:txBody>
          <a:bodyPr rIns="36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ED4AA6F-B765-3242-A389-5B021865D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7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27FBF-9E66-3545-9FAB-FB7A74F8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3A182-331A-EA48-8A2A-0597ADB8F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39379-0E03-4643-A6A6-B46AE051F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8FE6-9A25-6F4A-BB6D-DE6E37F34E3B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43A2B-7F9E-4545-AE92-A80B72DE6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AF91-8896-C648-8EF9-B69F94AD6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4D1A1-437E-A94E-85FF-101FE3722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0172BA"/>
          </a:solidFill>
          <a:latin typeface="Gotham" panose="0200050405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Gotham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chart" Target="../charts/chart5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18" Type="http://schemas.openxmlformats.org/officeDocument/2006/relationships/image" Target="../media/image42.sv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17" Type="http://schemas.openxmlformats.org/officeDocument/2006/relationships/image" Target="../media/image41.png"/><Relationship Id="rId2" Type="http://schemas.openxmlformats.org/officeDocument/2006/relationships/chart" Target="../charts/chart7.xml"/><Relationship Id="rId16" Type="http://schemas.openxmlformats.org/officeDocument/2006/relationships/image" Target="../media/image40.sv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19" Type="http://schemas.openxmlformats.org/officeDocument/2006/relationships/image" Target="../media/image43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Relationship Id="rId22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3E3FD-06FF-434F-896B-03E06C0B6165}"/>
              </a:ext>
            </a:extLst>
          </p:cNvPr>
          <p:cNvSpPr/>
          <p:nvPr/>
        </p:nvSpPr>
        <p:spPr>
          <a:xfrm>
            <a:off x="0" y="0"/>
            <a:ext cx="5603319" cy="6858000"/>
          </a:xfrm>
          <a:prstGeom prst="rect">
            <a:avLst/>
          </a:prstGeom>
          <a:solidFill>
            <a:srgbClr val="01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9" rIns="91419" bIns="45719" anchor="ctr"/>
          <a:lstStyle/>
          <a:p>
            <a:pPr algn="ctr" defTabSz="9141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67" dirty="0">
              <a:solidFill>
                <a:srgbClr val="FFFFFF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9FC93E-C73E-514D-9299-0264CEAD4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7649" y="764086"/>
            <a:ext cx="7147874" cy="476524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EA817-511E-4E42-8AF4-7CEB7C51B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097" y="2260756"/>
            <a:ext cx="4681125" cy="1279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Data Privacy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&amp; IDFA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9FFEF5-79A4-9A43-B3B9-623AD1673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759" y="4063230"/>
            <a:ext cx="4589463" cy="519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GOTHAM-BOOK" panose="02000504050000020004" pitchFamily="2" charset="0"/>
              </a:rPr>
              <a:t>Consumer &amp; Marketer Study</a:t>
            </a:r>
            <a:endParaRPr sz="2400" dirty="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6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D9E46F1-6E2F-9144-AF5D-0C36F93AB798}"/>
              </a:ext>
            </a:extLst>
          </p:cNvPr>
          <p:cNvSpPr txBox="1">
            <a:spLocks/>
          </p:cNvSpPr>
          <p:nvPr/>
        </p:nvSpPr>
        <p:spPr>
          <a:xfrm>
            <a:off x="980745" y="406478"/>
            <a:ext cx="7198980" cy="88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Although the vast majority is unlikely to opt-in, some consumers may change their mind if given </a:t>
            </a:r>
            <a:r>
              <a:rPr lang="en-US" sz="2400" dirty="0">
                <a:cs typeface="Calibri" panose="020F0502020204030204" pitchFamily="34" charset="0"/>
              </a:rPr>
              <a:t>additional information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E12FB9-C249-604E-98B1-7DB65155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9949" y="155224"/>
            <a:ext cx="1638994" cy="1638994"/>
          </a:xfrm>
          <a:prstGeom prst="rect">
            <a:avLst/>
          </a:prstGeom>
        </p:spPr>
      </p:pic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2059FF8-4826-3E42-98B7-4821187F2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189186"/>
              </p:ext>
            </p:extLst>
          </p:nvPr>
        </p:nvGraphicFramePr>
        <p:xfrm>
          <a:off x="980745" y="1661410"/>
          <a:ext cx="10090910" cy="353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E89FC876-C9E1-4747-A91F-4458940067DB}"/>
              </a:ext>
            </a:extLst>
          </p:cNvPr>
          <p:cNvSpPr txBox="1"/>
          <p:nvPr/>
        </p:nvSpPr>
        <p:spPr>
          <a:xfrm>
            <a:off x="1466334" y="5152177"/>
            <a:ext cx="1746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Gotham" panose="02000504050000020004" pitchFamily="2" charset="0"/>
                <a:ea typeface="Roboto Cn" pitchFamily="2" charset="0"/>
              </a:rPr>
              <a:t>Will feel concerned when they read the opt-in message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4AEC7D-DA15-F243-B834-EFEECEB73225}"/>
              </a:ext>
            </a:extLst>
          </p:cNvPr>
          <p:cNvSpPr txBox="1"/>
          <p:nvPr/>
        </p:nvSpPr>
        <p:spPr>
          <a:xfrm>
            <a:off x="3921211" y="5152177"/>
            <a:ext cx="1746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Gotham" panose="02000504050000020004" pitchFamily="2" charset="0"/>
                <a:ea typeface="Roboto Cn" pitchFamily="2" charset="0"/>
              </a:rPr>
              <a:t>Unlikely to opt-in based on available information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AD3228-B839-8D4A-AA0F-47038AF0E22A}"/>
              </a:ext>
            </a:extLst>
          </p:cNvPr>
          <p:cNvSpPr txBox="1"/>
          <p:nvPr/>
        </p:nvSpPr>
        <p:spPr>
          <a:xfrm>
            <a:off x="8831450" y="5152177"/>
            <a:ext cx="17464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Gotham" panose="02000504050000020004" pitchFamily="2" charset="0"/>
                <a:ea typeface="Roboto Cn" pitchFamily="2" charset="0"/>
              </a:rPr>
              <a:t>Prefer to pay subscription </a:t>
            </a:r>
            <a:br>
              <a:rPr lang="en-US" sz="1400" dirty="0">
                <a:solidFill>
                  <a:srgbClr val="002060"/>
                </a:solidFill>
                <a:latin typeface="Gotham" panose="02000504050000020004" pitchFamily="2" charset="0"/>
                <a:ea typeface="Roboto Cn" pitchFamily="2" charset="0"/>
              </a:rPr>
            </a:br>
            <a:r>
              <a:rPr lang="en-US" sz="1400" dirty="0">
                <a:solidFill>
                  <a:srgbClr val="002060"/>
                </a:solidFill>
                <a:latin typeface="Gotham" panose="02000504050000020004" pitchFamily="2" charset="0"/>
                <a:ea typeface="Roboto Cn" pitchFamily="2" charset="0"/>
              </a:rPr>
              <a:t>than opt-in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E14327-DB66-6F4F-9269-724405C76180}"/>
              </a:ext>
            </a:extLst>
          </p:cNvPr>
          <p:cNvSpPr txBox="1"/>
          <p:nvPr/>
        </p:nvSpPr>
        <p:spPr>
          <a:xfrm>
            <a:off x="6376088" y="5152177"/>
            <a:ext cx="17464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Gotham" panose="02000504050000020004" pitchFamily="2" charset="0"/>
                <a:ea typeface="Roboto Cn" pitchFamily="2" charset="0"/>
              </a:rPr>
              <a:t>Prefer to see more ads/less relevant than opt-in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3BADDDA4-7F0F-E64C-A41A-6C12A59CA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7321" y="4189596"/>
            <a:ext cx="704448" cy="70444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D7033F6-BD50-E74F-AE34-827EC93ED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78722" y="4221059"/>
            <a:ext cx="704448" cy="70444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217F399-BEC9-A44D-9BA7-33D6F9B9F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6452" y="4138679"/>
            <a:ext cx="839396" cy="83939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E140B370-2124-EC4B-B89B-3849730587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36833" y="4216664"/>
            <a:ext cx="777887" cy="7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B3FAA5F-AF0D-9541-AA91-5BDB4CE8816D}"/>
              </a:ext>
            </a:extLst>
          </p:cNvPr>
          <p:cNvSpPr txBox="1">
            <a:spLocks/>
          </p:cNvSpPr>
          <p:nvPr/>
        </p:nvSpPr>
        <p:spPr>
          <a:xfrm>
            <a:off x="980745" y="207324"/>
            <a:ext cx="9310412" cy="88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cs typeface="Calibri" panose="020F0502020204030204" pitchFamily="34" charset="0"/>
              </a:rPr>
              <a:t>Value and Trust: </a:t>
            </a:r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Consumers will prioritize apps they trust and those they think should track them in order to work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C26610-8DFA-F743-9EFA-4C2D1183A7B3}"/>
              </a:ext>
            </a:extLst>
          </p:cNvPr>
          <p:cNvGrpSpPr/>
          <p:nvPr/>
        </p:nvGrpSpPr>
        <p:grpSpPr>
          <a:xfrm>
            <a:off x="4581498" y="1323320"/>
            <a:ext cx="7182355" cy="4789795"/>
            <a:chOff x="475010" y="1323320"/>
            <a:chExt cx="7182355" cy="4789795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367145AD-FF2A-2148-B996-DEF5668C8E3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4911301"/>
                </p:ext>
              </p:extLst>
            </p:nvPr>
          </p:nvGraphicFramePr>
          <p:xfrm>
            <a:off x="493809" y="1716305"/>
            <a:ext cx="6615841" cy="35690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610A4B6-ABC1-6D46-A618-80D21187BD32}"/>
                </a:ext>
              </a:extLst>
            </p:cNvPr>
            <p:cNvCxnSpPr>
              <a:cxnSpLocks/>
            </p:cNvCxnSpPr>
            <p:nvPr/>
          </p:nvCxnSpPr>
          <p:spPr>
            <a:xfrm>
              <a:off x="966029" y="3525157"/>
              <a:ext cx="6475239" cy="0"/>
            </a:xfrm>
            <a:prstGeom prst="line">
              <a:avLst/>
            </a:prstGeom>
            <a:ln w="38100">
              <a:solidFill>
                <a:srgbClr val="F370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2" name="TextBox 9">
              <a:extLst>
                <a:ext uri="{FF2B5EF4-FFF2-40B4-BE49-F238E27FC236}">
                  <a16:creationId xmlns:a16="http://schemas.microsoft.com/office/drawing/2014/main" id="{C35682F3-CA5E-394F-B7AD-BB1AD3507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325" y="2718077"/>
              <a:ext cx="93166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rgbClr val="F37020"/>
                  </a:solidFill>
                  <a:latin typeface="Gotham" panose="02000504050000020004" pitchFamily="2" charset="0"/>
                </a:rPr>
                <a:t>More likely</a:t>
              </a:r>
            </a:p>
          </p:txBody>
        </p:sp>
        <p:sp>
          <p:nvSpPr>
            <p:cNvPr id="34823" name="TextBox 10">
              <a:extLst>
                <a:ext uri="{FF2B5EF4-FFF2-40B4-BE49-F238E27FC236}">
                  <a16:creationId xmlns:a16="http://schemas.microsoft.com/office/drawing/2014/main" id="{99A0008C-EB57-EF4F-8D5C-6C9B45E9F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1981" y="4056002"/>
              <a:ext cx="886781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50" b="1" dirty="0">
                  <a:solidFill>
                    <a:srgbClr val="F37020"/>
                  </a:solidFill>
                  <a:latin typeface="Gotham" panose="02000504050000020004" pitchFamily="2" charset="0"/>
                </a:rPr>
                <a:t>Less likely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CAA4B7-209A-3A41-BE5B-EEBB65714E5C}"/>
                </a:ext>
              </a:extLst>
            </p:cNvPr>
            <p:cNvSpPr/>
            <p:nvPr/>
          </p:nvSpPr>
          <p:spPr>
            <a:xfrm>
              <a:off x="475010" y="1323320"/>
              <a:ext cx="71823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Gotham" panose="02000504050000020004" pitchFamily="2" charset="0"/>
                </a:rPr>
                <a:t>Likelihood to allow tracking each type of app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9BCB6C8-8C51-7146-8D38-A530A15D2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59039" y="3562636"/>
              <a:ext cx="442999" cy="44299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8ABC32E-6521-0D46-B275-EF8919781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6959039" y="3020519"/>
              <a:ext cx="442999" cy="44299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88956C-60DD-BD42-92AC-D008A48005ED}"/>
                </a:ext>
              </a:extLst>
            </p:cNvPr>
            <p:cNvSpPr/>
            <p:nvPr/>
          </p:nvSpPr>
          <p:spPr>
            <a:xfrm>
              <a:off x="671829" y="5251341"/>
              <a:ext cx="165186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68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GOTHAM-BOOK" panose="02000504050000020004" pitchFamily="2" charset="0"/>
                  <a:ea typeface="+mn-ea"/>
                  <a:cs typeface="+mn-cs"/>
                </a:defRPr>
              </a:pP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Certain apps </a:t>
              </a:r>
              <a:b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</a:b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that they think </a:t>
              </a:r>
              <a:b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</a:b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it’s necessary to </a:t>
              </a:r>
              <a:b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</a:b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track them in order </a:t>
              </a:r>
              <a:b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</a:b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for the app to work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80A28F-F193-9D4C-BBA9-FDEE3186C25F}"/>
                </a:ext>
              </a:extLst>
            </p:cNvPr>
            <p:cNvSpPr/>
            <p:nvPr/>
          </p:nvSpPr>
          <p:spPr>
            <a:xfrm>
              <a:off x="2212110" y="5251341"/>
              <a:ext cx="111309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68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GOTHAM-BOOK" panose="02000504050000020004" pitchFamily="2" charset="0"/>
                  <a:ea typeface="+mn-ea"/>
                  <a:cs typeface="+mn-cs"/>
                </a:defRPr>
              </a:pP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Apps that they trust more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92653D3-70D9-154C-9D73-4451A73FFF12}"/>
                </a:ext>
              </a:extLst>
            </p:cNvPr>
            <p:cNvSpPr/>
            <p:nvPr/>
          </p:nvSpPr>
          <p:spPr>
            <a:xfrm>
              <a:off x="3342675" y="5251341"/>
              <a:ext cx="12545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68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GOTHAM-BOOK" panose="02000504050000020004" pitchFamily="2" charset="0"/>
                  <a:ea typeface="+mn-ea"/>
                  <a:cs typeface="+mn-cs"/>
                </a:defRPr>
              </a:pP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Apps that </a:t>
              </a:r>
              <a:b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</a:b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they use </a:t>
              </a:r>
              <a:b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</a:b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more often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6E45E-B39F-204C-92DA-FC09977F171D}"/>
                </a:ext>
              </a:extLst>
            </p:cNvPr>
            <p:cNvSpPr/>
            <p:nvPr/>
          </p:nvSpPr>
          <p:spPr>
            <a:xfrm>
              <a:off x="4616258" y="5251341"/>
              <a:ext cx="107019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68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GOTHAM-BOOK" panose="02000504050000020004" pitchFamily="2" charset="0"/>
                  <a:ea typeface="+mn-ea"/>
                  <a:cs typeface="+mn-cs"/>
                </a:defRPr>
              </a:pP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Apps that they need, even if they don’t use them often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73638C-545D-FB46-A106-D83262C7B84F}"/>
                </a:ext>
              </a:extLst>
            </p:cNvPr>
            <p:cNvSpPr/>
            <p:nvPr/>
          </p:nvSpPr>
          <p:spPr>
            <a:xfrm>
              <a:off x="5787830" y="5251341"/>
              <a:ext cx="114498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168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GOTHAM-BOOK" panose="02000504050000020004" pitchFamily="2" charset="0"/>
                  <a:ea typeface="+mn-ea"/>
                  <a:cs typeface="+mn-cs"/>
                </a:defRPr>
              </a:pPr>
              <a:r>
                <a:rPr lang="en-US" sz="1000" dirty="0">
                  <a:solidFill>
                    <a:srgbClr val="002060"/>
                  </a:solidFill>
                  <a:latin typeface="Gotham" panose="02000504050000020004" pitchFamily="2" charset="0"/>
                </a:rPr>
                <a:t>Paid apps or apps that they have made in-app purchases</a:t>
              </a:r>
            </a:p>
          </p:txBody>
        </p:sp>
      </p:grp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DCDB1826-0E23-D14A-8AFD-000D9B31B642}"/>
              </a:ext>
            </a:extLst>
          </p:cNvPr>
          <p:cNvSpPr/>
          <p:nvPr/>
        </p:nvSpPr>
        <p:spPr>
          <a:xfrm flipH="1">
            <a:off x="350574" y="1438102"/>
            <a:ext cx="3657601" cy="330846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6C80F5-9D97-564C-B86C-85C93AF76296}"/>
              </a:ext>
            </a:extLst>
          </p:cNvPr>
          <p:cNvSpPr/>
          <p:nvPr/>
        </p:nvSpPr>
        <p:spPr>
          <a:xfrm>
            <a:off x="1862551" y="2101799"/>
            <a:ext cx="1911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Gotham" panose="02000504050000020004" pitchFamily="2" charset="0"/>
              </a:rPr>
              <a:t>Consumers: </a:t>
            </a:r>
            <a:r>
              <a:rPr lang="en-US" sz="1200" dirty="0">
                <a:solidFill>
                  <a:srgbClr val="002060"/>
                </a:solidFill>
                <a:latin typeface="GOTHAM-BOOK" panose="02000504050000020004" pitchFamily="2" charset="0"/>
              </a:rPr>
              <a:t>Which types of apps are you more likely to allow to track you?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7F17A1-7949-5042-A3FF-9A3AFE62825A}"/>
              </a:ext>
            </a:extLst>
          </p:cNvPr>
          <p:cNvSpPr/>
          <p:nvPr/>
        </p:nvSpPr>
        <p:spPr>
          <a:xfrm>
            <a:off x="1862550" y="3324407"/>
            <a:ext cx="2079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Gotham" panose="02000504050000020004" pitchFamily="2" charset="0"/>
              </a:rPr>
              <a:t>Marketers: </a:t>
            </a:r>
            <a:r>
              <a:rPr lang="en-US" sz="1200" dirty="0">
                <a:solidFill>
                  <a:srgbClr val="002060"/>
                </a:solidFill>
                <a:latin typeface="GOTHAM-BOOK" panose="02000504050000020004" pitchFamily="2" charset="0"/>
              </a:rPr>
              <a:t>Which types of apps do you think consumers will be more likely to allow them to track them? Please check up to three.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DF251684-BC67-C443-915D-BAFD4217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3509"/>
          <a:stretch/>
        </p:blipFill>
        <p:spPr>
          <a:xfrm>
            <a:off x="481810" y="3339835"/>
            <a:ext cx="1173685" cy="108081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4D5B70B-D168-EE46-B9FC-3BDA82CC53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0000" r="714"/>
          <a:stretch/>
        </p:blipFill>
        <p:spPr>
          <a:xfrm>
            <a:off x="446531" y="2101799"/>
            <a:ext cx="1244245" cy="108081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67291F9-F250-F743-A70F-6D1EA30D7203}"/>
              </a:ext>
            </a:extLst>
          </p:cNvPr>
          <p:cNvSpPr/>
          <p:nvPr/>
        </p:nvSpPr>
        <p:spPr>
          <a:xfrm>
            <a:off x="350575" y="4958045"/>
            <a:ext cx="3526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2060"/>
                </a:solidFill>
                <a:latin typeface="GOTHAM-BOOK" panose="02000504050000020004" pitchFamily="2" charset="0"/>
              </a:rPr>
              <a:t>Numbers reflect index where 100 is average of all the types of apps. An index&gt;100 means more likely, while an index &lt;100 means less likely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EEF66A8-D86B-F249-9874-0A5FE2E586DE}"/>
              </a:ext>
            </a:extLst>
          </p:cNvPr>
          <p:cNvGrpSpPr/>
          <p:nvPr/>
        </p:nvGrpSpPr>
        <p:grpSpPr>
          <a:xfrm>
            <a:off x="481810" y="1529480"/>
            <a:ext cx="436510" cy="585475"/>
            <a:chOff x="1817688" y="5168900"/>
            <a:chExt cx="5205412" cy="6981825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0E108549-362A-B544-B489-9AA47DF1F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C098E5F-F853-1941-A6E5-F80BDFB9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43AA9DC-0A13-6145-9BB9-EC33CBF8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875B4B7E-3F8C-804B-A963-7291F6B48886}"/>
              </a:ext>
            </a:extLst>
          </p:cNvPr>
          <p:cNvSpPr/>
          <p:nvPr/>
        </p:nvSpPr>
        <p:spPr>
          <a:xfrm flipH="1">
            <a:off x="556757" y="1857451"/>
            <a:ext cx="11009526" cy="43076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52299-21F3-1849-B93C-A49345ACF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743" y="290455"/>
            <a:ext cx="10893251" cy="657198"/>
          </a:xfrm>
        </p:spPr>
        <p:txBody>
          <a:bodyPr>
            <a:noAutofit/>
          </a:bodyPr>
          <a:lstStyle/>
          <a:p>
            <a:r>
              <a:rPr lang="en-US" sz="2400" dirty="0"/>
              <a:t>Utility, food &amp; delivery apps </a:t>
            </a:r>
            <a:r>
              <a:rPr lang="en-US" sz="2400" b="0" dirty="0"/>
              <a:t>are more likely to be allowed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14BF5BA-AFC6-E744-A0EF-28CC6CCE6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803492"/>
              </p:ext>
            </p:extLst>
          </p:nvPr>
        </p:nvGraphicFramePr>
        <p:xfrm>
          <a:off x="625716" y="1857451"/>
          <a:ext cx="10115590" cy="430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36E5887-34CE-E740-8204-7326A15362EF}"/>
              </a:ext>
            </a:extLst>
          </p:cNvPr>
          <p:cNvSpPr/>
          <p:nvPr/>
        </p:nvSpPr>
        <p:spPr>
          <a:xfrm>
            <a:off x="980711" y="1123814"/>
            <a:ext cx="9618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Q7. Which of the following types of apps are you more likely to allow to track you?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FE91D-EA24-A047-9D31-F6C09061218A}"/>
              </a:ext>
            </a:extLst>
          </p:cNvPr>
          <p:cNvGrpSpPr/>
          <p:nvPr/>
        </p:nvGrpSpPr>
        <p:grpSpPr>
          <a:xfrm>
            <a:off x="390294" y="1144577"/>
            <a:ext cx="436510" cy="585475"/>
            <a:chOff x="1817688" y="5168900"/>
            <a:chExt cx="5205412" cy="6981825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B8495B37-787B-1E41-9B64-BC27B1581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B2AC17F-E0B5-1A43-900C-22FEA5611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F7D5292-8F4A-8D48-A895-A0CBEEEAA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C0D0DAC7-CEA0-D240-8194-27626E5D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6670" y="1986462"/>
            <a:ext cx="338133" cy="3381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5AA1E712-9846-E042-A880-845573B65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3307" y="2783380"/>
            <a:ext cx="292333" cy="29233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83080B7-231D-7244-9884-8D5B1BCE26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54426" y="2398570"/>
            <a:ext cx="294757" cy="29475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7C5892B-3264-454F-8247-FC35E29C33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7660" y="3085064"/>
            <a:ext cx="399359" cy="39935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A23C0545-A51C-DB4B-807C-D05EDB1F38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86355" y="3489959"/>
            <a:ext cx="298375" cy="29837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03AC42B-81D6-A048-9838-0D54C3AB6E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82845" y="3883238"/>
            <a:ext cx="298375" cy="29837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20D8ECF-06BB-2248-B75D-50C54A1930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46769" y="4203480"/>
            <a:ext cx="342392" cy="34239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7A256DF-031D-D84E-A290-A12972E900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98085" y="4596943"/>
            <a:ext cx="296812" cy="296812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8A0CF8C-0561-DE4D-B227-E6CD30C996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68933" y="4991402"/>
            <a:ext cx="296812" cy="296812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C68166-CD6D-2544-A69A-6500DBA8590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061520" y="5288214"/>
            <a:ext cx="388590" cy="3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4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45">
            <a:extLst>
              <a:ext uri="{FF2B5EF4-FFF2-40B4-BE49-F238E27FC236}">
                <a16:creationId xmlns:a16="http://schemas.microsoft.com/office/drawing/2014/main" id="{F6FABFC7-2459-8E41-8722-6C60ED821950}"/>
              </a:ext>
            </a:extLst>
          </p:cNvPr>
          <p:cNvSpPr/>
          <p:nvPr/>
        </p:nvSpPr>
        <p:spPr>
          <a:xfrm flipH="1">
            <a:off x="5926566" y="2658382"/>
            <a:ext cx="5813077" cy="35066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FA0B3228-FF76-E844-ABD9-5B3EC15EDDE7}"/>
              </a:ext>
            </a:extLst>
          </p:cNvPr>
          <p:cNvSpPr/>
          <p:nvPr/>
        </p:nvSpPr>
        <p:spPr>
          <a:xfrm flipH="1">
            <a:off x="556759" y="2658382"/>
            <a:ext cx="4696881" cy="350668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52299-21F3-1849-B93C-A49345ACF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744" y="273828"/>
            <a:ext cx="10249752" cy="887949"/>
          </a:xfrm>
        </p:spPr>
        <p:txBody>
          <a:bodyPr>
            <a:noAutofit/>
          </a:bodyPr>
          <a:lstStyle/>
          <a:p>
            <a:r>
              <a:rPr lang="en-US" sz="2400" dirty="0"/>
              <a:t>About 1 out of 2 consumers </a:t>
            </a:r>
            <a:r>
              <a:rPr lang="en-US" sz="2400" b="0" dirty="0"/>
              <a:t>feel they need more information to make a decisions about online data and think that “big tech” needs to step in and provide more education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4FBA3E9-27A4-3C40-B000-C8E95B829B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545930"/>
              </p:ext>
            </p:extLst>
          </p:nvPr>
        </p:nvGraphicFramePr>
        <p:xfrm>
          <a:off x="663362" y="2292854"/>
          <a:ext cx="4490110" cy="380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9B83311-A9B3-3D48-8A8D-79316BA04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442554"/>
              </p:ext>
            </p:extLst>
          </p:nvPr>
        </p:nvGraphicFramePr>
        <p:xfrm>
          <a:off x="6024948" y="2982316"/>
          <a:ext cx="5503690" cy="318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D1B8A07-A793-DF4C-91E4-C73C95F2FAF9}"/>
              </a:ext>
            </a:extLst>
          </p:cNvPr>
          <p:cNvSpPr/>
          <p:nvPr/>
        </p:nvSpPr>
        <p:spPr>
          <a:xfrm>
            <a:off x="917813" y="1514636"/>
            <a:ext cx="4342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Q9. Overall, do you feel that you have the right information in order to make a decision when it comes to allowing or preventing tracking your online behavior?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9AB88-A765-3B45-B9B5-EB742E345E4A}"/>
              </a:ext>
            </a:extLst>
          </p:cNvPr>
          <p:cNvSpPr/>
          <p:nvPr/>
        </p:nvSpPr>
        <p:spPr>
          <a:xfrm>
            <a:off x="6423864" y="1514636"/>
            <a:ext cx="3809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Q10. Whose responsibility is it to educate consumers like you about the usage of online data?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841A7D-B7D4-564D-BCE1-6E179318176E}"/>
              </a:ext>
            </a:extLst>
          </p:cNvPr>
          <p:cNvGrpSpPr/>
          <p:nvPr/>
        </p:nvGrpSpPr>
        <p:grpSpPr>
          <a:xfrm>
            <a:off x="390294" y="1578311"/>
            <a:ext cx="436510" cy="585475"/>
            <a:chOff x="1817688" y="5168900"/>
            <a:chExt cx="5205412" cy="6981825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96BA0D76-0204-8A47-81B4-ED135922D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2CCDD8D-A743-0443-84E6-25FD5F77F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E1DB953-E3B1-FB40-A89D-A465A043F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C78B3D-DEA4-884A-B618-A6F2560B5A48}"/>
              </a:ext>
            </a:extLst>
          </p:cNvPr>
          <p:cNvGrpSpPr/>
          <p:nvPr/>
        </p:nvGrpSpPr>
        <p:grpSpPr>
          <a:xfrm>
            <a:off x="5926570" y="1578311"/>
            <a:ext cx="436510" cy="585475"/>
            <a:chOff x="1817688" y="5168900"/>
            <a:chExt cx="5205412" cy="6981825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999925E6-878B-D943-8EF0-B0A6C7D6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8AABA1A-CC4E-1043-B709-5194E60A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9759FF3-E80A-164D-88D9-F44784F49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6419C84-2ECB-BC4D-974C-49AE02A7C981}"/>
              </a:ext>
            </a:extLst>
          </p:cNvPr>
          <p:cNvSpPr/>
          <p:nvPr/>
        </p:nvSpPr>
        <p:spPr>
          <a:xfrm>
            <a:off x="624857" y="2711845"/>
            <a:ext cx="44901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r>
              <a:rPr lang="en-US" sz="1100" b="1" dirty="0">
                <a:solidFill>
                  <a:srgbClr val="002060"/>
                </a:solidFill>
                <a:latin typeface="Gotham" panose="02000504050000020004" pitchFamily="2" charset="0"/>
              </a:rPr>
              <a:t>“I have the right information to make a decision when it comes to allowing tracking”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75F8E9-05BE-3548-A108-D3BC43B7B1C8}"/>
              </a:ext>
            </a:extLst>
          </p:cNvPr>
          <p:cNvSpPr/>
          <p:nvPr/>
        </p:nvSpPr>
        <p:spPr>
          <a:xfrm>
            <a:off x="5969941" y="2711845"/>
            <a:ext cx="44901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r>
              <a:rPr lang="en-US" sz="1100" b="1" dirty="0">
                <a:solidFill>
                  <a:srgbClr val="002060"/>
                </a:solidFill>
                <a:latin typeface="Gotham" panose="02000504050000020004" pitchFamily="2" charset="0"/>
              </a:rPr>
              <a:t>Whose responsibility is it to educate consumers?</a:t>
            </a:r>
          </a:p>
        </p:txBody>
      </p:sp>
    </p:spTree>
    <p:extLst>
      <p:ext uri="{BB962C8B-B14F-4D97-AF65-F5344CB8AC3E}">
        <p14:creationId xmlns:p14="http://schemas.microsoft.com/office/powerpoint/2010/main" val="278602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3E3FD-06FF-434F-896B-03E06C0B61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9" rIns="91419" bIns="45719" anchor="ctr"/>
          <a:lstStyle/>
          <a:p>
            <a:pPr algn="ctr" defTabSz="9141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67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EA817-511E-4E42-8AF4-7CEB7C51B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097" y="2789237"/>
            <a:ext cx="11190433" cy="12795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How are marketers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approaching IDFA?</a:t>
            </a:r>
          </a:p>
        </p:txBody>
      </p:sp>
    </p:spTree>
    <p:extLst>
      <p:ext uri="{BB962C8B-B14F-4D97-AF65-F5344CB8AC3E}">
        <p14:creationId xmlns:p14="http://schemas.microsoft.com/office/powerpoint/2010/main" val="137021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45">
            <a:extLst>
              <a:ext uri="{FF2B5EF4-FFF2-40B4-BE49-F238E27FC236}">
                <a16:creationId xmlns:a16="http://schemas.microsoft.com/office/drawing/2014/main" id="{A0D26E5D-6FCC-894E-AB5E-CCD5C581395F}"/>
              </a:ext>
            </a:extLst>
          </p:cNvPr>
          <p:cNvSpPr/>
          <p:nvPr/>
        </p:nvSpPr>
        <p:spPr>
          <a:xfrm flipH="1">
            <a:off x="556759" y="2354485"/>
            <a:ext cx="8113416" cy="38105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ADD2F6C-03DB-6C48-BCF0-D9C99A3D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745" y="1516208"/>
            <a:ext cx="4821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How familiar are you with the announcements from Apple, with respect to IDFA and iOS 14?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D67B333-3655-DD4B-95D8-AC2C2FE4B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375986"/>
              </p:ext>
            </p:extLst>
          </p:nvPr>
        </p:nvGraphicFramePr>
        <p:xfrm>
          <a:off x="488673" y="2047702"/>
          <a:ext cx="8181503" cy="421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877FF96-B8DA-3F43-9F59-05EFD8CF0918}"/>
              </a:ext>
            </a:extLst>
          </p:cNvPr>
          <p:cNvSpPr/>
          <p:nvPr/>
        </p:nvSpPr>
        <p:spPr>
          <a:xfrm>
            <a:off x="989212" y="2598796"/>
            <a:ext cx="8759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</a:rPr>
              <a:t>Familiarity with IDFA announcements from Apple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012301-E0CA-E746-AF19-1469532FA639}"/>
              </a:ext>
            </a:extLst>
          </p:cNvPr>
          <p:cNvSpPr txBox="1">
            <a:spLocks/>
          </p:cNvSpPr>
          <p:nvPr/>
        </p:nvSpPr>
        <p:spPr>
          <a:xfrm>
            <a:off x="980745" y="207324"/>
            <a:ext cx="9805443" cy="88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cs typeface="Calibri" panose="020F0502020204030204" pitchFamily="34" charset="0"/>
              </a:rPr>
              <a:t>Familiarity with IDFA changes has increased </a:t>
            </a:r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since September, but more than half of marketers are still not very familiar with the upcoming changes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2EBCE3-7F93-8840-A0D6-62973E2D07FD}"/>
              </a:ext>
            </a:extLst>
          </p:cNvPr>
          <p:cNvGrpSpPr/>
          <p:nvPr/>
        </p:nvGrpSpPr>
        <p:grpSpPr>
          <a:xfrm>
            <a:off x="390294" y="1545057"/>
            <a:ext cx="436510" cy="585475"/>
            <a:chOff x="1817688" y="5168900"/>
            <a:chExt cx="5205412" cy="698182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17A9EA12-1EB5-CB4B-9166-BFD08EFF2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D77D79C-E0C8-084D-9DEC-2E6BB362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5A02DD3-A613-A845-8E65-B860BC93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08C8A7FB-0217-B649-AC20-F094B1B46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8670176" y="1763179"/>
            <a:ext cx="3521824" cy="3191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45">
            <a:extLst>
              <a:ext uri="{FF2B5EF4-FFF2-40B4-BE49-F238E27FC236}">
                <a16:creationId xmlns:a16="http://schemas.microsoft.com/office/drawing/2014/main" id="{FDB81CFB-7313-8948-BADC-9A0BAEB2785A}"/>
              </a:ext>
            </a:extLst>
          </p:cNvPr>
          <p:cNvSpPr/>
          <p:nvPr/>
        </p:nvSpPr>
        <p:spPr>
          <a:xfrm flipH="1">
            <a:off x="556759" y="2354485"/>
            <a:ext cx="8113416" cy="381058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A6C5FB-0780-274A-A221-E41A5D55B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914427"/>
              </p:ext>
            </p:extLst>
          </p:nvPr>
        </p:nvGraphicFramePr>
        <p:xfrm>
          <a:off x="1188720" y="2354485"/>
          <a:ext cx="6708371" cy="35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2C080F5-EC0D-294F-9BFC-69052D344619}"/>
              </a:ext>
            </a:extLst>
          </p:cNvPr>
          <p:cNvSpPr txBox="1">
            <a:spLocks/>
          </p:cNvSpPr>
          <p:nvPr/>
        </p:nvSpPr>
        <p:spPr>
          <a:xfrm>
            <a:off x="980743" y="290455"/>
            <a:ext cx="8662021" cy="65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b="0" dirty="0"/>
              <a:t>Marketers expect the </a:t>
            </a:r>
            <a:r>
              <a:rPr lang="en-US" sz="2400" dirty="0"/>
              <a:t>net impact of Apple’s decision to be negative </a:t>
            </a:r>
            <a:r>
              <a:rPr lang="en-US" sz="2400" b="0" dirty="0"/>
              <a:t>for the Industry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AF4209-5A3C-E84A-993E-F8963D66E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745" y="1507891"/>
            <a:ext cx="56278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What do you think will be the impact of this decision on the marketing Industry in the long term?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F8A3F5-E1AC-A84C-B4A7-6EC3F76B60E6}"/>
              </a:ext>
            </a:extLst>
          </p:cNvPr>
          <p:cNvGrpSpPr/>
          <p:nvPr/>
        </p:nvGrpSpPr>
        <p:grpSpPr>
          <a:xfrm>
            <a:off x="390294" y="1545057"/>
            <a:ext cx="436510" cy="585475"/>
            <a:chOff x="1817688" y="5168900"/>
            <a:chExt cx="5205412" cy="6981825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DB28FAB-178E-3E4B-A117-CFF86EBC9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1824B342-42B3-E54E-894D-EB84AA484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6CB05AA-244E-2C47-8397-406D331D6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2">
            <a:extLst>
              <a:ext uri="{FF2B5EF4-FFF2-40B4-BE49-F238E27FC236}">
                <a16:creationId xmlns:a16="http://schemas.microsoft.com/office/drawing/2014/main" id="{0B3F1A49-F60B-3446-B7A2-903693ACC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25" y="2591349"/>
            <a:ext cx="54945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Gotham" panose="02000504050000020004" pitchFamily="2" charset="0"/>
              </a:rPr>
              <a:t>Long term impact of Apple’s decision on the marketing Industry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B56347-CC7E-8B4A-9ADD-7E3C18711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53265" y="2354485"/>
            <a:ext cx="2181976" cy="213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83045321-3B8F-3448-AC90-57B690321AFC}"/>
              </a:ext>
            </a:extLst>
          </p:cNvPr>
          <p:cNvSpPr/>
          <p:nvPr/>
        </p:nvSpPr>
        <p:spPr>
          <a:xfrm flipH="1">
            <a:off x="556757" y="2115387"/>
            <a:ext cx="10931641" cy="40496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33618-17A4-B04A-916C-B2B6A5B6C95A}"/>
              </a:ext>
            </a:extLst>
          </p:cNvPr>
          <p:cNvSpPr/>
          <p:nvPr/>
        </p:nvSpPr>
        <p:spPr>
          <a:xfrm>
            <a:off x="657738" y="2226388"/>
            <a:ext cx="45344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-BOOK" panose="02000504050000020004" pitchFamily="2" charset="0"/>
              </a:rPr>
              <a:t>Impact of IDFA on ROAS and publisher revenue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08D2A6E-CE0E-774E-A9FE-573A2CA0C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508019"/>
              </p:ext>
            </p:extLst>
          </p:nvPr>
        </p:nvGraphicFramePr>
        <p:xfrm>
          <a:off x="390294" y="2345880"/>
          <a:ext cx="10931641" cy="3739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049B18DE-AF33-594A-BE32-A4111292F9F5}"/>
              </a:ext>
            </a:extLst>
          </p:cNvPr>
          <p:cNvSpPr txBox="1">
            <a:spLocks/>
          </p:cNvSpPr>
          <p:nvPr/>
        </p:nvSpPr>
        <p:spPr>
          <a:xfrm>
            <a:off x="980743" y="290455"/>
            <a:ext cx="9867366" cy="65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b="0" dirty="0"/>
              <a:t>Marketers expect their </a:t>
            </a:r>
            <a:r>
              <a:rPr lang="en-US" sz="2400" dirty="0"/>
              <a:t>ROAS to decrease somewhat </a:t>
            </a:r>
            <a:r>
              <a:rPr lang="en-US" sz="2400" b="0" dirty="0"/>
              <a:t>and that </a:t>
            </a:r>
            <a:r>
              <a:rPr lang="en-US" sz="2400" dirty="0"/>
              <a:t>publisher revenue </a:t>
            </a:r>
            <a:r>
              <a:rPr lang="en-US" sz="2400" b="0" dirty="0"/>
              <a:t>to be even more </a:t>
            </a:r>
            <a:r>
              <a:rPr lang="en-US" sz="2400" dirty="0"/>
              <a:t>negatively impacted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1A2FE2-1898-3B49-8A22-A97E94B0A7F2}"/>
              </a:ext>
            </a:extLst>
          </p:cNvPr>
          <p:cNvGrpSpPr/>
          <p:nvPr/>
        </p:nvGrpSpPr>
        <p:grpSpPr>
          <a:xfrm>
            <a:off x="390294" y="1403740"/>
            <a:ext cx="436510" cy="585475"/>
            <a:chOff x="1817688" y="5168900"/>
            <a:chExt cx="5205412" cy="698182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E32BFD5E-B865-3042-AFBF-5CF28353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5E125CA-BCBC-7A41-95DC-6C35FAF91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E55A737-F98D-A446-8AAF-F4EB190B6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E6AEBA61-0F48-8040-8BDB-B3BEC1911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493" y="1366574"/>
            <a:ext cx="5278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Do you expect the ROAS from digital advertising to be impacted by the loss of IDFA/deterministic identifiers?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4C9FF7-2658-5B45-905A-2907DB218F79}"/>
              </a:ext>
            </a:extLst>
          </p:cNvPr>
          <p:cNvGrpSpPr/>
          <p:nvPr/>
        </p:nvGrpSpPr>
        <p:grpSpPr>
          <a:xfrm>
            <a:off x="6541711" y="1403740"/>
            <a:ext cx="436510" cy="585475"/>
            <a:chOff x="1817688" y="5168900"/>
            <a:chExt cx="5205412" cy="6981825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348DB48-A818-564B-A0B0-F40964BEC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CD7344F-5B72-4643-9831-7FE4A904B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DD3CC89A-1734-4343-A29B-A4A5260F7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E7522A30-22B8-7D4D-BDED-F2AB383BC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910" y="1403740"/>
            <a:ext cx="5142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Do you expect  publisher ad revenue to be impacted by the loss of IDFA/deterministic identifiers?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E092760-64AD-CA47-9D00-D24E05345672}"/>
              </a:ext>
            </a:extLst>
          </p:cNvPr>
          <p:cNvSpPr/>
          <p:nvPr/>
        </p:nvSpPr>
        <p:spPr>
          <a:xfrm>
            <a:off x="8052849" y="1426363"/>
            <a:ext cx="3246253" cy="3246253"/>
          </a:xfrm>
          <a:prstGeom prst="ellipse">
            <a:avLst/>
          </a:prstGeom>
          <a:solidFill>
            <a:srgbClr val="F37020"/>
          </a:solidFill>
          <a:ln>
            <a:noFill/>
          </a:ln>
          <a:effectLst>
            <a:outerShdw blurRad="4699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FE2466CA-08C9-3F46-9068-1968F39B5DF7}"/>
              </a:ext>
            </a:extLst>
          </p:cNvPr>
          <p:cNvSpPr/>
          <p:nvPr/>
        </p:nvSpPr>
        <p:spPr>
          <a:xfrm rot="12099334">
            <a:off x="5026685" y="2729946"/>
            <a:ext cx="3246253" cy="3246253"/>
          </a:xfrm>
          <a:custGeom>
            <a:avLst/>
            <a:gdLst>
              <a:gd name="connsiteX0" fmla="*/ 5590533 w 6549717"/>
              <a:gd name="connsiteY0" fmla="*/ 5590534 h 6549717"/>
              <a:gd name="connsiteX1" fmla="*/ 1751902 w 6549717"/>
              <a:gd name="connsiteY1" fmla="*/ 6175037 h 6549717"/>
              <a:gd name="connsiteX2" fmla="*/ 1567526 w 6549717"/>
              <a:gd name="connsiteY2" fmla="*/ 6066084 h 6549717"/>
              <a:gd name="connsiteX3" fmla="*/ 483633 w 6549717"/>
              <a:gd name="connsiteY3" fmla="*/ 6066084 h 6549717"/>
              <a:gd name="connsiteX4" fmla="*/ 483633 w 6549717"/>
              <a:gd name="connsiteY4" fmla="*/ 4982191 h 6549717"/>
              <a:gd name="connsiteX5" fmla="*/ 374680 w 6549717"/>
              <a:gd name="connsiteY5" fmla="*/ 4797815 h 6549717"/>
              <a:gd name="connsiteX6" fmla="*/ 959183 w 6549717"/>
              <a:gd name="connsiteY6" fmla="*/ 959184 h 6549717"/>
              <a:gd name="connsiteX7" fmla="*/ 5590533 w 6549717"/>
              <a:gd name="connsiteY7" fmla="*/ 959184 h 6549717"/>
              <a:gd name="connsiteX8" fmla="*/ 5590533 w 6549717"/>
              <a:gd name="connsiteY8" fmla="*/ 5590534 h 6549717"/>
              <a:gd name="connsiteX0" fmla="*/ 5590533 w 6549717"/>
              <a:gd name="connsiteY0" fmla="*/ 5590534 h 6549717"/>
              <a:gd name="connsiteX1" fmla="*/ 1751902 w 6549717"/>
              <a:gd name="connsiteY1" fmla="*/ 6175037 h 6549717"/>
              <a:gd name="connsiteX2" fmla="*/ 1567526 w 6549717"/>
              <a:gd name="connsiteY2" fmla="*/ 6066084 h 6549717"/>
              <a:gd name="connsiteX3" fmla="*/ 375870 w 6549717"/>
              <a:gd name="connsiteY3" fmla="*/ 6173846 h 6549717"/>
              <a:gd name="connsiteX4" fmla="*/ 483633 w 6549717"/>
              <a:gd name="connsiteY4" fmla="*/ 4982191 h 6549717"/>
              <a:gd name="connsiteX5" fmla="*/ 374680 w 6549717"/>
              <a:gd name="connsiteY5" fmla="*/ 4797815 h 6549717"/>
              <a:gd name="connsiteX6" fmla="*/ 959183 w 6549717"/>
              <a:gd name="connsiteY6" fmla="*/ 959184 h 6549717"/>
              <a:gd name="connsiteX7" fmla="*/ 5590533 w 6549717"/>
              <a:gd name="connsiteY7" fmla="*/ 959184 h 6549717"/>
              <a:gd name="connsiteX8" fmla="*/ 5590533 w 6549717"/>
              <a:gd name="connsiteY8" fmla="*/ 5590534 h 654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9717" h="6549717">
                <a:moveTo>
                  <a:pt x="5590533" y="5590534"/>
                </a:moveTo>
                <a:cubicBezTo>
                  <a:pt x="4551417" y="6629650"/>
                  <a:pt x="2987731" y="6824484"/>
                  <a:pt x="1751902" y="6175037"/>
                </a:cubicBezTo>
                <a:lnTo>
                  <a:pt x="1567526" y="6066084"/>
                </a:lnTo>
                <a:lnTo>
                  <a:pt x="375870" y="6173846"/>
                </a:lnTo>
                <a:lnTo>
                  <a:pt x="483633" y="4982191"/>
                </a:lnTo>
                <a:lnTo>
                  <a:pt x="374680" y="4797815"/>
                </a:lnTo>
                <a:cubicBezTo>
                  <a:pt x="-274767" y="3561986"/>
                  <a:pt x="-79933" y="1998300"/>
                  <a:pt x="959183" y="959184"/>
                </a:cubicBezTo>
                <a:cubicBezTo>
                  <a:pt x="2238095" y="-319728"/>
                  <a:pt x="4311621" y="-319728"/>
                  <a:pt x="5590533" y="959184"/>
                </a:cubicBezTo>
                <a:cubicBezTo>
                  <a:pt x="6869445" y="2238096"/>
                  <a:pt x="6869445" y="4311622"/>
                  <a:pt x="5590533" y="5590534"/>
                </a:cubicBezTo>
                <a:close/>
              </a:path>
            </a:pathLst>
          </a:custGeom>
          <a:solidFill>
            <a:srgbClr val="81B84A"/>
          </a:solidFill>
          <a:ln>
            <a:noFill/>
          </a:ln>
          <a:effectLst>
            <a:outerShdw blurRad="571500" dist="342900" dir="20580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29AAB141-042E-2B4C-AF56-91CBFFCEA377}"/>
              </a:ext>
            </a:extLst>
          </p:cNvPr>
          <p:cNvSpPr/>
          <p:nvPr/>
        </p:nvSpPr>
        <p:spPr>
          <a:xfrm rot="16020586">
            <a:off x="2853499" y="1445255"/>
            <a:ext cx="2781107" cy="2781106"/>
          </a:xfrm>
          <a:custGeom>
            <a:avLst/>
            <a:gdLst>
              <a:gd name="connsiteX0" fmla="*/ 5590533 w 6549717"/>
              <a:gd name="connsiteY0" fmla="*/ 5590534 h 6549717"/>
              <a:gd name="connsiteX1" fmla="*/ 1751902 w 6549717"/>
              <a:gd name="connsiteY1" fmla="*/ 6175037 h 6549717"/>
              <a:gd name="connsiteX2" fmla="*/ 1567526 w 6549717"/>
              <a:gd name="connsiteY2" fmla="*/ 6066084 h 6549717"/>
              <a:gd name="connsiteX3" fmla="*/ 483633 w 6549717"/>
              <a:gd name="connsiteY3" fmla="*/ 6066084 h 6549717"/>
              <a:gd name="connsiteX4" fmla="*/ 483633 w 6549717"/>
              <a:gd name="connsiteY4" fmla="*/ 4982191 h 6549717"/>
              <a:gd name="connsiteX5" fmla="*/ 374680 w 6549717"/>
              <a:gd name="connsiteY5" fmla="*/ 4797815 h 6549717"/>
              <a:gd name="connsiteX6" fmla="*/ 959183 w 6549717"/>
              <a:gd name="connsiteY6" fmla="*/ 959184 h 6549717"/>
              <a:gd name="connsiteX7" fmla="*/ 5590533 w 6549717"/>
              <a:gd name="connsiteY7" fmla="*/ 959184 h 6549717"/>
              <a:gd name="connsiteX8" fmla="*/ 5590533 w 6549717"/>
              <a:gd name="connsiteY8" fmla="*/ 5590534 h 6549717"/>
              <a:gd name="connsiteX0" fmla="*/ 5590533 w 6549717"/>
              <a:gd name="connsiteY0" fmla="*/ 5590534 h 6549717"/>
              <a:gd name="connsiteX1" fmla="*/ 1751902 w 6549717"/>
              <a:gd name="connsiteY1" fmla="*/ 6175037 h 6549717"/>
              <a:gd name="connsiteX2" fmla="*/ 1567526 w 6549717"/>
              <a:gd name="connsiteY2" fmla="*/ 6066084 h 6549717"/>
              <a:gd name="connsiteX3" fmla="*/ 375870 w 6549717"/>
              <a:gd name="connsiteY3" fmla="*/ 6173846 h 6549717"/>
              <a:gd name="connsiteX4" fmla="*/ 483633 w 6549717"/>
              <a:gd name="connsiteY4" fmla="*/ 4982191 h 6549717"/>
              <a:gd name="connsiteX5" fmla="*/ 374680 w 6549717"/>
              <a:gd name="connsiteY5" fmla="*/ 4797815 h 6549717"/>
              <a:gd name="connsiteX6" fmla="*/ 959183 w 6549717"/>
              <a:gd name="connsiteY6" fmla="*/ 959184 h 6549717"/>
              <a:gd name="connsiteX7" fmla="*/ 5590533 w 6549717"/>
              <a:gd name="connsiteY7" fmla="*/ 959184 h 6549717"/>
              <a:gd name="connsiteX8" fmla="*/ 5590533 w 6549717"/>
              <a:gd name="connsiteY8" fmla="*/ 5590534 h 654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9717" h="6549717">
                <a:moveTo>
                  <a:pt x="5590533" y="5590534"/>
                </a:moveTo>
                <a:cubicBezTo>
                  <a:pt x="4551417" y="6629650"/>
                  <a:pt x="2987731" y="6824484"/>
                  <a:pt x="1751902" y="6175037"/>
                </a:cubicBezTo>
                <a:lnTo>
                  <a:pt x="1567526" y="6066084"/>
                </a:lnTo>
                <a:lnTo>
                  <a:pt x="375870" y="6173846"/>
                </a:lnTo>
                <a:lnTo>
                  <a:pt x="483633" y="4982191"/>
                </a:lnTo>
                <a:lnTo>
                  <a:pt x="374680" y="4797815"/>
                </a:lnTo>
                <a:cubicBezTo>
                  <a:pt x="-274767" y="3561986"/>
                  <a:pt x="-79933" y="1998300"/>
                  <a:pt x="959183" y="959184"/>
                </a:cubicBezTo>
                <a:cubicBezTo>
                  <a:pt x="2238095" y="-319728"/>
                  <a:pt x="4311621" y="-319728"/>
                  <a:pt x="5590533" y="959184"/>
                </a:cubicBezTo>
                <a:cubicBezTo>
                  <a:pt x="6869445" y="2238096"/>
                  <a:pt x="6869445" y="4311622"/>
                  <a:pt x="5590533" y="5590534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outerShdw blurRad="571500" dist="342900" dir="20580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9" name="Freeform: Shape 12">
            <a:extLst>
              <a:ext uri="{FF2B5EF4-FFF2-40B4-BE49-F238E27FC236}">
                <a16:creationId xmlns:a16="http://schemas.microsoft.com/office/drawing/2014/main" id="{0B2F3BDF-498C-8D41-91C5-0A264D120CFE}"/>
              </a:ext>
            </a:extLst>
          </p:cNvPr>
          <p:cNvSpPr/>
          <p:nvPr/>
        </p:nvSpPr>
        <p:spPr>
          <a:xfrm rot="11492930">
            <a:off x="638932" y="2849163"/>
            <a:ext cx="2482084" cy="2482084"/>
          </a:xfrm>
          <a:custGeom>
            <a:avLst/>
            <a:gdLst>
              <a:gd name="connsiteX0" fmla="*/ 5590533 w 6549717"/>
              <a:gd name="connsiteY0" fmla="*/ 5590534 h 6549717"/>
              <a:gd name="connsiteX1" fmla="*/ 1751902 w 6549717"/>
              <a:gd name="connsiteY1" fmla="*/ 6175037 h 6549717"/>
              <a:gd name="connsiteX2" fmla="*/ 1567526 w 6549717"/>
              <a:gd name="connsiteY2" fmla="*/ 6066084 h 6549717"/>
              <a:gd name="connsiteX3" fmla="*/ 483633 w 6549717"/>
              <a:gd name="connsiteY3" fmla="*/ 6066084 h 6549717"/>
              <a:gd name="connsiteX4" fmla="*/ 483633 w 6549717"/>
              <a:gd name="connsiteY4" fmla="*/ 4982191 h 6549717"/>
              <a:gd name="connsiteX5" fmla="*/ 374680 w 6549717"/>
              <a:gd name="connsiteY5" fmla="*/ 4797815 h 6549717"/>
              <a:gd name="connsiteX6" fmla="*/ 959183 w 6549717"/>
              <a:gd name="connsiteY6" fmla="*/ 959184 h 6549717"/>
              <a:gd name="connsiteX7" fmla="*/ 5590533 w 6549717"/>
              <a:gd name="connsiteY7" fmla="*/ 959184 h 6549717"/>
              <a:gd name="connsiteX8" fmla="*/ 5590533 w 6549717"/>
              <a:gd name="connsiteY8" fmla="*/ 5590534 h 6549717"/>
              <a:gd name="connsiteX0" fmla="*/ 5590533 w 6549717"/>
              <a:gd name="connsiteY0" fmla="*/ 5590534 h 6549717"/>
              <a:gd name="connsiteX1" fmla="*/ 1751902 w 6549717"/>
              <a:gd name="connsiteY1" fmla="*/ 6175037 h 6549717"/>
              <a:gd name="connsiteX2" fmla="*/ 1567526 w 6549717"/>
              <a:gd name="connsiteY2" fmla="*/ 6066084 h 6549717"/>
              <a:gd name="connsiteX3" fmla="*/ 375870 w 6549717"/>
              <a:gd name="connsiteY3" fmla="*/ 6173846 h 6549717"/>
              <a:gd name="connsiteX4" fmla="*/ 483633 w 6549717"/>
              <a:gd name="connsiteY4" fmla="*/ 4982191 h 6549717"/>
              <a:gd name="connsiteX5" fmla="*/ 374680 w 6549717"/>
              <a:gd name="connsiteY5" fmla="*/ 4797815 h 6549717"/>
              <a:gd name="connsiteX6" fmla="*/ 959183 w 6549717"/>
              <a:gd name="connsiteY6" fmla="*/ 959184 h 6549717"/>
              <a:gd name="connsiteX7" fmla="*/ 5590533 w 6549717"/>
              <a:gd name="connsiteY7" fmla="*/ 959184 h 6549717"/>
              <a:gd name="connsiteX8" fmla="*/ 5590533 w 6549717"/>
              <a:gd name="connsiteY8" fmla="*/ 5590534 h 654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9717" h="6549717">
                <a:moveTo>
                  <a:pt x="5590533" y="5590534"/>
                </a:moveTo>
                <a:cubicBezTo>
                  <a:pt x="4551417" y="6629650"/>
                  <a:pt x="2987731" y="6824484"/>
                  <a:pt x="1751902" y="6175037"/>
                </a:cubicBezTo>
                <a:lnTo>
                  <a:pt x="1567526" y="6066084"/>
                </a:lnTo>
                <a:lnTo>
                  <a:pt x="375870" y="6173846"/>
                </a:lnTo>
                <a:lnTo>
                  <a:pt x="483633" y="4982191"/>
                </a:lnTo>
                <a:lnTo>
                  <a:pt x="374680" y="4797815"/>
                </a:lnTo>
                <a:cubicBezTo>
                  <a:pt x="-274767" y="3561986"/>
                  <a:pt x="-79933" y="1998300"/>
                  <a:pt x="959183" y="959184"/>
                </a:cubicBezTo>
                <a:cubicBezTo>
                  <a:pt x="2238095" y="-319728"/>
                  <a:pt x="4311621" y="-319728"/>
                  <a:pt x="5590533" y="959184"/>
                </a:cubicBezTo>
                <a:cubicBezTo>
                  <a:pt x="6869445" y="2238096"/>
                  <a:pt x="6869445" y="4311622"/>
                  <a:pt x="5590533" y="5590534"/>
                </a:cubicBezTo>
                <a:close/>
              </a:path>
            </a:pathLst>
          </a:custGeom>
          <a:solidFill>
            <a:srgbClr val="918F8F"/>
          </a:solidFill>
          <a:ln>
            <a:noFill/>
          </a:ln>
          <a:effectLst>
            <a:outerShdw blurRad="571500" dist="342900" dir="20580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2" name="TextBox 30">
            <a:extLst>
              <a:ext uri="{FF2B5EF4-FFF2-40B4-BE49-F238E27FC236}">
                <a16:creationId xmlns:a16="http://schemas.microsoft.com/office/drawing/2014/main" id="{C342F39D-DB78-7D4A-BDF1-81CD43A1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208" y="1672800"/>
            <a:ext cx="92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4800" dirty="0">
                <a:solidFill>
                  <a:schemeClr val="bg1"/>
                </a:solidFill>
                <a:latin typeface="GOTHAM-BOOK" panose="02000504050000020004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2ACD3-7A5B-C446-B619-6455422DCED7}"/>
              </a:ext>
            </a:extLst>
          </p:cNvPr>
          <p:cNvSpPr txBox="1"/>
          <p:nvPr/>
        </p:nvSpPr>
        <p:spPr>
          <a:xfrm>
            <a:off x="882580" y="3928689"/>
            <a:ext cx="202149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aseline="30000" dirty="0">
                <a:solidFill>
                  <a:prstClr val="white"/>
                </a:solidFill>
                <a:latin typeface="GOTHAM-BOOK" panose="02000504050000020004" pitchFamily="2" charset="0"/>
                <a:ea typeface="Roboto Cn" pitchFamily="2" charset="0"/>
              </a:rPr>
              <a:t>A large share of marketers unprepared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1436B942-05EF-CA4E-83B1-3667723A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130" y="3163170"/>
            <a:ext cx="92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4800" dirty="0">
                <a:solidFill>
                  <a:schemeClr val="bg1"/>
                </a:solidFill>
                <a:latin typeface="GOTHAM-BOOK" panose="02000504050000020004" pitchFamily="2" charset="0"/>
              </a:rPr>
              <a:t>1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0CB71A6B-D989-F44D-A2DB-56A62F85C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282" y="3039894"/>
            <a:ext cx="59230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4800" dirty="0">
                <a:solidFill>
                  <a:schemeClr val="bg1"/>
                </a:solidFill>
                <a:latin typeface="GOTHAM-BOOK" panose="02000504050000020004" pitchFamily="2" charset="0"/>
              </a:rPr>
              <a:t>3</a:t>
            </a:r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0CD1688C-607F-F440-B9D1-ABF65F9E6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131" y="1672800"/>
            <a:ext cx="92768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4800" dirty="0">
                <a:solidFill>
                  <a:schemeClr val="bg1"/>
                </a:solidFill>
                <a:latin typeface="GOTHAM-BOOK" panose="02000504050000020004" pitchFamily="2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674CA4-5D33-E749-BA6F-1BDFAEFABBAA}"/>
              </a:ext>
            </a:extLst>
          </p:cNvPr>
          <p:cNvSpPr txBox="1"/>
          <p:nvPr/>
        </p:nvSpPr>
        <p:spPr>
          <a:xfrm>
            <a:off x="3253009" y="2490587"/>
            <a:ext cx="202149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aseline="30000" dirty="0">
                <a:solidFill>
                  <a:prstClr val="white"/>
                </a:solidFill>
                <a:latin typeface="GOTHAM-BOOK" panose="02000504050000020004" pitchFamily="2" charset="0"/>
                <a:ea typeface="Roboto Cn" pitchFamily="2" charset="0"/>
              </a:rPr>
              <a:t>Net impact of Apple’s decision expected to be negative (ROAS, revenue)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74B1B1-8EDC-7A40-A890-02EBD4CC7027}"/>
              </a:ext>
            </a:extLst>
          </p:cNvPr>
          <p:cNvSpPr txBox="1"/>
          <p:nvPr/>
        </p:nvSpPr>
        <p:spPr>
          <a:xfrm>
            <a:off x="5612814" y="3846434"/>
            <a:ext cx="21877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aseline="30000" dirty="0">
                <a:solidFill>
                  <a:prstClr val="white"/>
                </a:solidFill>
                <a:latin typeface="GOTHAM-BOOK" panose="02000504050000020004" pitchFamily="2" charset="0"/>
                <a:ea typeface="Roboto Cn" pitchFamily="2" charset="0"/>
              </a:rPr>
              <a:t>Although most consumers are unlikely to opt-in, some may change their mind if given additional information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AAE6BC-F0DF-0E4D-BA97-73AD92B10AFD}"/>
              </a:ext>
            </a:extLst>
          </p:cNvPr>
          <p:cNvSpPr txBox="1"/>
          <p:nvPr/>
        </p:nvSpPr>
        <p:spPr>
          <a:xfrm>
            <a:off x="8655272" y="2433269"/>
            <a:ext cx="21877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aseline="30000" dirty="0">
                <a:solidFill>
                  <a:prstClr val="white"/>
                </a:solidFill>
                <a:latin typeface="GOTHAM-BOOK" panose="02000504050000020004" pitchFamily="2" charset="0"/>
                <a:ea typeface="Roboto Cn" pitchFamily="2" charset="0"/>
              </a:rPr>
              <a:t>Value and Trust: Consumers will prioritize apps they trust and those they think should track them in order to work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DD805F3-AF23-2F4A-A7DE-EFBA93C70CD1}"/>
              </a:ext>
            </a:extLst>
          </p:cNvPr>
          <p:cNvSpPr txBox="1">
            <a:spLocks/>
          </p:cNvSpPr>
          <p:nvPr/>
        </p:nvSpPr>
        <p:spPr>
          <a:xfrm>
            <a:off x="980743" y="290455"/>
            <a:ext cx="3616195" cy="65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Summarizing - IDFA</a:t>
            </a:r>
          </a:p>
        </p:txBody>
      </p:sp>
    </p:spTree>
    <p:extLst>
      <p:ext uri="{BB962C8B-B14F-4D97-AF65-F5344CB8AC3E}">
        <p14:creationId xmlns:p14="http://schemas.microsoft.com/office/powerpoint/2010/main" val="146736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652F-87DF-FC4D-A51D-553F83FCF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743" y="170131"/>
            <a:ext cx="10893251" cy="887949"/>
          </a:xfrm>
        </p:spPr>
        <p:txBody>
          <a:bodyPr/>
          <a:lstStyle/>
          <a:p>
            <a:r>
              <a:rPr lang="en-GB" dirty="0"/>
              <a:t>Research overview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BE8ED18-30BB-AA46-A921-D4BC0BE1C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2097" y="692869"/>
            <a:ext cx="9255292" cy="3962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F21590-62F8-9545-AA35-12A7067741A3}"/>
              </a:ext>
            </a:extLst>
          </p:cNvPr>
          <p:cNvSpPr txBox="1"/>
          <p:nvPr/>
        </p:nvSpPr>
        <p:spPr>
          <a:xfrm>
            <a:off x="1331118" y="4385149"/>
            <a:ext cx="4188625" cy="1779981"/>
          </a:xfrm>
          <a:prstGeom prst="rect">
            <a:avLst/>
          </a:prstGeom>
          <a:solidFill>
            <a:srgbClr val="E6EEF3"/>
          </a:solidFill>
          <a:ln>
            <a:noFill/>
          </a:ln>
        </p:spPr>
        <p:txBody>
          <a:bodyPr lIns="180000" tIns="180000" rIns="180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E75B6"/>
                </a:solidFill>
                <a:latin typeface="Gotham" panose="02000504050000020004" pitchFamily="2" charset="0"/>
                <a:cs typeface="Arial"/>
              </a:rPr>
              <a:t>Marketer Perceptions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  <a:t>Two online quantitative studies were conducted with a combined sample </a:t>
            </a:r>
            <a:br>
              <a:rPr lang="en-US" sz="1600" dirty="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</a:br>
            <a:r>
              <a:rPr lang="en-US" sz="1600" dirty="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  <a:t>of N=300+</a:t>
            </a:r>
          </a:p>
          <a:p>
            <a:pPr marL="630238" lvl="1" indent="-1730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  <a:t>September 2020 </a:t>
            </a:r>
          </a:p>
          <a:p>
            <a:pPr marL="630238" lvl="1" indent="-1730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  <a:t>February/March </a:t>
            </a:r>
            <a:r>
              <a:rPr lang="en-US" sz="1600" dirty="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  <a:t>2021 </a:t>
            </a:r>
          </a:p>
          <a:p>
            <a:pPr marL="173038" indent="-17303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2E75B6"/>
              </a:solidFill>
              <a:latin typeface="GOTHAM-BOOK" panose="02000504050000020004" pitchFamily="2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4C75A-5962-C04F-8CD3-9D36AE34226D}"/>
              </a:ext>
            </a:extLst>
          </p:cNvPr>
          <p:cNvSpPr txBox="1"/>
          <p:nvPr/>
        </p:nvSpPr>
        <p:spPr>
          <a:xfrm>
            <a:off x="6220695" y="4385149"/>
            <a:ext cx="4148138" cy="1779982"/>
          </a:xfrm>
          <a:prstGeom prst="rect">
            <a:avLst/>
          </a:prstGeom>
          <a:solidFill>
            <a:srgbClr val="E6EEF3"/>
          </a:solidFill>
          <a:ln>
            <a:noFill/>
          </a:ln>
        </p:spPr>
        <p:txBody>
          <a:bodyPr lIns="180000" tIns="180000" rIns="180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2E75B6"/>
                </a:solidFill>
                <a:latin typeface="Gotham" panose="02000504050000020004" pitchFamily="2" charset="0"/>
                <a:cs typeface="Arial"/>
              </a:rPr>
              <a:t>Consumer Attitudes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  <a:t>A quantitative study was conducted </a:t>
            </a:r>
            <a:br>
              <a:rPr lang="en-US" sz="1600" dirty="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</a:br>
            <a:r>
              <a:rPr lang="en-US" sz="1600" dirty="0">
                <a:solidFill>
                  <a:srgbClr val="002060"/>
                </a:solidFill>
                <a:latin typeface="GOTHAM-BOOK" panose="02000504050000020004" pitchFamily="2" charset="0"/>
                <a:cs typeface="Arial"/>
              </a:rPr>
              <a:t>in February 2021, among N=1500 consumers 13+ years old</a:t>
            </a:r>
          </a:p>
        </p:txBody>
      </p:sp>
    </p:spTree>
    <p:extLst>
      <p:ext uri="{BB962C8B-B14F-4D97-AF65-F5344CB8AC3E}">
        <p14:creationId xmlns:p14="http://schemas.microsoft.com/office/powerpoint/2010/main" val="338252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201DDB1-89DC-DD4F-8BEA-9096D5AAD000}"/>
              </a:ext>
            </a:extLst>
          </p:cNvPr>
          <p:cNvSpPr/>
          <p:nvPr/>
        </p:nvSpPr>
        <p:spPr>
          <a:xfrm>
            <a:off x="8079970" y="0"/>
            <a:ext cx="4112029" cy="6858000"/>
          </a:xfrm>
          <a:prstGeom prst="rect">
            <a:avLst/>
          </a:prstGeom>
          <a:solidFill>
            <a:srgbClr val="F1F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CB45C9-3EE2-3940-B0DF-E53D879BBC4B}"/>
              </a:ext>
            </a:extLst>
          </p:cNvPr>
          <p:cNvSpPr txBox="1">
            <a:spLocks/>
          </p:cNvSpPr>
          <p:nvPr/>
        </p:nvSpPr>
        <p:spPr>
          <a:xfrm>
            <a:off x="980743" y="170131"/>
            <a:ext cx="10893251" cy="88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Three important questions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601CF50A-72B7-5645-A6FA-24C8D84BAD9B}"/>
              </a:ext>
            </a:extLst>
          </p:cNvPr>
          <p:cNvSpPr/>
          <p:nvPr/>
        </p:nvSpPr>
        <p:spPr>
          <a:xfrm flipH="1">
            <a:off x="1034720" y="3210021"/>
            <a:ext cx="6230603" cy="1164609"/>
          </a:xfrm>
          <a:prstGeom prst="roundRect">
            <a:avLst>
              <a:gd name="adj" fmla="val 50000"/>
            </a:avLst>
          </a:prstGeom>
          <a:solidFill>
            <a:srgbClr val="E6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8D60D4-CA85-B54C-95BD-A87409F43CDE}"/>
              </a:ext>
            </a:extLst>
          </p:cNvPr>
          <p:cNvSpPr/>
          <p:nvPr/>
        </p:nvSpPr>
        <p:spPr>
          <a:xfrm>
            <a:off x="1179747" y="3314762"/>
            <a:ext cx="955858" cy="9551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730120-A0B6-F047-BB16-BBDBA3321D23}"/>
              </a:ext>
            </a:extLst>
          </p:cNvPr>
          <p:cNvSpPr/>
          <p:nvPr/>
        </p:nvSpPr>
        <p:spPr>
          <a:xfrm>
            <a:off x="1261050" y="3395333"/>
            <a:ext cx="793252" cy="793253"/>
          </a:xfrm>
          <a:prstGeom prst="ellipse">
            <a:avLst/>
          </a:prstGeom>
          <a:solidFill>
            <a:srgbClr val="01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94927D0D-D740-8C4B-A792-470DDC79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041" y="3620930"/>
            <a:ext cx="56106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2800" b="1" dirty="0">
                <a:solidFill>
                  <a:schemeClr val="bg1"/>
                </a:solidFill>
                <a:latin typeface="Gotham" panose="02000504050000020004" pitchFamily="2" charset="0"/>
              </a:rPr>
              <a:t>2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2AB5247E-4A0C-324E-9850-E934DA8A8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619" y="3624598"/>
            <a:ext cx="49203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002060"/>
                </a:solidFill>
                <a:latin typeface="Gotham" panose="02000504050000020004" pitchFamily="2" charset="0"/>
                <a:ea typeface="Roboto Cn" panose="02000000000000000000" pitchFamily="2" charset="0"/>
                <a:cs typeface="Roboto Cn" panose="02000000000000000000" pitchFamily="2" charset="0"/>
              </a:rPr>
              <a:t>How will they react to the IDFA opt-in ?</a:t>
            </a: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57845C6B-E598-2547-A602-9D29B9BB8818}"/>
              </a:ext>
            </a:extLst>
          </p:cNvPr>
          <p:cNvSpPr/>
          <p:nvPr/>
        </p:nvSpPr>
        <p:spPr>
          <a:xfrm flipH="1">
            <a:off x="1034720" y="4563604"/>
            <a:ext cx="6230603" cy="1164609"/>
          </a:xfrm>
          <a:prstGeom prst="roundRect">
            <a:avLst>
              <a:gd name="adj" fmla="val 50000"/>
            </a:avLst>
          </a:prstGeom>
          <a:solidFill>
            <a:srgbClr val="E6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598578-2CCF-CB4E-943A-F7C0FD4D9A81}"/>
              </a:ext>
            </a:extLst>
          </p:cNvPr>
          <p:cNvSpPr/>
          <p:nvPr/>
        </p:nvSpPr>
        <p:spPr>
          <a:xfrm>
            <a:off x="1154843" y="4668345"/>
            <a:ext cx="955126" cy="9551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8E0A19-D82B-7B4F-8146-BA322818C999}"/>
              </a:ext>
            </a:extLst>
          </p:cNvPr>
          <p:cNvSpPr/>
          <p:nvPr/>
        </p:nvSpPr>
        <p:spPr>
          <a:xfrm>
            <a:off x="1235414" y="4749649"/>
            <a:ext cx="793253" cy="793252"/>
          </a:xfrm>
          <a:prstGeom prst="ellipse">
            <a:avLst/>
          </a:prstGeom>
          <a:solidFill>
            <a:srgbClr val="81B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33242292-EA00-184D-A7C2-0A8ECC3A7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405" y="4974513"/>
            <a:ext cx="56106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2800" b="1" dirty="0">
                <a:solidFill>
                  <a:schemeClr val="bg1"/>
                </a:solidFill>
                <a:latin typeface="Gotham" panose="02000504050000020004" pitchFamily="2" charset="0"/>
              </a:rPr>
              <a:t>3</a:t>
            </a:r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FE7E2CCC-76C3-CA4A-B792-A150E82AD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531" y="4960603"/>
            <a:ext cx="50621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002060"/>
                </a:solidFill>
                <a:latin typeface="Gotham" panose="02000504050000020004" pitchFamily="2" charset="0"/>
                <a:ea typeface="Roboto Cn" panose="02000000000000000000" pitchFamily="2" charset="0"/>
                <a:cs typeface="Roboto Cn" panose="02000000000000000000" pitchFamily="2" charset="0"/>
              </a:rPr>
              <a:t>How are marketers approaching IDFA?</a:t>
            </a:r>
          </a:p>
        </p:txBody>
      </p:sp>
      <p:sp>
        <p:nvSpPr>
          <p:cNvPr id="23" name="Rectangle: Rounded Corners 45">
            <a:extLst>
              <a:ext uri="{FF2B5EF4-FFF2-40B4-BE49-F238E27FC236}">
                <a16:creationId xmlns:a16="http://schemas.microsoft.com/office/drawing/2014/main" id="{A886DE7F-A992-AE4E-95C0-E99022E7DA98}"/>
              </a:ext>
            </a:extLst>
          </p:cNvPr>
          <p:cNvSpPr/>
          <p:nvPr/>
        </p:nvSpPr>
        <p:spPr>
          <a:xfrm flipH="1">
            <a:off x="1034720" y="1856438"/>
            <a:ext cx="6230603" cy="1164609"/>
          </a:xfrm>
          <a:prstGeom prst="roundRect">
            <a:avLst>
              <a:gd name="adj" fmla="val 50000"/>
            </a:avLst>
          </a:prstGeom>
          <a:solidFill>
            <a:srgbClr val="E6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D2BBA52-6B9C-664E-8C43-D06B464397CF}"/>
              </a:ext>
            </a:extLst>
          </p:cNvPr>
          <p:cNvSpPr/>
          <p:nvPr/>
        </p:nvSpPr>
        <p:spPr>
          <a:xfrm>
            <a:off x="1179747" y="1961179"/>
            <a:ext cx="955858" cy="9551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6B9764-401C-F040-B080-019750189353}"/>
              </a:ext>
            </a:extLst>
          </p:cNvPr>
          <p:cNvSpPr/>
          <p:nvPr/>
        </p:nvSpPr>
        <p:spPr>
          <a:xfrm>
            <a:off x="1261050" y="2041750"/>
            <a:ext cx="793252" cy="793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C9356FAB-1E1C-0241-836C-AE6C689EF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041" y="2267347"/>
            <a:ext cx="561063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ru-RU" sz="2800" b="1" dirty="0">
                <a:solidFill>
                  <a:schemeClr val="bg1"/>
                </a:solidFill>
                <a:latin typeface="Gotham" panose="02000504050000020004" pitchFamily="2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5BBB49-5091-F544-9A7A-2C03B085CEF0}"/>
              </a:ext>
            </a:extLst>
          </p:cNvPr>
          <p:cNvSpPr txBox="1"/>
          <p:nvPr/>
        </p:nvSpPr>
        <p:spPr>
          <a:xfrm>
            <a:off x="2458619" y="2151306"/>
            <a:ext cx="3895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Gotham" panose="02000504050000020004" pitchFamily="2" charset="0"/>
                <a:ea typeface="Roboto Cn" pitchFamily="2" charset="0"/>
              </a:rPr>
              <a:t>How concerned are consumers about their online privacy?</a:t>
            </a:r>
          </a:p>
        </p:txBody>
      </p:sp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B62A4F43-CD42-3C44-B1E8-4CED34659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4" r="6838"/>
          <a:stretch/>
        </p:blipFill>
        <p:spPr>
          <a:xfrm>
            <a:off x="8419858" y="2148310"/>
            <a:ext cx="2794422" cy="298157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01F4CF36-4F56-3449-BA0C-66761115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118" y="6348458"/>
            <a:ext cx="1071382" cy="3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202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3E3FD-06FF-434F-896B-03E06C0B61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9" rIns="91419" bIns="45719" anchor="ctr"/>
          <a:lstStyle/>
          <a:p>
            <a:pPr algn="ctr" defTabSz="9141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67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EA817-511E-4E42-8AF4-7CEB7C51B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097" y="2789237"/>
            <a:ext cx="11190433" cy="12795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How concerned are consumers about their online privacy?</a:t>
            </a:r>
          </a:p>
        </p:txBody>
      </p:sp>
    </p:spTree>
    <p:extLst>
      <p:ext uri="{BB962C8B-B14F-4D97-AF65-F5344CB8AC3E}">
        <p14:creationId xmlns:p14="http://schemas.microsoft.com/office/powerpoint/2010/main" val="79117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B551-C083-3041-BDAC-EEAF2FD1C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744" y="207324"/>
            <a:ext cx="10208188" cy="887949"/>
          </a:xfrm>
        </p:spPr>
        <p:txBody>
          <a:bodyPr>
            <a:noAutofit/>
          </a:bodyPr>
          <a:lstStyle/>
          <a:p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More than </a:t>
            </a:r>
            <a:r>
              <a:rPr lang="en-US" sz="2400" dirty="0">
                <a:cs typeface="Calibri" panose="020F0502020204030204" pitchFamily="34" charset="0"/>
              </a:rPr>
              <a:t>80% of consumers </a:t>
            </a:r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- especially older - have some concern about the use of their online data by companies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8ADF1-AC71-6F4D-B328-0BF8EF85DE86}"/>
              </a:ext>
            </a:extLst>
          </p:cNvPr>
          <p:cNvSpPr txBox="1"/>
          <p:nvPr/>
        </p:nvSpPr>
        <p:spPr>
          <a:xfrm>
            <a:off x="8519846" y="5864014"/>
            <a:ext cx="1015020" cy="153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otham" panose="02000504050000020004" pitchFamily="2" charset="0"/>
              </a:rPr>
              <a:t>among 45+ </a:t>
            </a:r>
            <a:r>
              <a:rPr lang="en-US" sz="1000" dirty="0" err="1">
                <a:solidFill>
                  <a:srgbClr val="002060"/>
                </a:solidFill>
                <a:latin typeface="Gotham" panose="02000504050000020004" pitchFamily="2" charset="0"/>
              </a:rPr>
              <a:t>y.o</a:t>
            </a:r>
            <a:r>
              <a:rPr lang="en-US" sz="1000" dirty="0">
                <a:solidFill>
                  <a:srgbClr val="002060"/>
                </a:solidFill>
                <a:latin typeface="Gotham" panose="02000504050000020004" pitchFamily="2" charset="0"/>
              </a:rPr>
              <a:t>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E2A5E5A-2C71-2742-896E-B586C5516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766929"/>
              </p:ext>
            </p:extLst>
          </p:nvPr>
        </p:nvGraphicFramePr>
        <p:xfrm>
          <a:off x="836571" y="1597444"/>
          <a:ext cx="9223975" cy="38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4B3F2A-232D-944B-A1FD-A0795907E7A3}"/>
              </a:ext>
            </a:extLst>
          </p:cNvPr>
          <p:cNvSpPr txBox="1"/>
          <p:nvPr/>
        </p:nvSpPr>
        <p:spPr>
          <a:xfrm>
            <a:off x="3130631" y="5869361"/>
            <a:ext cx="1436827" cy="153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otham" panose="02000504050000020004" pitchFamily="2" charset="0"/>
              </a:rPr>
              <a:t>among 13-17 </a:t>
            </a:r>
            <a:r>
              <a:rPr lang="en-US" sz="1000" dirty="0" err="1">
                <a:solidFill>
                  <a:srgbClr val="002060"/>
                </a:solidFill>
                <a:latin typeface="Gotham" panose="02000504050000020004" pitchFamily="2" charset="0"/>
              </a:rPr>
              <a:t>y.o</a:t>
            </a:r>
            <a:r>
              <a:rPr lang="en-US" sz="1000" dirty="0">
                <a:solidFill>
                  <a:srgbClr val="002060"/>
                </a:solidFill>
                <a:latin typeface="Gotham" panose="02000504050000020004" pitchFamily="2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6D1E2A-43A4-A340-A4A0-8C954CE47AD2}"/>
              </a:ext>
            </a:extLst>
          </p:cNvPr>
          <p:cNvSpPr txBox="1"/>
          <p:nvPr/>
        </p:nvSpPr>
        <p:spPr>
          <a:xfrm>
            <a:off x="4876097" y="5869199"/>
            <a:ext cx="1436827" cy="153888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Gotham" panose="02000504050000020004" pitchFamily="2" charset="0"/>
              </a:rPr>
              <a:t>among 18-24 </a:t>
            </a:r>
            <a:r>
              <a:rPr lang="en-US" sz="1000" dirty="0" err="1">
                <a:solidFill>
                  <a:srgbClr val="002060"/>
                </a:solidFill>
                <a:latin typeface="Gotham" panose="02000504050000020004" pitchFamily="2" charset="0"/>
              </a:rPr>
              <a:t>y.o</a:t>
            </a:r>
            <a:r>
              <a:rPr lang="en-US" sz="1000" dirty="0">
                <a:solidFill>
                  <a:srgbClr val="002060"/>
                </a:solidFill>
                <a:latin typeface="Gotham" panose="02000504050000020004" pitchFamily="2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B82F8-1CE5-8647-8EC3-DF361AE56F96}"/>
              </a:ext>
            </a:extLst>
          </p:cNvPr>
          <p:cNvSpPr/>
          <p:nvPr/>
        </p:nvSpPr>
        <p:spPr>
          <a:xfrm>
            <a:off x="1001070" y="2543112"/>
            <a:ext cx="9059475" cy="307776"/>
          </a:xfrm>
          <a:prstGeom prst="rect">
            <a:avLst/>
          </a:prstGeom>
          <a:gradFill>
            <a:gsLst>
              <a:gs pos="0">
                <a:srgbClr val="81B84A"/>
              </a:gs>
              <a:gs pos="100000">
                <a:srgbClr val="0172B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D3CF7-B7D4-3942-85B4-B968442E7AC5}"/>
              </a:ext>
            </a:extLst>
          </p:cNvPr>
          <p:cNvSpPr/>
          <p:nvPr/>
        </p:nvSpPr>
        <p:spPr>
          <a:xfrm>
            <a:off x="1116606" y="2564339"/>
            <a:ext cx="25861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OTHAM-BOOK" panose="02000504050000020004" pitchFamily="2" charset="0"/>
              </a:rPr>
              <a:t>LOW CONCERN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234588-0070-EF42-96D3-C7F3CE75CCCE}"/>
              </a:ext>
            </a:extLst>
          </p:cNvPr>
          <p:cNvSpPr/>
          <p:nvPr/>
        </p:nvSpPr>
        <p:spPr>
          <a:xfrm>
            <a:off x="4746701" y="2564339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OTHAM-BOOK" panose="02000504050000020004" pitchFamily="2" charset="0"/>
              </a:rPr>
              <a:t>SOME CONCERN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775AA-2D45-F441-9139-75FC41375704}"/>
              </a:ext>
            </a:extLst>
          </p:cNvPr>
          <p:cNvSpPr/>
          <p:nvPr/>
        </p:nvSpPr>
        <p:spPr>
          <a:xfrm>
            <a:off x="7759318" y="2564339"/>
            <a:ext cx="20615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OTHAM-BOOK" panose="02000504050000020004" pitchFamily="2" charset="0"/>
              </a:rPr>
              <a:t>HIGH CONCERN</a:t>
            </a:r>
          </a:p>
        </p:txBody>
      </p:sp>
      <p:sp>
        <p:nvSpPr>
          <p:cNvPr id="18" name="Rectangle: Rounded Corners 45">
            <a:extLst>
              <a:ext uri="{FF2B5EF4-FFF2-40B4-BE49-F238E27FC236}">
                <a16:creationId xmlns:a16="http://schemas.microsoft.com/office/drawing/2014/main" id="{DA0432C0-C20E-3B42-A46E-A275131F9ED3}"/>
              </a:ext>
            </a:extLst>
          </p:cNvPr>
          <p:cNvSpPr/>
          <p:nvPr/>
        </p:nvSpPr>
        <p:spPr>
          <a:xfrm flipH="1">
            <a:off x="3138945" y="5614947"/>
            <a:ext cx="1045900" cy="218251"/>
          </a:xfrm>
          <a:prstGeom prst="roundRect">
            <a:avLst>
              <a:gd name="adj" fmla="val 0"/>
            </a:avLst>
          </a:prstGeom>
          <a:solidFill>
            <a:srgbClr val="E6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D6997A01-3075-6D41-9F8B-9D096969485F}"/>
              </a:ext>
            </a:extLst>
          </p:cNvPr>
          <p:cNvSpPr/>
          <p:nvPr/>
        </p:nvSpPr>
        <p:spPr>
          <a:xfrm flipH="1">
            <a:off x="3130631" y="5614947"/>
            <a:ext cx="339319" cy="218251"/>
          </a:xfrm>
          <a:prstGeom prst="roundRect">
            <a:avLst>
              <a:gd name="adj" fmla="val 0"/>
            </a:avLst>
          </a:prstGeom>
          <a:solidFill>
            <a:srgbClr val="75B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Gotham" panose="02000504050000020004" pitchFamily="2" charset="0"/>
              </a:rPr>
              <a:t>25%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4D54B4BD-0FAB-6744-A1CF-0B2D84A37E2D}"/>
              </a:ext>
            </a:extLst>
          </p:cNvPr>
          <p:cNvSpPr/>
          <p:nvPr/>
        </p:nvSpPr>
        <p:spPr>
          <a:xfrm flipH="1">
            <a:off x="4912120" y="5614947"/>
            <a:ext cx="1045900" cy="218251"/>
          </a:xfrm>
          <a:prstGeom prst="roundRect">
            <a:avLst>
              <a:gd name="adj" fmla="val 0"/>
            </a:avLst>
          </a:prstGeom>
          <a:solidFill>
            <a:srgbClr val="E6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C663A530-6ECA-5541-B0B7-4EBEEB5DBF51}"/>
              </a:ext>
            </a:extLst>
          </p:cNvPr>
          <p:cNvSpPr/>
          <p:nvPr/>
        </p:nvSpPr>
        <p:spPr>
          <a:xfrm flipH="1">
            <a:off x="4903805" y="5614947"/>
            <a:ext cx="511322" cy="218251"/>
          </a:xfrm>
          <a:prstGeom prst="roundRect">
            <a:avLst>
              <a:gd name="adj" fmla="val 0"/>
            </a:avLst>
          </a:prstGeom>
          <a:solidFill>
            <a:srgbClr val="63A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Gotham" panose="02000504050000020004" pitchFamily="2" charset="0"/>
              </a:rPr>
              <a:t>41%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49C3CE7B-0DC9-A543-BBB4-B5505EA98CCA}"/>
              </a:ext>
            </a:extLst>
          </p:cNvPr>
          <p:cNvSpPr/>
          <p:nvPr/>
        </p:nvSpPr>
        <p:spPr>
          <a:xfrm flipH="1">
            <a:off x="8519845" y="5614947"/>
            <a:ext cx="1045900" cy="218251"/>
          </a:xfrm>
          <a:prstGeom prst="roundRect">
            <a:avLst>
              <a:gd name="adj" fmla="val 0"/>
            </a:avLst>
          </a:prstGeom>
          <a:solidFill>
            <a:srgbClr val="E6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23" name="Rectangle: Rounded Corners 45">
            <a:extLst>
              <a:ext uri="{FF2B5EF4-FFF2-40B4-BE49-F238E27FC236}">
                <a16:creationId xmlns:a16="http://schemas.microsoft.com/office/drawing/2014/main" id="{217EF205-A36A-1241-A20F-177AB54D2F36}"/>
              </a:ext>
            </a:extLst>
          </p:cNvPr>
          <p:cNvSpPr/>
          <p:nvPr/>
        </p:nvSpPr>
        <p:spPr>
          <a:xfrm flipH="1">
            <a:off x="8511530" y="5614947"/>
            <a:ext cx="436509" cy="218251"/>
          </a:xfrm>
          <a:prstGeom prst="roundRect">
            <a:avLst>
              <a:gd name="adj" fmla="val 0"/>
            </a:avLst>
          </a:prstGeom>
          <a:solidFill>
            <a:srgbClr val="01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Gotham" panose="02000504050000020004" pitchFamily="2" charset="0"/>
              </a:rPr>
              <a:t>38%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9A88AE-0ABD-054A-B869-7F6CBBEC86F7}"/>
              </a:ext>
            </a:extLst>
          </p:cNvPr>
          <p:cNvSpPr/>
          <p:nvPr/>
        </p:nvSpPr>
        <p:spPr>
          <a:xfrm>
            <a:off x="880560" y="1485883"/>
            <a:ext cx="9992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Q19. Overall, how do you feel about the use of your personal online data by companies?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359AD0-65A3-1945-B7AF-7A02C3FF959E}"/>
              </a:ext>
            </a:extLst>
          </p:cNvPr>
          <p:cNvGrpSpPr/>
          <p:nvPr/>
        </p:nvGrpSpPr>
        <p:grpSpPr>
          <a:xfrm>
            <a:off x="390294" y="1410585"/>
            <a:ext cx="436510" cy="585475"/>
            <a:chOff x="1817688" y="5168900"/>
            <a:chExt cx="5205412" cy="6981825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91FE4CEA-A859-D34B-BEBB-8BF934FC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38689277-BEEF-A840-8C97-AC6D5F28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B385F70C-4D96-904A-9131-C8F98C36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BB813DA1-F2B8-8546-8F81-1A5708756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1257"/>
          <a:stretch/>
        </p:blipFill>
        <p:spPr>
          <a:xfrm>
            <a:off x="9880640" y="753788"/>
            <a:ext cx="1921066" cy="168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DCFA43-BB5F-6040-9979-2BC09AD19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074777"/>
              </p:ext>
            </p:extLst>
          </p:nvPr>
        </p:nvGraphicFramePr>
        <p:xfrm>
          <a:off x="4933119" y="1584910"/>
          <a:ext cx="6464358" cy="4080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A6464C1-125F-E447-B654-49520CECA807}"/>
              </a:ext>
            </a:extLst>
          </p:cNvPr>
          <p:cNvSpPr txBox="1">
            <a:spLocks/>
          </p:cNvSpPr>
          <p:nvPr/>
        </p:nvSpPr>
        <p:spPr>
          <a:xfrm>
            <a:off x="980744" y="207324"/>
            <a:ext cx="10208188" cy="88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Marketers </a:t>
            </a:r>
            <a:r>
              <a:rPr lang="en-US" sz="2400" dirty="0">
                <a:cs typeface="Calibri" panose="020F0502020204030204" pitchFamily="34" charset="0"/>
              </a:rPr>
              <a:t>underestimate</a:t>
            </a:r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 the degree to which such concerns influence online behavior (16% vs 44%)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B49296-1EB9-A245-8872-895486EA244C}"/>
              </a:ext>
            </a:extLst>
          </p:cNvPr>
          <p:cNvSpPr/>
          <p:nvPr/>
        </p:nvSpPr>
        <p:spPr>
          <a:xfrm>
            <a:off x="901621" y="1478481"/>
            <a:ext cx="99928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Do concerns about online data privacy influence actual behavior online?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5CFAFF-B34E-044A-BFA9-E517492DCF91}"/>
              </a:ext>
            </a:extLst>
          </p:cNvPr>
          <p:cNvGrpSpPr/>
          <p:nvPr/>
        </p:nvGrpSpPr>
        <p:grpSpPr>
          <a:xfrm>
            <a:off x="683366" y="-710245"/>
            <a:ext cx="436510" cy="585475"/>
            <a:chOff x="1817688" y="5168900"/>
            <a:chExt cx="5205412" cy="6981825"/>
          </a:xfrm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5B269594-ED24-6E4E-8BFF-20AA7CF7C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0172B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C17D3F89-FAD0-F04E-8AC6-B31668FB9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017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8071915B-1AA5-A647-920E-1A0CBD8CE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976A20-DC79-7D4D-BF3F-9FDC36E5031D}"/>
              </a:ext>
            </a:extLst>
          </p:cNvPr>
          <p:cNvGrpSpPr/>
          <p:nvPr/>
        </p:nvGrpSpPr>
        <p:grpSpPr>
          <a:xfrm>
            <a:off x="390294" y="1410585"/>
            <a:ext cx="436510" cy="585475"/>
            <a:chOff x="1817688" y="5168900"/>
            <a:chExt cx="5205412" cy="6981825"/>
          </a:xfrm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D47B3622-F050-3841-BEF5-92E73D6DA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ED9B5419-6557-2D4F-9F24-C6B73EDAF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F1AE1795-686A-4B4E-9FAB-0F1EA2834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DD62D9-5D7E-0B4F-B5BA-47650C6EBDF3}"/>
              </a:ext>
            </a:extLst>
          </p:cNvPr>
          <p:cNvSpPr/>
          <p:nvPr/>
        </p:nvSpPr>
        <p:spPr>
          <a:xfrm>
            <a:off x="5534699" y="6000722"/>
            <a:ext cx="9813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81B84A"/>
                </a:solidFill>
                <a:latin typeface="Gotham" panose="02000504050000020004" pitchFamily="2" charset="0"/>
              </a:rPr>
              <a:t>Consumers </a:t>
            </a:r>
            <a:endParaRPr lang="en-GB" sz="1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273687-2F17-2C4C-BF48-EA5C772FCDE4}"/>
              </a:ext>
            </a:extLst>
          </p:cNvPr>
          <p:cNvSpPr/>
          <p:nvPr/>
        </p:nvSpPr>
        <p:spPr>
          <a:xfrm>
            <a:off x="6864734" y="6000721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172BA"/>
                </a:solidFill>
                <a:latin typeface="Gotham" panose="02000504050000020004" pitchFamily="2" charset="0"/>
              </a:rPr>
              <a:t>Marketers</a:t>
            </a:r>
            <a:endParaRPr lang="en-GB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5FDB4-A4D0-7845-9CC4-260C0601CC55}"/>
              </a:ext>
            </a:extLst>
          </p:cNvPr>
          <p:cNvSpPr/>
          <p:nvPr/>
        </p:nvSpPr>
        <p:spPr>
          <a:xfrm>
            <a:off x="5311832" y="6063913"/>
            <a:ext cx="222867" cy="149629"/>
          </a:xfrm>
          <a:prstGeom prst="rect">
            <a:avLst/>
          </a:prstGeom>
          <a:solidFill>
            <a:srgbClr val="81B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8F217E-46A0-BC44-8017-5F667C5D0E57}"/>
              </a:ext>
            </a:extLst>
          </p:cNvPr>
          <p:cNvSpPr/>
          <p:nvPr/>
        </p:nvSpPr>
        <p:spPr>
          <a:xfrm>
            <a:off x="6675119" y="6063913"/>
            <a:ext cx="222867" cy="149629"/>
          </a:xfrm>
          <a:prstGeom prst="rect">
            <a:avLst/>
          </a:prstGeom>
          <a:solidFill>
            <a:srgbClr val="01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8F1888-4F83-274E-842F-517BB782438B}"/>
              </a:ext>
            </a:extLst>
          </p:cNvPr>
          <p:cNvGrpSpPr/>
          <p:nvPr/>
        </p:nvGrpSpPr>
        <p:grpSpPr>
          <a:xfrm>
            <a:off x="794523" y="2448866"/>
            <a:ext cx="3703820" cy="3507363"/>
            <a:chOff x="7618112" y="2169466"/>
            <a:chExt cx="3703820" cy="3507363"/>
          </a:xfrm>
        </p:grpSpPr>
        <p:sp>
          <p:nvSpPr>
            <p:cNvPr id="40" name="Rectangle: Rounded Corners 45">
              <a:extLst>
                <a:ext uri="{FF2B5EF4-FFF2-40B4-BE49-F238E27FC236}">
                  <a16:creationId xmlns:a16="http://schemas.microsoft.com/office/drawing/2014/main" id="{4E8420D0-5FD0-FA4B-AD52-0A36DAA66C53}"/>
                </a:ext>
              </a:extLst>
            </p:cNvPr>
            <p:cNvSpPr/>
            <p:nvPr/>
          </p:nvSpPr>
          <p:spPr>
            <a:xfrm flipH="1">
              <a:off x="7664331" y="2169466"/>
              <a:ext cx="3657601" cy="350736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88900" dist="254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7EF6D4F-3A20-F24D-85D9-A8C5C2474D1E}"/>
                </a:ext>
              </a:extLst>
            </p:cNvPr>
            <p:cNvSpPr/>
            <p:nvPr/>
          </p:nvSpPr>
          <p:spPr>
            <a:xfrm>
              <a:off x="9019106" y="2444244"/>
              <a:ext cx="21534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2060"/>
                  </a:solidFill>
                  <a:latin typeface="Gotham" panose="02000504050000020004" pitchFamily="2" charset="0"/>
                </a:rPr>
                <a:t>Consumers: </a:t>
              </a:r>
              <a:r>
                <a:rPr lang="en-US" sz="1200" dirty="0">
                  <a:solidFill>
                    <a:srgbClr val="002060"/>
                  </a:solidFill>
                  <a:latin typeface="GOTHAM-BOOK" panose="02000504050000020004" pitchFamily="2" charset="0"/>
                </a:rPr>
                <a:t>To what extent do such concerns about online data privacy influence your actual behavior online?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BA2929-BE27-0B44-A242-4A1FDCAB1851}"/>
                </a:ext>
              </a:extLst>
            </p:cNvPr>
            <p:cNvSpPr/>
            <p:nvPr/>
          </p:nvSpPr>
          <p:spPr>
            <a:xfrm>
              <a:off x="9019106" y="4202277"/>
              <a:ext cx="21534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2060"/>
                  </a:solidFill>
                  <a:latin typeface="Gotham" panose="02000504050000020004" pitchFamily="2" charset="0"/>
                </a:rPr>
                <a:t>Marketers: </a:t>
              </a:r>
              <a:r>
                <a:rPr lang="en-US" sz="1200" dirty="0">
                  <a:solidFill>
                    <a:srgbClr val="002060"/>
                  </a:solidFill>
                  <a:latin typeface="GOTHAM-BOOK" panose="02000504050000020004" pitchFamily="2" charset="0"/>
                </a:rPr>
                <a:t>To your best estimate, to what extent do such concerns about online data privacy influence consumers' actual behavior online?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4DA66BBF-F532-DA4D-8863-0BF019654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53509"/>
            <a:stretch/>
          </p:blipFill>
          <p:spPr>
            <a:xfrm>
              <a:off x="7618112" y="4239072"/>
              <a:ext cx="1173685" cy="10808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A68F52A4-72D4-DA48-8673-480D1F672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0000" r="714"/>
            <a:stretch/>
          </p:blipFill>
          <p:spPr>
            <a:xfrm>
              <a:off x="7694526" y="2444244"/>
              <a:ext cx="1244245" cy="1080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17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33E3FD-06FF-434F-896B-03E06C0B61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7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9" rIns="91419" bIns="45719" anchor="ctr"/>
          <a:lstStyle/>
          <a:p>
            <a:pPr algn="ctr" defTabSz="91412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 sz="1867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EA817-511E-4E42-8AF4-7CEB7C51B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097" y="2789237"/>
            <a:ext cx="11190433" cy="12795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How will consumers react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to the IDFA opt-in ?</a:t>
            </a:r>
          </a:p>
        </p:txBody>
      </p:sp>
    </p:spTree>
    <p:extLst>
      <p:ext uri="{BB962C8B-B14F-4D97-AF65-F5344CB8AC3E}">
        <p14:creationId xmlns:p14="http://schemas.microsoft.com/office/powerpoint/2010/main" val="250009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5EAD4B96-0904-CE4E-BD2B-A6A54FA1A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7868" y="852885"/>
            <a:ext cx="6672350" cy="6005115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C149295-8C08-B447-9A89-9B2BA199A8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884223"/>
              </p:ext>
            </p:extLst>
          </p:nvPr>
        </p:nvGraphicFramePr>
        <p:xfrm>
          <a:off x="423790" y="972587"/>
          <a:ext cx="7057665" cy="479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05A27D9-1A05-0F4A-8201-7ADC784EA4A3}"/>
              </a:ext>
            </a:extLst>
          </p:cNvPr>
          <p:cNvSpPr txBox="1">
            <a:spLocks/>
          </p:cNvSpPr>
          <p:nvPr/>
        </p:nvSpPr>
        <p:spPr>
          <a:xfrm>
            <a:off x="980744" y="207324"/>
            <a:ext cx="7182354" cy="88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cs typeface="Calibri" panose="020F0502020204030204" pitchFamily="34" charset="0"/>
              </a:rPr>
              <a:t>The surprise element: </a:t>
            </a:r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most consumers are not aware of the new privacy changes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B86DB-6FB1-A84F-92E1-EC5628929CC4}"/>
              </a:ext>
            </a:extLst>
          </p:cNvPr>
          <p:cNvSpPr/>
          <p:nvPr/>
        </p:nvSpPr>
        <p:spPr>
          <a:xfrm>
            <a:off x="980711" y="1389822"/>
            <a:ext cx="7182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Q2. Are you aware of the fact that Apple is changing its privacy policy about the use of personal data with the introduction of iOS 14 for </a:t>
            </a:r>
            <a:r>
              <a:rPr lang="en-US" sz="1400" b="1" dirty="0" err="1">
                <a:solidFill>
                  <a:srgbClr val="002060"/>
                </a:solidFill>
                <a:latin typeface="Gotham" panose="02000504050000020004" pitchFamily="2" charset="0"/>
              </a:rPr>
              <a:t>iphone</a:t>
            </a:r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 users?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F4DD5-C517-3F47-8EEE-CF18DB89F1E7}"/>
              </a:ext>
            </a:extLst>
          </p:cNvPr>
          <p:cNvSpPr/>
          <p:nvPr/>
        </p:nvSpPr>
        <p:spPr>
          <a:xfrm>
            <a:off x="980711" y="2078641"/>
            <a:ext cx="7322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Yes – I am aware that Apple is changing its privacy policy </a:t>
            </a:r>
            <a:endParaRPr lang="en-PL" sz="1400" b="1">
              <a:solidFill>
                <a:srgbClr val="002060"/>
              </a:solidFill>
              <a:latin typeface="Gotham" panose="0200050405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C26B4-4D97-704E-8B62-AE2608B1EDD1}"/>
              </a:ext>
            </a:extLst>
          </p:cNvPr>
          <p:cNvSpPr/>
          <p:nvPr/>
        </p:nvSpPr>
        <p:spPr>
          <a:xfrm>
            <a:off x="9142338" y="2653963"/>
            <a:ext cx="1326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F37020"/>
                </a:solidFill>
                <a:latin typeface="Gotham" panose="02000504050000020004" pitchFamily="2" charset="0"/>
              </a:rPr>
              <a:t>Iphone</a:t>
            </a:r>
            <a:r>
              <a:rPr lang="en-US" sz="1400" dirty="0">
                <a:solidFill>
                  <a:srgbClr val="F37020"/>
                </a:solidFill>
                <a:latin typeface="Gotham" panose="02000504050000020004" pitchFamily="2" charset="0"/>
              </a:rPr>
              <a:t> owners: </a:t>
            </a:r>
          </a:p>
          <a:p>
            <a:pPr algn="ctr"/>
            <a:r>
              <a:rPr lang="en-US" sz="1400" b="1" dirty="0">
                <a:solidFill>
                  <a:srgbClr val="F37020"/>
                </a:solidFill>
                <a:latin typeface="Gotham" panose="02000504050000020004" pitchFamily="2" charset="0"/>
              </a:rPr>
              <a:t>34%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4BD0F643-DEBD-2C4C-AC3F-FBD2B10A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0659" y="3465374"/>
            <a:ext cx="834155" cy="118016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4419624-7329-EE49-97E7-1FF340DFC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57741" y="1762616"/>
            <a:ext cx="695824" cy="9844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AD8F79-4578-DB4F-85AA-FA1370209890}"/>
              </a:ext>
            </a:extLst>
          </p:cNvPr>
          <p:cNvSpPr/>
          <p:nvPr/>
        </p:nvSpPr>
        <p:spPr>
          <a:xfrm>
            <a:off x="9142338" y="4544688"/>
            <a:ext cx="13266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37020"/>
                </a:solidFill>
                <a:latin typeface="Gotham" panose="02000504050000020004" pitchFamily="2" charset="0"/>
              </a:rPr>
              <a:t>Android owners: </a:t>
            </a:r>
          </a:p>
          <a:p>
            <a:pPr algn="ctr"/>
            <a:r>
              <a:rPr lang="en-US" sz="1400" b="1" dirty="0">
                <a:solidFill>
                  <a:srgbClr val="F37020"/>
                </a:solidFill>
                <a:latin typeface="Gotham" panose="02000504050000020004" pitchFamily="2" charset="0"/>
              </a:rPr>
              <a:t>27%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C0BD004-1C69-B84F-ABBE-ADE58F390279}"/>
              </a:ext>
            </a:extLst>
          </p:cNvPr>
          <p:cNvGrpSpPr/>
          <p:nvPr/>
        </p:nvGrpSpPr>
        <p:grpSpPr>
          <a:xfrm>
            <a:off x="390294" y="1410585"/>
            <a:ext cx="436510" cy="585475"/>
            <a:chOff x="1817688" y="5168900"/>
            <a:chExt cx="5205412" cy="6981825"/>
          </a:xfrm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E2591385-BD4B-EC45-9D64-28A8AB62E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5F2E95FD-25C3-4F45-B990-38DCE8CEE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B29A09DF-7657-234E-BD15-4DEDB03A8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99908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A6464C1-125F-E447-B654-49520CECA807}"/>
              </a:ext>
            </a:extLst>
          </p:cNvPr>
          <p:cNvSpPr txBox="1">
            <a:spLocks/>
          </p:cNvSpPr>
          <p:nvPr/>
        </p:nvSpPr>
        <p:spPr>
          <a:xfrm>
            <a:off x="980744" y="207324"/>
            <a:ext cx="8379387" cy="88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B75BC"/>
                </a:solidFill>
                <a:latin typeface="Gotham" panose="02000504050000020004" pitchFamily="2" charset="0"/>
                <a:ea typeface="+mj-ea"/>
                <a:cs typeface="+mj-cs"/>
              </a:defRPr>
            </a:lvl1pPr>
          </a:lstStyle>
          <a:p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Consumers are likely to </a:t>
            </a:r>
            <a:r>
              <a:rPr lang="en-US" sz="2400" dirty="0">
                <a:cs typeface="Calibri" panose="020F0502020204030204" pitchFamily="34" charset="0"/>
              </a:rPr>
              <a:t>agree with Apple’s decision </a:t>
            </a:r>
            <a:r>
              <a:rPr lang="en-US" sz="2400" b="0" dirty="0">
                <a:latin typeface="GOTHAM-BOOK" panose="02000504050000020004" pitchFamily="2" charset="0"/>
                <a:cs typeface="Calibri" panose="020F0502020204030204" pitchFamily="34" charset="0"/>
              </a:rPr>
              <a:t>to allow them to choose</a:t>
            </a:r>
          </a:p>
        </p:txBody>
      </p:sp>
      <p:sp>
        <p:nvSpPr>
          <p:cNvPr id="32" name="Rectangle: Rounded Corners 45">
            <a:extLst>
              <a:ext uri="{FF2B5EF4-FFF2-40B4-BE49-F238E27FC236}">
                <a16:creationId xmlns:a16="http://schemas.microsoft.com/office/drawing/2014/main" id="{80DA5781-8B06-A642-97C1-B68869538098}"/>
              </a:ext>
            </a:extLst>
          </p:cNvPr>
          <p:cNvSpPr/>
          <p:nvPr/>
        </p:nvSpPr>
        <p:spPr>
          <a:xfrm flipH="1">
            <a:off x="592982" y="1521229"/>
            <a:ext cx="3657601" cy="37989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88900" dist="254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859E9B-FACF-A749-B153-1270D5DA7D7D}"/>
              </a:ext>
            </a:extLst>
          </p:cNvPr>
          <p:cNvSpPr/>
          <p:nvPr/>
        </p:nvSpPr>
        <p:spPr>
          <a:xfrm>
            <a:off x="2039198" y="2322653"/>
            <a:ext cx="1911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Gotham" panose="02000504050000020004" pitchFamily="2" charset="0"/>
              </a:rPr>
              <a:t>Consumers: </a:t>
            </a:r>
            <a:r>
              <a:rPr lang="en-US" sz="1200" dirty="0">
                <a:solidFill>
                  <a:srgbClr val="002060"/>
                </a:solidFill>
                <a:latin typeface="GOTHAM-BOOK" panose="02000504050000020004" pitchFamily="2" charset="0"/>
              </a:rPr>
              <a:t>How much do you agree with this decision from Apple to allow users to choose which apps they want to allow to track them?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CC5FC9-563C-B449-9DBA-F801A97C85D4}"/>
              </a:ext>
            </a:extLst>
          </p:cNvPr>
          <p:cNvSpPr/>
          <p:nvPr/>
        </p:nvSpPr>
        <p:spPr>
          <a:xfrm>
            <a:off x="2039197" y="4021951"/>
            <a:ext cx="1697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2060"/>
                </a:solidFill>
                <a:latin typeface="Gotham" panose="02000504050000020004" pitchFamily="2" charset="0"/>
              </a:rPr>
              <a:t>Marketers: </a:t>
            </a:r>
            <a:r>
              <a:rPr lang="en-US" sz="1200" dirty="0">
                <a:solidFill>
                  <a:srgbClr val="002060"/>
                </a:solidFill>
                <a:latin typeface="GOTHAM-BOOK" panose="02000504050000020004" pitchFamily="2" charset="0"/>
              </a:rPr>
              <a:t>How much do you agree with this decision from Apple?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36968275-C162-7447-B2F2-A978C679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3509"/>
          <a:stretch/>
        </p:blipFill>
        <p:spPr>
          <a:xfrm>
            <a:off x="546764" y="3796308"/>
            <a:ext cx="1173685" cy="1080817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1398079-ADCB-6E44-88B0-62B9EFF48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r="714"/>
          <a:stretch/>
        </p:blipFill>
        <p:spPr>
          <a:xfrm>
            <a:off x="623178" y="2322653"/>
            <a:ext cx="1244245" cy="108081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00524C2-D52B-D94D-A842-559D2FA1CBCC}"/>
              </a:ext>
            </a:extLst>
          </p:cNvPr>
          <p:cNvSpPr/>
          <p:nvPr/>
        </p:nvSpPr>
        <p:spPr>
          <a:xfrm>
            <a:off x="5547830" y="1669270"/>
            <a:ext cx="47207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Gotham" panose="02000504050000020004" pitchFamily="2" charset="0"/>
              </a:rPr>
              <a:t>Agreement with Apple’s decision to allow opt-in</a:t>
            </a: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E146A75D-8D6D-5F47-9E17-652FD5604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806619"/>
              </p:ext>
            </p:extLst>
          </p:nvPr>
        </p:nvGraphicFramePr>
        <p:xfrm>
          <a:off x="4250583" y="1377813"/>
          <a:ext cx="6967621" cy="4468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" name="Graphic 39">
            <a:extLst>
              <a:ext uri="{FF2B5EF4-FFF2-40B4-BE49-F238E27FC236}">
                <a16:creationId xmlns:a16="http://schemas.microsoft.com/office/drawing/2014/main" id="{750204EF-7194-714A-908B-5A324FBF5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22235" y="1322041"/>
            <a:ext cx="695824" cy="98445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6387990-D0F7-5746-81E7-9CB897371E27}"/>
              </a:ext>
            </a:extLst>
          </p:cNvPr>
          <p:cNvSpPr/>
          <p:nvPr/>
        </p:nvSpPr>
        <p:spPr>
          <a:xfrm>
            <a:off x="4764592" y="4955973"/>
            <a:ext cx="102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Strongly</a:t>
            </a:r>
            <a:b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</a:b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agree</a:t>
            </a:r>
            <a:endParaRPr lang="en-PL" sz="1100">
              <a:solidFill>
                <a:srgbClr val="002060"/>
              </a:solidFill>
              <a:latin typeface="Gotham" panose="02000504050000020004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062149-3B0E-654D-AA8C-A208F0791E27}"/>
              </a:ext>
            </a:extLst>
          </p:cNvPr>
          <p:cNvSpPr/>
          <p:nvPr/>
        </p:nvSpPr>
        <p:spPr>
          <a:xfrm>
            <a:off x="6086315" y="4955973"/>
            <a:ext cx="102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Somewhat</a:t>
            </a:r>
            <a:b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</a:b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agree</a:t>
            </a:r>
            <a:endParaRPr lang="en-PL" sz="1100">
              <a:solidFill>
                <a:srgbClr val="002060"/>
              </a:solidFill>
              <a:latin typeface="Gotham" panose="02000504050000020004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C16FE5-FDD2-F846-BAD8-3F643D128E32}"/>
              </a:ext>
            </a:extLst>
          </p:cNvPr>
          <p:cNvSpPr/>
          <p:nvPr/>
        </p:nvSpPr>
        <p:spPr>
          <a:xfrm>
            <a:off x="7366475" y="4955973"/>
            <a:ext cx="102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Somewhat</a:t>
            </a:r>
            <a:b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</a:b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disagree</a:t>
            </a:r>
            <a:endParaRPr lang="en-PL" sz="1100">
              <a:solidFill>
                <a:srgbClr val="002060"/>
              </a:solidFill>
              <a:latin typeface="Gotham" panose="02000504050000020004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DD1E159-8BF5-DC44-A0D4-C5A2B05F2155}"/>
              </a:ext>
            </a:extLst>
          </p:cNvPr>
          <p:cNvSpPr/>
          <p:nvPr/>
        </p:nvSpPr>
        <p:spPr>
          <a:xfrm>
            <a:off x="8654948" y="4955973"/>
            <a:ext cx="1028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Strongly</a:t>
            </a:r>
            <a:b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</a:b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disagree</a:t>
            </a:r>
            <a:endParaRPr lang="en-PL" sz="1100">
              <a:solidFill>
                <a:srgbClr val="002060"/>
              </a:solidFill>
              <a:latin typeface="Gotham" panose="02000504050000020004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A8E96EF-D339-3E43-9C8C-02430EF94344}"/>
              </a:ext>
            </a:extLst>
          </p:cNvPr>
          <p:cNvSpPr/>
          <p:nvPr/>
        </p:nvSpPr>
        <p:spPr>
          <a:xfrm>
            <a:off x="9728845" y="4955973"/>
            <a:ext cx="14852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GOTHAM-BOOK" panose="02000504050000020004" pitchFamily="2" charset="0"/>
                <a:ea typeface="+mn-ea"/>
                <a:cs typeface="+mn-cs"/>
              </a:defRPr>
            </a:pPr>
            <a:r>
              <a:rPr lang="en-US" sz="1100" dirty="0">
                <a:solidFill>
                  <a:srgbClr val="002060"/>
                </a:solidFill>
                <a:latin typeface="Gotham" panose="02000504050000020004" pitchFamily="2" charset="0"/>
              </a:rPr>
              <a:t>Not familiar with decision/updates/not sure</a:t>
            </a:r>
            <a:endParaRPr lang="en-PL" sz="1100">
              <a:solidFill>
                <a:srgbClr val="002060"/>
              </a:solidFill>
              <a:latin typeface="Gotham" panose="02000504050000020004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C29A40A-4FAC-6C41-8B30-8C6ECF8F40CB}"/>
              </a:ext>
            </a:extLst>
          </p:cNvPr>
          <p:cNvGrpSpPr/>
          <p:nvPr/>
        </p:nvGrpSpPr>
        <p:grpSpPr>
          <a:xfrm>
            <a:off x="750047" y="1629204"/>
            <a:ext cx="436510" cy="585475"/>
            <a:chOff x="1817688" y="5168900"/>
            <a:chExt cx="5205412" cy="6981825"/>
          </a:xfrm>
        </p:grpSpPr>
        <p:sp>
          <p:nvSpPr>
            <p:cNvPr id="51" name="Rectangle 5">
              <a:extLst>
                <a:ext uri="{FF2B5EF4-FFF2-40B4-BE49-F238E27FC236}">
                  <a16:creationId xmlns:a16="http://schemas.microsoft.com/office/drawing/2014/main" id="{9195B680-9C7D-4E44-B5CB-DA2C6E136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7688" y="5168900"/>
              <a:ext cx="5205412" cy="5202238"/>
            </a:xfrm>
            <a:prstGeom prst="rect">
              <a:avLst/>
            </a:prstGeom>
            <a:solidFill>
              <a:srgbClr val="F3702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GB" altLang="en-US" sz="2000" b="1" dirty="0">
                  <a:solidFill>
                    <a:schemeClr val="bg1"/>
                  </a:solidFill>
                  <a:latin typeface="Gotham" panose="02000504050000020004" pitchFamily="2" charset="0"/>
                </a:rPr>
                <a:t>?</a:t>
              </a:r>
              <a:endParaRPr lang="ru-RU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5B409995-686F-6C49-945E-338CEE138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833100"/>
              <a:ext cx="1624013" cy="1317625"/>
            </a:xfrm>
            <a:custGeom>
              <a:avLst/>
              <a:gdLst>
                <a:gd name="T0" fmla="*/ 1601788 w 1023"/>
                <a:gd name="T1" fmla="*/ 0 h 830"/>
                <a:gd name="T2" fmla="*/ 1624013 w 1023"/>
                <a:gd name="T3" fmla="*/ 1317625 h 830"/>
                <a:gd name="T4" fmla="*/ 0 w 1023"/>
                <a:gd name="T5" fmla="*/ 595313 h 830"/>
                <a:gd name="T6" fmla="*/ 1601788 w 1023"/>
                <a:gd name="T7" fmla="*/ 0 h 8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3" h="830">
                  <a:moveTo>
                    <a:pt x="1009" y="0"/>
                  </a:moveTo>
                  <a:lnTo>
                    <a:pt x="1023" y="830"/>
                  </a:lnTo>
                  <a:lnTo>
                    <a:pt x="0" y="37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37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AB753F38-B758-2F48-8621-2416F0DE0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850" y="10371138"/>
              <a:ext cx="4032250" cy="1057275"/>
            </a:xfrm>
            <a:custGeom>
              <a:avLst/>
              <a:gdLst>
                <a:gd name="T0" fmla="*/ 0 w 2540"/>
                <a:gd name="T1" fmla="*/ 666 h 666"/>
                <a:gd name="T2" fmla="*/ 0 w 2540"/>
                <a:gd name="T3" fmla="*/ 0 h 666"/>
                <a:gd name="T4" fmla="*/ 2540 w 2540"/>
                <a:gd name="T5" fmla="*/ 0 h 666"/>
                <a:gd name="T6" fmla="*/ 0 w 2540"/>
                <a:gd name="T7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0" h="666">
                  <a:moveTo>
                    <a:pt x="0" y="666"/>
                  </a:moveTo>
                  <a:lnTo>
                    <a:pt x="0" y="0"/>
                  </a:lnTo>
                  <a:lnTo>
                    <a:pt x="2540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B25F2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0952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1014</Words>
  <Application>Microsoft Macintosh PowerPoint</Application>
  <PresentationFormat>Widescreen</PresentationFormat>
  <Paragraphs>133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Gotham</vt:lpstr>
      <vt:lpstr>Gotham Black</vt:lpstr>
      <vt:lpstr>GOTHAM-BOOK</vt:lpstr>
      <vt:lpstr>Office Theme</vt:lpstr>
      <vt:lpstr>PowerPoint Presentation</vt:lpstr>
      <vt:lpstr>Research overview</vt:lpstr>
      <vt:lpstr>PowerPoint Presentation</vt:lpstr>
      <vt:lpstr>PowerPoint Presentation</vt:lpstr>
      <vt:lpstr>More than 80% of consumers - especially older - have some concern about the use of their online data by companies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Utility, food &amp; delivery apps are more likely to be allowed</vt:lpstr>
      <vt:lpstr>About 1 out of 2 consumers feel they need more information to make a decisions about online data and think that “big tech” needs to step in and provide more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</dc:creator>
  <cp:lastModifiedBy>Vas</cp:lastModifiedBy>
  <cp:revision>101</cp:revision>
  <dcterms:created xsi:type="dcterms:W3CDTF">2021-04-22T20:58:43Z</dcterms:created>
  <dcterms:modified xsi:type="dcterms:W3CDTF">2021-04-28T13:44:12Z</dcterms:modified>
</cp:coreProperties>
</file>